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87" r:id="rId2"/>
    <p:sldId id="788" r:id="rId3"/>
    <p:sldId id="784" r:id="rId4"/>
    <p:sldId id="730" r:id="rId5"/>
    <p:sldId id="752" r:id="rId6"/>
    <p:sldId id="675" r:id="rId7"/>
    <p:sldId id="790" r:id="rId8"/>
    <p:sldId id="792" r:id="rId9"/>
    <p:sldId id="605" r:id="rId10"/>
    <p:sldId id="791" r:id="rId11"/>
    <p:sldId id="794" r:id="rId12"/>
    <p:sldId id="793" r:id="rId13"/>
    <p:sldId id="795" r:id="rId14"/>
    <p:sldId id="683" r:id="rId15"/>
    <p:sldId id="739" r:id="rId16"/>
    <p:sldId id="628" r:id="rId17"/>
    <p:sldId id="807" r:id="rId18"/>
    <p:sldId id="631" r:id="rId19"/>
    <p:sldId id="805" r:id="rId20"/>
    <p:sldId id="806" r:id="rId21"/>
    <p:sldId id="808" r:id="rId22"/>
    <p:sldId id="796" r:id="rId23"/>
    <p:sldId id="801" r:id="rId24"/>
    <p:sldId id="819" r:id="rId25"/>
    <p:sldId id="809" r:id="rId26"/>
    <p:sldId id="810" r:id="rId27"/>
    <p:sldId id="800" r:id="rId28"/>
    <p:sldId id="814" r:id="rId29"/>
    <p:sldId id="803" r:id="rId30"/>
    <p:sldId id="804" r:id="rId31"/>
    <p:sldId id="816" r:id="rId32"/>
    <p:sldId id="817" r:id="rId33"/>
    <p:sldId id="779" r:id="rId34"/>
    <p:sldId id="781" r:id="rId35"/>
    <p:sldId id="777" r:id="rId36"/>
    <p:sldId id="815" r:id="rId37"/>
    <p:sldId id="778" r:id="rId38"/>
    <p:sldId id="783" r:id="rId39"/>
    <p:sldId id="785" r:id="rId40"/>
    <p:sldId id="813" r:id="rId41"/>
    <p:sldId id="818" r:id="rId42"/>
    <p:sldId id="82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2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C600-E5E2-4924-9E75-68118C9D6680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452C-534E-4F02-ACBA-E8484A02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CBF7-C9E2-4087-95A9-6C699752FB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59CD-4980-42D8-955B-25151A388D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2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79D2-8F7B-4C35-823E-76909516D80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AA36-1CEA-4B8F-BFCD-092E562A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.eidsvik@ntnu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34839"/>
            <a:ext cx="6912768" cy="1470025"/>
          </a:xfrm>
        </p:spPr>
        <p:txBody>
          <a:bodyPr/>
          <a:lstStyle/>
          <a:p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I</a:t>
            </a:r>
            <a:r>
              <a:rPr lang="nb-NO" dirty="0" smtClean="0"/>
              <a:t>nformation Analysis in Spatial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400800" cy="1752600"/>
          </a:xfrm>
        </p:spPr>
        <p:txBody>
          <a:bodyPr/>
          <a:lstStyle/>
          <a:p>
            <a:r>
              <a:rPr lang="nb-NO" dirty="0" smtClean="0"/>
              <a:t>Jo Eidsvik</a:t>
            </a:r>
          </a:p>
          <a:p>
            <a:r>
              <a:rPr lang="nb-NO" dirty="0" smtClean="0">
                <a:hlinkClick r:id="rId2"/>
              </a:rPr>
              <a:t>Jo.eidsvik@ntnu.no</a:t>
            </a: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808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gathering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Solution is </a:t>
            </a:r>
            <a:r>
              <a:rPr lang="nb-NO" dirty="0" err="1" smtClean="0"/>
              <a:t>again</a:t>
            </a:r>
            <a:r>
              <a:rPr lang="nb-NO" dirty="0" smtClean="0"/>
              <a:t> </a:t>
            </a:r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programming</a:t>
            </a:r>
            <a:r>
              <a:rPr lang="nb-NO" dirty="0"/>
              <a:t>.</a:t>
            </a:r>
            <a:endParaRPr lang="nb-NO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61136"/>
              </p:ext>
            </p:extLst>
          </p:nvPr>
        </p:nvGraphicFramePr>
        <p:xfrm>
          <a:off x="1043608" y="2938752"/>
          <a:ext cx="50339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86" name="Equation" r:id="rId3" imgW="3644640" imgH="736560" progId="Equation.DSMT4">
                  <p:embed/>
                </p:oleObj>
              </mc:Choice>
              <mc:Fallback>
                <p:oleObj name="Equation" r:id="rId3" imgW="364464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38752"/>
                        <a:ext cx="5033963" cy="1014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155679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Decision</a:t>
            </a:r>
            <a:r>
              <a:rPr lang="nb-NO" dirty="0" smtClean="0"/>
              <a:t> maker has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opportunity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dynamic</a:t>
            </a:r>
            <a:r>
              <a:rPr lang="nb-NO" dirty="0" smtClean="0"/>
              <a:t> testing,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stop testing, or </a:t>
            </a:r>
            <a:r>
              <a:rPr lang="nb-NO" dirty="0" err="1" smtClean="0"/>
              <a:t>continue</a:t>
            </a:r>
            <a:r>
              <a:rPr lang="nb-NO" dirty="0" smtClean="0"/>
              <a:t> testing, </a:t>
            </a:r>
            <a:r>
              <a:rPr lang="nb-NO" dirty="0" err="1" smtClean="0"/>
              <a:t>depending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currently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data. The </a:t>
            </a:r>
            <a:r>
              <a:rPr lang="nb-NO" dirty="0" err="1" smtClean="0"/>
              <a:t>sequential</a:t>
            </a:r>
            <a:r>
              <a:rPr lang="nb-NO" dirty="0" smtClean="0"/>
              <a:t> order </a:t>
            </a:r>
            <a:r>
              <a:rPr lang="nb-NO" dirty="0" err="1" smtClean="0"/>
              <a:t>of</a:t>
            </a:r>
            <a:r>
              <a:rPr lang="nb-NO" dirty="0" smtClean="0"/>
              <a:t> tests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tests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4068" y="3861048"/>
            <a:ext cx="1449574" cy="304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43199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Stop testing.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572000" y="2924944"/>
            <a:ext cx="24482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20272" y="250175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Continue</a:t>
            </a:r>
            <a:r>
              <a:rPr lang="nb-NO" dirty="0" smtClean="0"/>
              <a:t> testing.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94766"/>
              </p:ext>
            </p:extLst>
          </p:nvPr>
        </p:nvGraphicFramePr>
        <p:xfrm>
          <a:off x="1043608" y="4250808"/>
          <a:ext cx="2448272" cy="37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87" name="Equation" r:id="rId5" imgW="1650960" imgH="253800" progId="Equation.DSMT4">
                  <p:embed/>
                </p:oleObj>
              </mc:Choice>
              <mc:Fallback>
                <p:oleObj name="Equation" r:id="rId5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4250808"/>
                        <a:ext cx="2448272" cy="376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56721"/>
              </p:ext>
            </p:extLst>
          </p:nvPr>
        </p:nvGraphicFramePr>
        <p:xfrm>
          <a:off x="692484" y="4887314"/>
          <a:ext cx="5694336" cy="106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88" name="Equation" r:id="rId7" imgW="3949560" imgH="736560" progId="Equation.DSMT4">
                  <p:embed/>
                </p:oleObj>
              </mc:Choice>
              <mc:Fallback>
                <p:oleObj name="Equation" r:id="rId7" imgW="39495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484" y="4887314"/>
                        <a:ext cx="5694336" cy="106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4572000" y="5773905"/>
            <a:ext cx="1656184" cy="82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6176" y="63720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Stop testing.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788024" y="4981817"/>
            <a:ext cx="20162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8224" y="45179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Continue</a:t>
            </a:r>
            <a:r>
              <a:rPr lang="nb-NO" dirty="0" smtClean="0"/>
              <a:t>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Sequential</a:t>
            </a:r>
            <a:r>
              <a:rPr lang="nb-NO" dirty="0" smtClean="0"/>
              <a:t> testing– </a:t>
            </a:r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illustration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21159" cy="49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</a:t>
            </a:r>
            <a:r>
              <a:rPr lang="nb-NO" dirty="0" err="1" smtClean="0"/>
              <a:t>bivariate</a:t>
            </a:r>
            <a:r>
              <a:rPr lang="nb-NO" dirty="0" smtClean="0"/>
              <a:t> data)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047008"/>
              </p:ext>
            </p:extLst>
          </p:nvPr>
        </p:nvGraphicFramePr>
        <p:xfrm>
          <a:off x="454217" y="1628800"/>
          <a:ext cx="4135741" cy="57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8" name="Equation" r:id="rId3" imgW="3098800" imgH="431800" progId="Equation.DSMT4">
                  <p:embed/>
                </p:oleObj>
              </mc:Choice>
              <mc:Fallback>
                <p:oleObj name="Equation" r:id="rId3" imgW="3098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17" y="1628800"/>
                        <a:ext cx="4135741" cy="572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85257"/>
              </p:ext>
            </p:extLst>
          </p:nvPr>
        </p:nvGraphicFramePr>
        <p:xfrm>
          <a:off x="482673" y="2924944"/>
          <a:ext cx="783270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9" name="Equation" r:id="rId5" imgW="5080000" imgH="469900" progId="Equation.DSMT4">
                  <p:embed/>
                </p:oleObj>
              </mc:Choice>
              <mc:Fallback>
                <p:oleObj name="Equation" r:id="rId5" imgW="5080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73" y="2924944"/>
                        <a:ext cx="7832707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48177"/>
              </p:ext>
            </p:extLst>
          </p:nvPr>
        </p:nvGraphicFramePr>
        <p:xfrm>
          <a:off x="768350" y="4005263"/>
          <a:ext cx="70516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0" name="Equation" r:id="rId7" imgW="5092560" imgH="939600" progId="Equation.DSMT4">
                  <p:embed/>
                </p:oleObj>
              </mc:Choice>
              <mc:Fallback>
                <p:oleObj name="Equation" r:id="rId7" imgW="50925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005263"/>
                        <a:ext cx="7051675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19675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Value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more testing (</a:t>
            </a:r>
            <a:r>
              <a:rPr lang="nb-NO" dirty="0" err="1" smtClean="0"/>
              <a:t>after</a:t>
            </a:r>
            <a:r>
              <a:rPr lang="nb-NO" dirty="0" smtClean="0"/>
              <a:t> first test):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Criterion</a:t>
            </a:r>
            <a:r>
              <a:rPr lang="nb-NO" dirty="0" smtClean="0"/>
              <a:t> for </a:t>
            </a:r>
            <a:r>
              <a:rPr lang="nb-NO" dirty="0" err="1" smtClean="0"/>
              <a:t>continued</a:t>
            </a:r>
            <a:r>
              <a:rPr lang="nb-NO" dirty="0" smtClean="0"/>
              <a:t> testing: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6021288"/>
            <a:ext cx="82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Continue</a:t>
            </a:r>
            <a:r>
              <a:rPr lang="nb-NO" dirty="0" smtClean="0"/>
              <a:t> testing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expected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more testing </a:t>
            </a:r>
            <a:r>
              <a:rPr lang="nb-NO" dirty="0" err="1" smtClean="0"/>
              <a:t>excceds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and 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5244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,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have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and </a:t>
            </a:r>
            <a:r>
              <a:rPr lang="nb-NO" dirty="0" err="1" smtClean="0"/>
              <a:t>sequential</a:t>
            </a:r>
            <a:r>
              <a:rPr lang="nb-NO" dirty="0" smtClean="0"/>
              <a:t> data </a:t>
            </a:r>
            <a:r>
              <a:rPr lang="nb-NO" dirty="0" err="1" smtClean="0"/>
              <a:t>gathering</a:t>
            </a:r>
            <a:r>
              <a:rPr lang="nb-NO" dirty="0" smtClean="0"/>
              <a:t>! </a:t>
            </a:r>
          </a:p>
          <a:p>
            <a:r>
              <a:rPr lang="nb-NO" dirty="0" smtClean="0"/>
              <a:t>Even more </a:t>
            </a:r>
            <a:r>
              <a:rPr lang="nb-NO" dirty="0" err="1" smtClean="0"/>
              <a:t>complex</a:t>
            </a:r>
            <a:r>
              <a:rPr lang="nb-NO" dirty="0" smtClean="0"/>
              <a:t> to </a:t>
            </a:r>
            <a:r>
              <a:rPr lang="nb-NO" dirty="0" err="1" smtClean="0"/>
              <a:t>evaluate</a:t>
            </a:r>
            <a:r>
              <a:rPr lang="nb-NO" dirty="0" smtClean="0"/>
              <a:t> and interpret, </a:t>
            </a:r>
            <a:r>
              <a:rPr lang="nb-NO" dirty="0" err="1" smtClean="0"/>
              <a:t>but</a:t>
            </a:r>
            <a:r>
              <a:rPr lang="nb-NO" dirty="0" smtClean="0"/>
              <a:t> it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opportunities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Not </a:t>
            </a:r>
            <a:r>
              <a:rPr lang="nb-NO" dirty="0" err="1" smtClean="0"/>
              <a:t>considered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96" y="2204864"/>
            <a:ext cx="85724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frame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err="1" smtClean="0"/>
              <a:t>decision</a:t>
            </a:r>
            <a:r>
              <a:rPr lang="nb-NO" b="1" dirty="0" smtClean="0"/>
              <a:t> </a:t>
            </a:r>
            <a:r>
              <a:rPr lang="nb-NO" b="1" dirty="0" err="1" smtClean="0"/>
              <a:t>situation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freely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(profitable) </a:t>
            </a:r>
            <a:r>
              <a:rPr lang="nb-NO" dirty="0" err="1" smtClean="0"/>
              <a:t>projects</a:t>
            </a:r>
            <a:r>
              <a:rPr lang="nb-NO" dirty="0" smtClean="0"/>
              <a:t>, or must </a:t>
            </a:r>
            <a:r>
              <a:rPr lang="nb-NO" dirty="0" err="1" smtClean="0"/>
              <a:t>both</a:t>
            </a:r>
            <a:r>
              <a:rPr lang="nb-NO" dirty="0" smtClean="0"/>
              <a:t> be </a:t>
            </a:r>
            <a:r>
              <a:rPr lang="nb-NO" dirty="0" err="1" smtClean="0"/>
              <a:t>selected</a:t>
            </a:r>
            <a:r>
              <a:rPr lang="nb-NO" dirty="0"/>
              <a:t>?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FF0000"/>
                </a:solidFill>
              </a:rPr>
              <a:t>Free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selection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decouple</a:t>
            </a:r>
            <a:r>
              <a:rPr lang="nb-NO" dirty="0" smtClean="0"/>
              <a:t>? </a:t>
            </a:r>
            <a:r>
              <a:rPr lang="nb-NO" dirty="0">
                <a:solidFill>
                  <a:srgbClr val="FF0000"/>
                </a:solidFill>
              </a:rPr>
              <a:t>N</a:t>
            </a:r>
            <a:r>
              <a:rPr lang="nb-NO" dirty="0" smtClean="0">
                <a:solidFill>
                  <a:srgbClr val="FF0000"/>
                </a:solidFill>
              </a:rPr>
              <a:t>o </a:t>
            </a:r>
            <a:r>
              <a:rPr lang="nb-NO" dirty="0" err="1" smtClean="0">
                <a:solidFill>
                  <a:srgbClr val="FF0000"/>
                </a:solidFill>
              </a:rPr>
              <a:t>coupling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do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selection</a:t>
            </a:r>
            <a:r>
              <a:rPr lang="nb-NO" dirty="0" smtClean="0"/>
              <a:t>? </a:t>
            </a:r>
            <a:r>
              <a:rPr lang="nb-NO" dirty="0" smtClean="0">
                <a:solidFill>
                  <a:srgbClr val="FF0000"/>
                </a:solidFill>
              </a:rPr>
              <a:t>Non-</a:t>
            </a:r>
            <a:r>
              <a:rPr lang="nb-NO" dirty="0" err="1" smtClean="0">
                <a:solidFill>
                  <a:srgbClr val="FF0000"/>
                </a:solidFill>
              </a:rPr>
              <a:t>sequential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b="1" dirty="0" err="1" smtClean="0"/>
              <a:t>information</a:t>
            </a:r>
            <a:r>
              <a:rPr lang="nb-NO" b="1" dirty="0" smtClean="0"/>
              <a:t> </a:t>
            </a:r>
            <a:r>
              <a:rPr lang="nb-NO" b="1" dirty="0" err="1" smtClean="0"/>
              <a:t>gathering</a:t>
            </a:r>
            <a:r>
              <a:rPr lang="nb-NO" b="1" dirty="0" smtClean="0"/>
              <a:t> </a:t>
            </a:r>
            <a:r>
              <a:rPr lang="nb-NO" dirty="0" err="1" smtClean="0"/>
              <a:t>options</a:t>
            </a:r>
            <a:r>
              <a:rPr lang="nb-NO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Imperfect</a:t>
            </a:r>
            <a:r>
              <a:rPr lang="nb-NO" dirty="0" smtClean="0"/>
              <a:t> test, or </a:t>
            </a:r>
            <a:r>
              <a:rPr lang="nb-NO" dirty="0" err="1" smtClean="0"/>
              <a:t>perfect</a:t>
            </a:r>
            <a:r>
              <a:rPr lang="nb-NO" dirty="0" smtClean="0"/>
              <a:t> test?  </a:t>
            </a:r>
            <a:r>
              <a:rPr lang="nb-NO" dirty="0" err="1" smtClean="0">
                <a:solidFill>
                  <a:srgbClr val="FF0000"/>
                </a:solidFill>
              </a:rPr>
              <a:t>Study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both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test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prospects</a:t>
            </a:r>
            <a:r>
              <a:rPr lang="nb-NO" dirty="0" smtClean="0"/>
              <a:t>, or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(total or </a:t>
            </a:r>
            <a:r>
              <a:rPr lang="nb-NO" dirty="0" err="1" smtClean="0"/>
              <a:t>partial</a:t>
            </a:r>
            <a:r>
              <a:rPr lang="nb-NO" dirty="0" smtClean="0"/>
              <a:t>)? </a:t>
            </a:r>
            <a:r>
              <a:rPr lang="nb-NO" dirty="0" err="1" smtClean="0">
                <a:solidFill>
                  <a:srgbClr val="FF0000"/>
                </a:solidFill>
              </a:rPr>
              <a:t>Study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both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perform</a:t>
            </a:r>
            <a:r>
              <a:rPr lang="nb-NO" dirty="0" smtClean="0"/>
              <a:t> </a:t>
            </a:r>
            <a:r>
              <a:rPr lang="nb-NO" dirty="0" err="1" smtClean="0"/>
              <a:t>sequential</a:t>
            </a:r>
            <a:r>
              <a:rPr lang="nb-NO" dirty="0" smtClean="0"/>
              <a:t> testing? </a:t>
            </a:r>
            <a:r>
              <a:rPr lang="nb-NO" b="1" dirty="0" err="1" smtClean="0">
                <a:solidFill>
                  <a:srgbClr val="FF0000"/>
                </a:solidFill>
              </a:rPr>
              <a:t>Compare</a:t>
            </a:r>
            <a:r>
              <a:rPr lang="nb-NO" b="1" dirty="0" smtClean="0">
                <a:solidFill>
                  <a:srgbClr val="FF0000"/>
                </a:solidFill>
              </a:rPr>
              <a:t> non-</a:t>
            </a:r>
            <a:r>
              <a:rPr lang="nb-NO" b="1" dirty="0" err="1" smtClean="0">
                <a:solidFill>
                  <a:srgbClr val="FF0000"/>
                </a:solidFill>
              </a:rPr>
              <a:t>sequential</a:t>
            </a:r>
            <a:r>
              <a:rPr lang="nb-NO" b="1" dirty="0" smtClean="0">
                <a:solidFill>
                  <a:srgbClr val="FF0000"/>
                </a:solidFill>
              </a:rPr>
              <a:t> / </a:t>
            </a:r>
            <a:r>
              <a:rPr lang="nb-NO" b="1" dirty="0" err="1" smtClean="0">
                <a:solidFill>
                  <a:srgbClr val="FF0000"/>
                </a:solidFill>
              </a:rPr>
              <a:t>sequential</a:t>
            </a:r>
            <a:r>
              <a:rPr lang="nb-NO" b="1" dirty="0" smtClean="0">
                <a:solidFill>
                  <a:srgbClr val="FF0000"/>
                </a:solidFill>
              </a:rPr>
              <a:t> testing.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52120" y="5157192"/>
            <a:ext cx="1440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3968" y="60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gathering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- </a:t>
            </a:r>
            <a:r>
              <a:rPr lang="nb-NO" dirty="0" err="1" smtClean="0"/>
              <a:t>static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97709"/>
              </p:ext>
            </p:extLst>
          </p:nvPr>
        </p:nvGraphicFramePr>
        <p:xfrm>
          <a:off x="2998788" y="2863850"/>
          <a:ext cx="46561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8" name="Equation" r:id="rId3" imgW="2374560" imgH="457200" progId="Equation.DSMT4">
                  <p:embed/>
                </p:oleObj>
              </mc:Choice>
              <mc:Fallback>
                <p:oleObj name="Equation" r:id="rId3" imgW="2374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2863850"/>
                        <a:ext cx="4656137" cy="90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90871"/>
              </p:ext>
            </p:extLst>
          </p:nvPr>
        </p:nvGraphicFramePr>
        <p:xfrm>
          <a:off x="2455863" y="4230688"/>
          <a:ext cx="6199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9" name="Equation" r:id="rId5" imgW="3162240" imgH="457200" progId="Equation.DSMT4">
                  <p:embed/>
                </p:oleObj>
              </mc:Choice>
              <mc:Fallback>
                <p:oleObj name="Equation" r:id="rId5" imgW="3162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230688"/>
                        <a:ext cx="6199187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41637"/>
              </p:ext>
            </p:extLst>
          </p:nvPr>
        </p:nvGraphicFramePr>
        <p:xfrm>
          <a:off x="3053556" y="5589240"/>
          <a:ext cx="3036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30" name="Equation" r:id="rId7" imgW="1549080" imgH="253800" progId="Equation.DSMT4">
                  <p:embed/>
                </p:oleObj>
              </mc:Choice>
              <mc:Fallback>
                <p:oleObj name="Equation" r:id="rId7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56" y="5589240"/>
                        <a:ext cx="30368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20" idx="3"/>
          </p:cNvCxnSpPr>
          <p:nvPr/>
        </p:nvCxnSpPr>
        <p:spPr>
          <a:xfrm>
            <a:off x="1907704" y="450912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4005064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Total </a:t>
            </a:r>
            <a:r>
              <a:rPr lang="nb-NO" dirty="0" err="1" smtClean="0"/>
              <a:t>imperfect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,</a:t>
            </a:r>
          </a:p>
          <a:p>
            <a:pPr algn="ctr"/>
            <a:r>
              <a:rPr lang="nb-NO" b="1" dirty="0" err="1" smtClean="0"/>
              <a:t>static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1907704" y="4509120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093296"/>
            <a:ext cx="681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With </a:t>
            </a:r>
            <a:r>
              <a:rPr lang="nb-NO" dirty="0" err="1" smtClean="0"/>
              <a:t>sequential</a:t>
            </a:r>
            <a:r>
              <a:rPr lang="nb-NO" dirty="0" smtClean="0"/>
              <a:t> testing, </a:t>
            </a:r>
            <a:r>
              <a:rPr lang="nb-NO" dirty="0" err="1" smtClean="0"/>
              <a:t>we</a:t>
            </a:r>
            <a:r>
              <a:rPr lang="nb-NO" dirty="0" smtClean="0"/>
              <a:t> do </a:t>
            </a:r>
            <a:r>
              <a:rPr lang="nb-NO" dirty="0" err="1" smtClean="0"/>
              <a:t>one</a:t>
            </a:r>
            <a:r>
              <a:rPr lang="nb-NO" dirty="0" smtClean="0"/>
              <a:t> test, and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continue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it is </a:t>
            </a:r>
            <a:r>
              <a:rPr lang="nb-NO" dirty="0" err="1" smtClean="0"/>
              <a:t>worthwhile</a:t>
            </a:r>
            <a:r>
              <a:rPr lang="nb-NO" dirty="0" smtClean="0"/>
              <a:t> to do so.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0504"/>
              </p:ext>
            </p:extLst>
          </p:nvPr>
        </p:nvGraphicFramePr>
        <p:xfrm>
          <a:off x="3656013" y="2060575"/>
          <a:ext cx="2982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31" name="Equation" r:id="rId9" imgW="1587240" imgH="228600" progId="Equation.DSMT4">
                  <p:embed/>
                </p:oleObj>
              </mc:Choice>
              <mc:Fallback>
                <p:oleObj name="Equation" r:id="rId9" imgW="15872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2060575"/>
                        <a:ext cx="29829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7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Sequential</a:t>
            </a:r>
            <a:r>
              <a:rPr lang="nb-NO" dirty="0" smtClean="0"/>
              <a:t> testing– </a:t>
            </a:r>
            <a:r>
              <a:rPr lang="nb-NO" dirty="0" err="1" smtClean="0"/>
              <a:t>Bivariate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21159" cy="49658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029200" y="5517232"/>
            <a:ext cx="9829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2160" y="616262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Static</a:t>
            </a:r>
            <a:r>
              <a:rPr lang="nb-NO" dirty="0" smtClean="0"/>
              <a:t>, </a:t>
            </a:r>
            <a:r>
              <a:rPr lang="nb-NO" dirty="0" err="1" smtClean="0"/>
              <a:t>stops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first.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53613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Sequential</a:t>
            </a:r>
            <a:r>
              <a:rPr lang="nb-NO" dirty="0" smtClean="0"/>
              <a:t> has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opportunity</a:t>
            </a:r>
            <a:r>
              <a:rPr lang="nb-NO" dirty="0" smtClean="0"/>
              <a:t> to test </a:t>
            </a:r>
            <a:r>
              <a:rPr lang="nb-NO" dirty="0" err="1" smtClean="0"/>
              <a:t>two</a:t>
            </a:r>
            <a:r>
              <a:rPr lang="nb-NO" dirty="0" smtClean="0"/>
              <a:t>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364088" y="4797152"/>
            <a:ext cx="9109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regions for </a:t>
            </a:r>
            <a:r>
              <a:rPr lang="nb-NO" dirty="0" err="1" smtClean="0"/>
              <a:t>project</a:t>
            </a:r>
            <a:r>
              <a:rPr lang="nb-NO" dirty="0" smtClean="0"/>
              <a:t> testing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5868144" cy="4401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Sequential</a:t>
            </a:r>
            <a:r>
              <a:rPr lang="nb-NO" dirty="0" smtClean="0"/>
              <a:t> testing is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 (</a:t>
            </a:r>
            <a:r>
              <a:rPr lang="nb-NO" dirty="0" err="1" smtClean="0"/>
              <a:t>only</a:t>
            </a:r>
            <a:r>
              <a:rPr lang="nb-NO" dirty="0" smtClean="0"/>
              <a:t> 1, or 2 tests), for a </a:t>
            </a:r>
            <a:r>
              <a:rPr lang="nb-NO" dirty="0" err="1" smtClean="0"/>
              <a:t>large</a:t>
            </a:r>
            <a:r>
              <a:rPr lang="nb-NO" dirty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r>
              <a:rPr lang="nb-N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regions for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correlations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9552" y="246006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Discuss what the decision regions would look like for almost no correlation (but same marginal probabilities).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Discuss what the decision regions would look like for very high correlation (but still same marginal probabilities).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421" y="227539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FF0000"/>
                </a:solidFill>
              </a:rPr>
              <a:t>Exercise</a:t>
            </a:r>
            <a:r>
              <a:rPr lang="nb-NO" b="1" dirty="0" smtClean="0">
                <a:solidFill>
                  <a:srgbClr val="FF0000"/>
                </a:solidFill>
              </a:rPr>
              <a:t>: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36803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Plan for </a:t>
            </a:r>
            <a:r>
              <a:rPr lang="nb-NO" dirty="0" err="1" smtClean="0"/>
              <a:t>course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82446"/>
              </p:ext>
            </p:extLst>
          </p:nvPr>
        </p:nvGraphicFramePr>
        <p:xfrm>
          <a:off x="683568" y="1412776"/>
          <a:ext cx="7632848" cy="475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264696"/>
              </a:tblGrid>
              <a:tr h="423579">
                <a:tc>
                  <a:txBody>
                    <a:bodyPr/>
                    <a:lstStyle/>
                    <a:p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nb-N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b="1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Monday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Introduction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m</a:t>
                      </a:r>
                      <a:r>
                        <a:rPr lang="nb-NO" sz="1800" dirty="0" err="1" smtClean="0"/>
                        <a:t>otivating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examples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Elementary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</a:t>
                      </a:r>
                      <a:r>
                        <a:rPr lang="nb-NO" sz="1800" dirty="0" err="1" smtClean="0"/>
                        <a:t>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dirty="0" smtClean="0"/>
                        <a:t> and </a:t>
                      </a:r>
                      <a:r>
                        <a:rPr lang="nb-NO" sz="1800" dirty="0" err="1" smtClean="0"/>
                        <a:t>the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Tuesday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Multivariate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statistical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modeling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dependence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graphs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for dependent </a:t>
                      </a:r>
                      <a:r>
                        <a:rPr lang="nb-NO" sz="1800" baseline="0" dirty="0" err="1" smtClean="0"/>
                        <a:t>models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79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Wednesday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smtClean="0"/>
                        <a:t>Spatial </a:t>
                      </a:r>
                      <a:r>
                        <a:rPr lang="nb-NO" sz="1800" baseline="0" dirty="0" err="1" smtClean="0"/>
                        <a:t>statistics</a:t>
                      </a:r>
                      <a:r>
                        <a:rPr lang="nb-NO" sz="1800" baseline="0" dirty="0" smtClean="0"/>
                        <a:t>, spatial design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experiments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Value </a:t>
                      </a:r>
                      <a:r>
                        <a:rPr lang="nb-NO" sz="1800" dirty="0" err="1" smtClean="0"/>
                        <a:t>of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information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analysis</a:t>
                      </a:r>
                      <a:r>
                        <a:rPr lang="nb-NO" sz="1800" baseline="0" dirty="0" smtClean="0"/>
                        <a:t> in s</a:t>
                      </a:r>
                      <a:r>
                        <a:rPr lang="nb-NO" sz="1800" dirty="0" smtClean="0"/>
                        <a:t>patial </a:t>
                      </a:r>
                      <a:r>
                        <a:rPr lang="nb-NO" sz="1800" dirty="0" err="1" smtClean="0"/>
                        <a:t>decision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situations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405">
                <a:tc>
                  <a:txBody>
                    <a:bodyPr/>
                    <a:lstStyle/>
                    <a:p>
                      <a:r>
                        <a:rPr lang="nb-NO" sz="1800" b="1" dirty="0" err="1" smtClean="0"/>
                        <a:t>Thursday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value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of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analysis</a:t>
                      </a:r>
                      <a:r>
                        <a:rPr lang="nb-NO" sz="1800" baseline="0" dirty="0" smtClean="0"/>
                        <a:t> in Earth </a:t>
                      </a:r>
                      <a:r>
                        <a:rPr lang="nb-NO" sz="1800" baseline="0" dirty="0" err="1" smtClean="0"/>
                        <a:t>sciences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48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Computational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aspects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b-NO" b="1" dirty="0" smtClean="0"/>
                        <a:t>Friday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decisions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sequential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information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gathering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7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 smtClean="0"/>
                        <a:t>Examples</a:t>
                      </a:r>
                      <a:r>
                        <a:rPr lang="nb-NO" sz="1800" dirty="0" smtClean="0"/>
                        <a:t> from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mining</a:t>
                      </a:r>
                      <a:r>
                        <a:rPr lang="nb-NO" sz="1800" baseline="0" dirty="0" smtClean="0"/>
                        <a:t> and </a:t>
                      </a:r>
                      <a:r>
                        <a:rPr lang="nb-NO" sz="1800" baseline="0" dirty="0" err="1" smtClean="0"/>
                        <a:t>oceanography</a:t>
                      </a:r>
                      <a:endParaRPr lang="nb-NO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day</a:t>
            </a:r>
            <a:r>
              <a:rPr lang="nb-NO" dirty="0" smtClean="0"/>
              <a:t>: Small </a:t>
            </a:r>
            <a:r>
              <a:rPr lang="nb-NO" dirty="0" err="1" smtClean="0"/>
              <a:t>exercise</a:t>
            </a:r>
            <a:r>
              <a:rPr lang="nb-NO" dirty="0" smtClean="0"/>
              <a:t> half-</a:t>
            </a:r>
            <a:r>
              <a:rPr lang="nb-NO" dirty="0" err="1" smtClean="0"/>
              <a:t>way</a:t>
            </a:r>
            <a:r>
              <a:rPr lang="nb-NO" dirty="0" smtClean="0"/>
              <a:t>, and computer </a:t>
            </a:r>
            <a:r>
              <a:rPr lang="nb-NO" dirty="0" err="1" smtClean="0"/>
              <a:t>project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Decision</a:t>
            </a:r>
            <a:r>
              <a:rPr lang="nb-NO" dirty="0" smtClean="0"/>
              <a:t> regions for </a:t>
            </a:r>
            <a:r>
              <a:rPr lang="nb-NO" dirty="0" err="1" smtClean="0"/>
              <a:t>low</a:t>
            </a:r>
            <a:r>
              <a:rPr lang="nb-NO" dirty="0" smtClean="0"/>
              <a:t>/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corr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722000" cy="35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" y="2204864"/>
            <a:ext cx="4722000" cy="354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56612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High </a:t>
            </a:r>
            <a:r>
              <a:rPr lang="nb-NO" dirty="0" err="1" smtClean="0"/>
              <a:t>dependence</a:t>
            </a:r>
            <a:r>
              <a:rPr lang="nb-NO" dirty="0" smtClean="0"/>
              <a:t>: One </a:t>
            </a:r>
            <a:r>
              <a:rPr lang="nb-NO" dirty="0" err="1" smtClean="0"/>
              <a:t>only</a:t>
            </a:r>
            <a:r>
              <a:rPr lang="nb-NO" dirty="0" smtClean="0"/>
              <a:t> is </a:t>
            </a:r>
            <a:r>
              <a:rPr lang="nb-NO" dirty="0" err="1" smtClean="0"/>
              <a:t>usually</a:t>
            </a:r>
            <a:r>
              <a:rPr lang="nb-NO" dirty="0" smtClean="0"/>
              <a:t> </a:t>
            </a:r>
            <a:r>
              <a:rPr lang="nb-NO" dirty="0" err="1" smtClean="0"/>
              <a:t>preferred</a:t>
            </a:r>
            <a:r>
              <a:rPr lang="nb-NO" dirty="0" smtClean="0"/>
              <a:t>, </a:t>
            </a:r>
            <a:r>
              <a:rPr lang="nb-NO" dirty="0" err="1" smtClean="0"/>
              <a:t>because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test </a:t>
            </a:r>
            <a:r>
              <a:rPr lang="nb-NO" dirty="0" err="1" smtClean="0"/>
              <a:t>extremely</a:t>
            </a:r>
            <a:r>
              <a:rPr lang="nb-NO" dirty="0" smtClean="0"/>
              <a:t> informative. </a:t>
            </a:r>
            <a:r>
              <a:rPr lang="nb-NO" dirty="0" err="1" smtClean="0"/>
              <a:t>Sequential</a:t>
            </a:r>
            <a:r>
              <a:rPr lang="nb-NO" dirty="0" smtClean="0"/>
              <a:t> not </a:t>
            </a:r>
            <a:r>
              <a:rPr lang="nb-NO" dirty="0" err="1" smtClean="0"/>
              <a:t>needed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442" y="588804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dependence</a:t>
            </a:r>
            <a:r>
              <a:rPr lang="nb-NO" dirty="0" smtClean="0"/>
              <a:t>: VOI is additive,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in </a:t>
            </a:r>
            <a:r>
              <a:rPr lang="nb-NO" dirty="0" err="1" smtClean="0"/>
              <a:t>sequential</a:t>
            </a:r>
            <a:r>
              <a:rPr lang="nb-NO" dirty="0" smtClean="0"/>
              <a:t> testing.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for </a:t>
            </a:r>
            <a:r>
              <a:rPr lang="nb-NO" dirty="0" err="1" smtClean="0"/>
              <a:t>information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60" y="15567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Myopic</a:t>
            </a:r>
            <a:r>
              <a:rPr lang="nb-NO" dirty="0" smtClean="0"/>
              <a:t> (</a:t>
            </a:r>
            <a:r>
              <a:rPr lang="nb-NO" dirty="0" err="1" smtClean="0"/>
              <a:t>near-sighted</a:t>
            </a:r>
            <a:r>
              <a:rPr lang="nb-NO" dirty="0" smtClean="0"/>
              <a:t>) is a </a:t>
            </a:r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for </a:t>
            </a:r>
            <a:r>
              <a:rPr lang="nb-NO" dirty="0" err="1" smtClean="0"/>
              <a:t>sequential</a:t>
            </a:r>
            <a:r>
              <a:rPr lang="nb-NO" dirty="0" smtClean="0"/>
              <a:t> problems.</a:t>
            </a:r>
          </a:p>
          <a:p>
            <a:r>
              <a:rPr lang="nb-NO" dirty="0" smtClean="0"/>
              <a:t>It </a:t>
            </a:r>
            <a:r>
              <a:rPr lang="nb-NO" dirty="0" err="1" smtClean="0"/>
              <a:t>considers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one</a:t>
            </a:r>
            <a:r>
              <a:rPr lang="nb-NO" dirty="0"/>
              <a:t>-</a:t>
            </a:r>
            <a:r>
              <a:rPr lang="nb-NO" dirty="0" smtClean="0"/>
              <a:t>stage at a time, not </a:t>
            </a:r>
            <a:r>
              <a:rPr lang="nb-NO" dirty="0" err="1" smtClean="0"/>
              <a:t>looking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‘</a:t>
            </a:r>
            <a:r>
              <a:rPr lang="nb-NO" dirty="0" err="1" smtClean="0"/>
              <a:t>future</a:t>
            </a:r>
            <a:r>
              <a:rPr lang="nb-NO" dirty="0" smtClean="0"/>
              <a:t>’.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92494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Find</a:t>
            </a:r>
            <a:r>
              <a:rPr lang="nb-NO" dirty="0"/>
              <a:t> </a:t>
            </a:r>
            <a:r>
              <a:rPr lang="nb-NO" dirty="0" smtClean="0"/>
              <a:t>best first data design, </a:t>
            </a:r>
            <a:r>
              <a:rPr lang="nb-NO" dirty="0" err="1" smtClean="0"/>
              <a:t>using</a:t>
            </a:r>
            <a:r>
              <a:rPr lang="nb-NO" dirty="0" smtClean="0"/>
              <a:t> one-stage,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/>
              <a:t> </a:t>
            </a:r>
            <a:r>
              <a:rPr lang="nb-NO" dirty="0" smtClean="0"/>
              <a:t>positive VOI.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Collect</a:t>
            </a:r>
            <a:r>
              <a:rPr lang="nb-NO" dirty="0" smtClean="0"/>
              <a:t> data (by </a:t>
            </a:r>
            <a:r>
              <a:rPr lang="nb-NO" dirty="0" err="1" smtClean="0"/>
              <a:t>simulation</a:t>
            </a:r>
            <a:r>
              <a:rPr lang="nb-NO" dirty="0" smtClean="0"/>
              <a:t>) </a:t>
            </a:r>
            <a:r>
              <a:rPr lang="nb-NO" dirty="0" err="1" smtClean="0"/>
              <a:t>using</a:t>
            </a:r>
            <a:r>
              <a:rPr lang="nb-NO" dirty="0" smtClean="0"/>
              <a:t> best design.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Update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r>
              <a:rPr lang="nb-NO" dirty="0" smtClean="0"/>
              <a:t>,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Find</a:t>
            </a:r>
            <a:r>
              <a:rPr lang="nb-NO" dirty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best data, </a:t>
            </a:r>
            <a:r>
              <a:rPr lang="nb-NO" dirty="0" err="1" smtClean="0"/>
              <a:t>using</a:t>
            </a:r>
            <a:r>
              <a:rPr lang="nb-NO" dirty="0" smtClean="0"/>
              <a:t> one-stage, in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positive VOI.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second</a:t>
            </a:r>
            <a:r>
              <a:rPr lang="nb-NO" dirty="0" smtClean="0"/>
              <a:t> data (by </a:t>
            </a:r>
            <a:r>
              <a:rPr lang="nb-NO" dirty="0" err="1" smtClean="0"/>
              <a:t>simulation</a:t>
            </a:r>
            <a:r>
              <a:rPr lang="nb-NO" dirty="0" smtClean="0"/>
              <a:t> from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) </a:t>
            </a:r>
            <a:r>
              <a:rPr lang="nb-NO" dirty="0" err="1" smtClean="0"/>
              <a:t>using</a:t>
            </a:r>
            <a:r>
              <a:rPr lang="nb-NO" dirty="0" smtClean="0"/>
              <a:t> best design.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Update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r>
              <a:rPr lang="nb-NO" dirty="0" smtClean="0"/>
              <a:t>, </a:t>
            </a:r>
            <a:r>
              <a:rPr lang="nb-NO" dirty="0" err="1" smtClean="0"/>
              <a:t>conditional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/>
              <a:t>best data, </a:t>
            </a:r>
            <a:r>
              <a:rPr lang="nb-NO" dirty="0" err="1" smtClean="0"/>
              <a:t>using</a:t>
            </a:r>
            <a:r>
              <a:rPr lang="nb-NO" dirty="0" smtClean="0"/>
              <a:t> one-stage, in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positive VOI.</a:t>
            </a:r>
          </a:p>
          <a:p>
            <a:pPr marL="342900" indent="-342900">
              <a:buFont typeface="+mj-lt"/>
              <a:buAutoNum type="arabicPeriod"/>
            </a:pPr>
            <a:endParaRPr lang="nb-NO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56376" y="2987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28384" y="39957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68344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24328" y="55079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3600" dirty="0" err="1" smtClean="0"/>
              <a:t>We</a:t>
            </a:r>
            <a:r>
              <a:rPr lang="nb-NO" sz="3600" dirty="0" smtClean="0"/>
              <a:t> </a:t>
            </a:r>
            <a:r>
              <a:rPr lang="nb-NO" sz="3600" dirty="0" err="1" smtClean="0"/>
              <a:t>will</a:t>
            </a:r>
            <a:r>
              <a:rPr lang="nb-NO" sz="3600" dirty="0" smtClean="0"/>
              <a:t> rock </a:t>
            </a:r>
            <a:r>
              <a:rPr lang="nb-NO" sz="3600" dirty="0" err="1" smtClean="0"/>
              <a:t>you</a:t>
            </a:r>
            <a:r>
              <a:rPr lang="nb-NO" sz="3600" dirty="0" smtClean="0"/>
              <a:t> – </a:t>
            </a:r>
            <a:r>
              <a:rPr lang="nb-NO" sz="3600" dirty="0" err="1" smtClean="0"/>
              <a:t>mining</a:t>
            </a:r>
            <a:r>
              <a:rPr lang="nb-NO" sz="3600" dirty="0" smtClean="0"/>
              <a:t> </a:t>
            </a:r>
            <a:r>
              <a:rPr lang="nb-NO" sz="3600" dirty="0" err="1" smtClean="0"/>
              <a:t>hazard</a:t>
            </a:r>
            <a:r>
              <a:rPr lang="nb-NO" sz="3600" dirty="0" smtClean="0"/>
              <a:t> </a:t>
            </a:r>
            <a:r>
              <a:rPr lang="nb-NO" sz="3600" dirty="0" err="1" smtClean="0"/>
              <a:t>example</a:t>
            </a:r>
            <a:endParaRPr lang="en-US" sz="36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50208"/>
            <a:ext cx="6480720" cy="4860540"/>
          </a:xfrm>
        </p:spPr>
      </p:pic>
      <p:sp>
        <p:nvSpPr>
          <p:cNvPr id="6" name="Rectangle 5"/>
          <p:cNvSpPr/>
          <p:nvPr/>
        </p:nvSpPr>
        <p:spPr>
          <a:xfrm>
            <a:off x="323528" y="198884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Add</a:t>
            </a:r>
            <a:r>
              <a:rPr lang="nb-NO" dirty="0" smtClean="0"/>
              <a:t> support at tunnel locations </a:t>
            </a:r>
            <a:r>
              <a:rPr lang="nb-NO" dirty="0" err="1" smtClean="0"/>
              <a:t>where</a:t>
            </a:r>
            <a:r>
              <a:rPr lang="nb-NO" dirty="0" smtClean="0"/>
              <a:t> risk </a:t>
            </a:r>
            <a:r>
              <a:rPr lang="nb-NO" dirty="0" err="1" smtClean="0"/>
              <a:t>of</a:t>
            </a:r>
            <a:r>
              <a:rPr lang="nb-NO" dirty="0" smtClean="0"/>
              <a:t> rock fall is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8024" y="5805264"/>
            <a:ext cx="4176464" cy="8640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spatial joint </a:t>
            </a:r>
            <a:r>
              <a:rPr lang="nb-NO" dirty="0" err="1" smtClean="0"/>
              <a:t>counts</a:t>
            </a:r>
            <a:r>
              <a:rPr lang="nb-NO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locations and </a:t>
            </a:r>
            <a:r>
              <a:rPr lang="nb-NO" dirty="0" err="1" smtClean="0"/>
              <a:t>boreholes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88740"/>
            <a:ext cx="6618819" cy="4964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237312"/>
            <a:ext cx="850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data </a:t>
            </a:r>
            <a:r>
              <a:rPr lang="nb-NO" dirty="0" err="1" smtClean="0"/>
              <a:t>valuable</a:t>
            </a:r>
            <a:r>
              <a:rPr lang="nb-NO" dirty="0" smtClean="0"/>
              <a:t> for rock-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locations and </a:t>
            </a:r>
            <a:r>
              <a:rPr lang="nb-NO" dirty="0" err="1" smtClean="0"/>
              <a:t>boreholes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2" y="2996952"/>
            <a:ext cx="5010641" cy="3757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4847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Sequential</a:t>
            </a:r>
            <a:r>
              <a:rPr lang="nb-NO" dirty="0" smtClean="0"/>
              <a:t> data </a:t>
            </a:r>
            <a:r>
              <a:rPr lang="nb-NO" dirty="0" err="1" smtClean="0"/>
              <a:t>gathering</a:t>
            </a:r>
            <a:r>
              <a:rPr lang="nb-NO" dirty="0" smtClean="0"/>
              <a:t> </a:t>
            </a:r>
            <a:r>
              <a:rPr lang="nb-NO" dirty="0" err="1" smtClean="0"/>
              <a:t>opportunities</a:t>
            </a:r>
            <a:r>
              <a:rPr lang="nb-NO" dirty="0" smtClean="0"/>
              <a:t>:</a:t>
            </a:r>
          </a:p>
          <a:p>
            <a:r>
              <a:rPr lang="nb-NO" dirty="0" smtClean="0"/>
              <a:t> - drill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time, </a:t>
            </a:r>
            <a:r>
              <a:rPr lang="nb-NO" dirty="0" err="1" smtClean="0"/>
              <a:t>process</a:t>
            </a:r>
            <a:r>
              <a:rPr lang="nb-NO" dirty="0" smtClean="0"/>
              <a:t> data,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result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more data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gathered</a:t>
            </a:r>
            <a:r>
              <a:rPr lang="nb-NO" dirty="0" smtClean="0"/>
              <a:t>, and </a:t>
            </a:r>
            <a:r>
              <a:rPr lang="nb-NO" dirty="0" err="1" smtClean="0"/>
              <a:t>where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Models for </a:t>
            </a:r>
            <a:r>
              <a:rPr lang="nb-NO" dirty="0" err="1" smtClean="0"/>
              <a:t>mining</a:t>
            </a:r>
            <a:r>
              <a:rPr lang="nb-NO" dirty="0" smtClean="0"/>
              <a:t> risk and data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10138"/>
              </p:ext>
            </p:extLst>
          </p:nvPr>
        </p:nvGraphicFramePr>
        <p:xfrm>
          <a:off x="1108075" y="3340720"/>
          <a:ext cx="28495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6" name="Equation" r:id="rId3" imgW="1422360" imgH="583920" progId="Equation.DSMT4">
                  <p:embed/>
                </p:oleObj>
              </mc:Choice>
              <mc:Fallback>
                <p:oleObj name="Equation" r:id="rId3" imgW="14223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3340720"/>
                        <a:ext cx="28495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65276"/>
              </p:ext>
            </p:extLst>
          </p:nvPr>
        </p:nvGraphicFramePr>
        <p:xfrm>
          <a:off x="755576" y="2204864"/>
          <a:ext cx="2304256" cy="57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7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204864"/>
                        <a:ext cx="2304256" cy="57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32040" y="22048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Prior for joints.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36577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Likelihood</a:t>
            </a:r>
            <a:r>
              <a:rPr lang="nb-NO" dirty="0" smtClean="0"/>
              <a:t>, </a:t>
            </a:r>
          </a:p>
          <a:p>
            <a:r>
              <a:rPr lang="nb-NO" dirty="0" smtClean="0"/>
              <a:t>design </a:t>
            </a:r>
            <a:r>
              <a:rPr lang="nb-NO" dirty="0" err="1" smtClean="0"/>
              <a:t>matrix</a:t>
            </a:r>
            <a:r>
              <a:rPr lang="nb-NO" dirty="0" smtClean="0"/>
              <a:t>, </a:t>
            </a:r>
            <a:r>
              <a:rPr lang="nb-NO" dirty="0" err="1" smtClean="0"/>
              <a:t>picks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 locations.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83226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Poisson </a:t>
            </a:r>
            <a:r>
              <a:rPr lang="nb-NO" dirty="0" err="1" smtClean="0"/>
              <a:t>counts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rather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,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is a </a:t>
            </a:r>
            <a:r>
              <a:rPr lang="nb-NO" dirty="0" err="1" smtClean="0"/>
              <a:t>reasonable</a:t>
            </a:r>
            <a:r>
              <a:rPr lang="nb-NO" dirty="0" smtClean="0"/>
              <a:t> </a:t>
            </a:r>
            <a:r>
              <a:rPr lang="nb-NO" dirty="0" err="1" smtClean="0"/>
              <a:t>approximation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Conditioning</a:t>
            </a:r>
            <a:r>
              <a:rPr lang="nb-NO" dirty="0" smtClean="0"/>
              <a:t> –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27099"/>
              </p:ext>
            </p:extLst>
          </p:nvPr>
        </p:nvGraphicFramePr>
        <p:xfrm>
          <a:off x="302294" y="2206343"/>
          <a:ext cx="6357938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0" name="Equation" r:id="rId3" imgW="3429000" imgH="914400" progId="Equation.DSMT4">
                  <p:embed/>
                </p:oleObj>
              </mc:Choice>
              <mc:Fallback>
                <p:oleObj name="Equation" r:id="rId3" imgW="3429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94" y="2206343"/>
                        <a:ext cx="6357938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6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– </a:t>
            </a:r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3821" y="6309293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r>
              <a:rPr lang="nb-NO" dirty="0" smtClean="0"/>
              <a:t> in single </a:t>
            </a:r>
            <a:r>
              <a:rPr lang="nb-NO" dirty="0" err="1" smtClean="0"/>
              <a:t>boreholes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6876256" cy="4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VOI -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20853"/>
              </p:ext>
            </p:extLst>
          </p:nvPr>
        </p:nvGraphicFramePr>
        <p:xfrm>
          <a:off x="395536" y="4293096"/>
          <a:ext cx="8183562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6" name="Equation" r:id="rId3" imgW="4419360" imgH="761760" progId="Equation.DSMT4">
                  <p:embed/>
                </p:oleObj>
              </mc:Choice>
              <mc:Fallback>
                <p:oleObj name="Equation" r:id="rId3" imgW="4419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293096"/>
                        <a:ext cx="8183562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220072" y="1548020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High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</a:p>
          <a:p>
            <a:pPr algn="ctr"/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units.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7431"/>
              </p:ext>
            </p:extLst>
          </p:nvPr>
        </p:nvGraphicFramePr>
        <p:xfrm>
          <a:off x="1482725" y="6242050"/>
          <a:ext cx="1438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7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6242050"/>
                        <a:ext cx="14382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6309320"/>
            <a:ext cx="527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</a:t>
            </a:r>
            <a:r>
              <a:rPr lang="nb-NO" dirty="0" smtClean="0"/>
              <a:t>tandard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density</a:t>
            </a:r>
            <a:r>
              <a:rPr lang="nb-NO" dirty="0" smtClean="0"/>
              <a:t> and </a:t>
            </a:r>
            <a:r>
              <a:rPr lang="nb-NO" dirty="0" err="1" smtClean="0"/>
              <a:t>cumulative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85097"/>
              </p:ext>
            </p:extLst>
          </p:nvPr>
        </p:nvGraphicFramePr>
        <p:xfrm>
          <a:off x="485775" y="2681288"/>
          <a:ext cx="44291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8" name="Equation" r:id="rId7" imgW="2476440" imgH="431640" progId="Equation.DSMT4">
                  <p:embed/>
                </p:oleObj>
              </mc:Choice>
              <mc:Fallback>
                <p:oleObj name="Equation" r:id="rId7" imgW="2476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681288"/>
                        <a:ext cx="44291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265025" y="2924944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Value </a:t>
            </a:r>
            <a:r>
              <a:rPr lang="nb-NO" dirty="0" err="1" smtClean="0"/>
              <a:t>decouples</a:t>
            </a:r>
            <a:r>
              <a:rPr lang="nb-NO" dirty="0" smtClean="0"/>
              <a:t> to 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– </a:t>
            </a: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scheme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916832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 err="1" smtClean="0"/>
              <a:t>Find</a:t>
            </a:r>
            <a:r>
              <a:rPr lang="nb-NO" dirty="0" smtClean="0"/>
              <a:t> best single </a:t>
            </a:r>
            <a:r>
              <a:rPr lang="nb-NO" dirty="0" err="1" smtClean="0"/>
              <a:t>borehole</a:t>
            </a:r>
            <a:r>
              <a:rPr lang="nb-NO" dirty="0" smtClean="0"/>
              <a:t> </a:t>
            </a:r>
            <a:r>
              <a:rPr lang="nb-NO" dirty="0" err="1" smtClean="0"/>
              <a:t>posterior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.</a:t>
            </a:r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 err="1" smtClean="0"/>
              <a:t>Collect</a:t>
            </a:r>
            <a:r>
              <a:rPr lang="nb-NO" dirty="0" smtClean="0"/>
              <a:t> data in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borehole</a:t>
            </a:r>
            <a:r>
              <a:rPr lang="nb-NO" dirty="0" smtClean="0"/>
              <a:t>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 smtClean="0"/>
              <a:t>Update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 smtClean="0"/>
              <a:t>Stop testing or </a:t>
            </a:r>
            <a:r>
              <a:rPr lang="nb-NO" dirty="0" err="1" smtClean="0"/>
              <a:t>continue</a:t>
            </a:r>
            <a:r>
              <a:rPr lang="nb-NO" dirty="0" smtClean="0"/>
              <a:t> testing.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r>
              <a:rPr lang="nb-NO" dirty="0" err="1" smtClean="0"/>
              <a:t>Etc</a:t>
            </a:r>
            <a:r>
              <a:rPr lang="nb-NO" dirty="0" smtClean="0"/>
              <a:t>….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33244"/>
              </p:ext>
            </p:extLst>
          </p:nvPr>
        </p:nvGraphicFramePr>
        <p:xfrm>
          <a:off x="3573463" y="2293938"/>
          <a:ext cx="50863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19" name="Equation" r:id="rId4" imgW="2908080" imgH="457200" progId="Equation.DSMT4">
                  <p:embed/>
                </p:oleObj>
              </mc:Choice>
              <mc:Fallback>
                <p:oleObj name="Equation" r:id="rId4" imgW="2908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293938"/>
                        <a:ext cx="50863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58063"/>
              </p:ext>
            </p:extLst>
          </p:nvPr>
        </p:nvGraphicFramePr>
        <p:xfrm>
          <a:off x="3923928" y="2905229"/>
          <a:ext cx="333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0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905229"/>
                        <a:ext cx="3334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40018"/>
              </p:ext>
            </p:extLst>
          </p:nvPr>
        </p:nvGraphicFramePr>
        <p:xfrm>
          <a:off x="3507531" y="3356992"/>
          <a:ext cx="4721225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1" name="Equation" r:id="rId8" imgW="3098520" imgH="927000" progId="Equation.DSMT4">
                  <p:embed/>
                </p:oleObj>
              </mc:Choice>
              <mc:Fallback>
                <p:oleObj name="Equation" r:id="rId8" imgW="309852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531" y="3356992"/>
                        <a:ext cx="4721225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68108"/>
              </p:ext>
            </p:extLst>
          </p:nvPr>
        </p:nvGraphicFramePr>
        <p:xfrm>
          <a:off x="4427984" y="4941168"/>
          <a:ext cx="23622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2" name="Equation" r:id="rId10" imgW="1320480" imgH="431640" progId="Equation.DSMT4">
                  <p:embed/>
                </p:oleObj>
              </mc:Choice>
              <mc:Fallback>
                <p:oleObj name="Equation" r:id="rId10" imgW="13204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941168"/>
                        <a:ext cx="23622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02756"/>
              </p:ext>
            </p:extLst>
          </p:nvPr>
        </p:nvGraphicFramePr>
        <p:xfrm>
          <a:off x="3303588" y="5661025"/>
          <a:ext cx="51292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3" name="Equation" r:id="rId12" imgW="2933640" imgH="457200" progId="Equation.DSMT4">
                  <p:embed/>
                </p:oleObj>
              </mc:Choice>
              <mc:Fallback>
                <p:oleObj name="Equation" r:id="rId12" imgW="29336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5661025"/>
                        <a:ext cx="51292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267744" y="60932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3608" y="57332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Find</a:t>
            </a:r>
            <a:r>
              <a:rPr lang="nb-NO" sz="1600" dirty="0" smtClean="0"/>
              <a:t> </a:t>
            </a:r>
            <a:r>
              <a:rPr lang="nb-NO" sz="1600" dirty="0" err="1" smtClean="0"/>
              <a:t>largest</a:t>
            </a:r>
            <a:r>
              <a:rPr lang="nb-NO" sz="1600" dirty="0" smtClean="0"/>
              <a:t> </a:t>
            </a:r>
            <a:r>
              <a:rPr lang="nb-NO" sz="1600" dirty="0" err="1" smtClean="0"/>
              <a:t>among</a:t>
            </a:r>
            <a:r>
              <a:rPr lang="nb-NO" sz="1600" dirty="0" smtClean="0"/>
              <a:t> all 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6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Robotics</a:t>
            </a:r>
            <a:r>
              <a:rPr lang="nb-NO" dirty="0" smtClean="0"/>
              <a:t> -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drone (UAV) or submarine (AUV) </a:t>
            </a:r>
            <a:r>
              <a:rPr lang="nb-NO" dirty="0" err="1" smtClean="0"/>
              <a:t>go</a:t>
            </a:r>
            <a:r>
              <a:rPr lang="nb-NO" dirty="0" smtClean="0"/>
              <a:t> to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valuable</a:t>
            </a:r>
            <a:r>
              <a:rPr lang="nb-NO" dirty="0" smtClean="0"/>
              <a:t>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Automatic </a:t>
            </a:r>
            <a:r>
              <a:rPr lang="nb-NO" dirty="0" err="1" smtClean="0"/>
              <a:t>maintenance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allocation</a:t>
            </a:r>
            <a:r>
              <a:rPr lang="nb-NO" dirty="0" smtClean="0"/>
              <a:t> sensors to ‘best’ monitor </a:t>
            </a:r>
            <a:r>
              <a:rPr lang="nb-NO" dirty="0" err="1" smtClean="0"/>
              <a:t>state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Adaptive testing – </a:t>
            </a:r>
            <a:r>
              <a:rPr lang="nb-NO" dirty="0" err="1" smtClean="0"/>
              <a:t>which</a:t>
            </a:r>
            <a:r>
              <a:rPr lang="nb-NO" dirty="0" smtClean="0"/>
              <a:t> questions to ask for optimal </a:t>
            </a:r>
            <a:r>
              <a:rPr lang="nb-NO" dirty="0" err="1" smtClean="0"/>
              <a:t>recommendation</a:t>
            </a:r>
            <a:r>
              <a:rPr lang="nb-NO" dirty="0" smtClean="0"/>
              <a:t>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 – </a:t>
            </a:r>
            <a:r>
              <a:rPr lang="nb-NO" dirty="0" err="1"/>
              <a:t>which</a:t>
            </a:r>
            <a:r>
              <a:rPr lang="nb-NO" dirty="0"/>
              <a:t> sensors </a:t>
            </a:r>
            <a:r>
              <a:rPr lang="nb-NO" dirty="0" err="1"/>
              <a:t>should</a:t>
            </a:r>
            <a:r>
              <a:rPr lang="nb-NO" dirty="0"/>
              <a:t> be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 smtClean="0"/>
              <a:t>?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33238" b="7675"/>
          <a:stretch/>
        </p:blipFill>
        <p:spPr>
          <a:xfrm>
            <a:off x="2902103" y="4509120"/>
            <a:ext cx="3338367" cy="211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4" y="3573016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64" y="3861048"/>
            <a:ext cx="2171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- </a:t>
            </a:r>
            <a:r>
              <a:rPr lang="nb-NO" dirty="0" err="1" smtClean="0"/>
              <a:t>results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75698"/>
              </p:ext>
            </p:extLst>
          </p:nvPr>
        </p:nvGraphicFramePr>
        <p:xfrm>
          <a:off x="1704020" y="213285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Myopic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VOI(1)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Ave.depth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436" y="1657937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0770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There</a:t>
            </a:r>
            <a:r>
              <a:rPr lang="nb-NO" dirty="0" smtClean="0"/>
              <a:t> is </a:t>
            </a:r>
            <a:r>
              <a:rPr lang="nb-NO" dirty="0" err="1" smtClean="0"/>
              <a:t>clearly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to </a:t>
            </a:r>
            <a:r>
              <a:rPr lang="nb-NO" dirty="0" err="1" smtClean="0"/>
              <a:t>gain</a:t>
            </a:r>
            <a:r>
              <a:rPr lang="nb-NO" dirty="0" smtClean="0"/>
              <a:t> by </a:t>
            </a:r>
            <a:r>
              <a:rPr lang="nb-NO" dirty="0" err="1" smtClean="0"/>
              <a:t>having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opportunity</a:t>
            </a:r>
            <a:r>
              <a:rPr lang="nb-NO" dirty="0" smtClean="0"/>
              <a:t> to do </a:t>
            </a:r>
            <a:r>
              <a:rPr lang="nb-NO" dirty="0" err="1" smtClean="0"/>
              <a:t>sequential</a:t>
            </a:r>
            <a:r>
              <a:rPr lang="nb-NO" dirty="0" smtClean="0"/>
              <a:t> tests.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3600" dirty="0" smtClean="0"/>
              <a:t>Mining risk – ‘</a:t>
            </a:r>
            <a:r>
              <a:rPr lang="nb-NO" sz="3600" dirty="0" err="1" smtClean="0"/>
              <a:t>depths</a:t>
            </a:r>
            <a:r>
              <a:rPr lang="nb-NO" sz="3600" dirty="0" smtClean="0"/>
              <a:t>’ for </a:t>
            </a:r>
            <a:r>
              <a:rPr lang="nb-NO" sz="3600" dirty="0" err="1" smtClean="0"/>
              <a:t>two</a:t>
            </a:r>
            <a:r>
              <a:rPr lang="nb-NO" sz="3600" dirty="0" smtClean="0"/>
              <a:t> data samples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6" y="1938442"/>
            <a:ext cx="6804248" cy="45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Mining risk - </a:t>
            </a:r>
            <a:r>
              <a:rPr lang="nb-NO" dirty="0" err="1" smtClean="0"/>
              <a:t>results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7447"/>
              </p:ext>
            </p:extLst>
          </p:nvPr>
        </p:nvGraphicFramePr>
        <p:xfrm>
          <a:off x="1704020" y="213285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Corr:225m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Myopic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VOI(1)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Ave.depth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4782051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 all </a:t>
            </a:r>
            <a:r>
              <a:rPr lang="nb-NO" dirty="0" err="1" smtClean="0"/>
              <a:t>strategies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more </a:t>
            </a:r>
            <a:r>
              <a:rPr lang="nb-NO" dirty="0" err="1" smtClean="0"/>
              <a:t>correlation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The </a:t>
            </a:r>
            <a:r>
              <a:rPr lang="nb-NO" dirty="0" err="1" smtClean="0"/>
              <a:t>depth</a:t>
            </a:r>
            <a:r>
              <a:rPr lang="nb-NO" dirty="0" smtClean="0"/>
              <a:t> (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stages)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more </a:t>
            </a:r>
            <a:r>
              <a:rPr lang="nb-NO" dirty="0" err="1" smtClean="0"/>
              <a:t>correlation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100 x more </a:t>
            </a:r>
            <a:r>
              <a:rPr lang="nb-NO" dirty="0" err="1" smtClean="0"/>
              <a:t>computing</a:t>
            </a:r>
            <a:r>
              <a:rPr lang="nb-NO" dirty="0" smtClean="0"/>
              <a:t> time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How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more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r>
              <a:rPr lang="nb-NO" dirty="0" smtClean="0"/>
              <a:t> do?? </a:t>
            </a:r>
            <a:r>
              <a:rPr lang="nb-NO" dirty="0" err="1" smtClean="0"/>
              <a:t>Unknown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436" y="1657937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for </a:t>
            </a:r>
            <a:r>
              <a:rPr lang="nb-NO" dirty="0" err="1" smtClean="0"/>
              <a:t>two</a:t>
            </a:r>
            <a:r>
              <a:rPr lang="nb-NO" dirty="0" smtClean="0"/>
              <a:t> different </a:t>
            </a:r>
            <a:r>
              <a:rPr lang="nb-NO" dirty="0" err="1" smtClean="0"/>
              <a:t>correlations</a:t>
            </a:r>
            <a:r>
              <a:rPr lang="nb-NO" dirty="0" smtClean="0"/>
              <a:t>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11372"/>
              </p:ext>
            </p:extLst>
          </p:nvPr>
        </p:nvGraphicFramePr>
        <p:xfrm>
          <a:off x="1691680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Corr:300m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Naive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Myopic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VOI(1)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Ave.depth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1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AUV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608512" cy="3456384"/>
          </a:xfrm>
        </p:spPr>
      </p:pic>
      <p:sp>
        <p:nvSpPr>
          <p:cNvPr id="15" name="TextBox 14"/>
          <p:cNvSpPr txBox="1"/>
          <p:nvPr/>
        </p:nvSpPr>
        <p:spPr>
          <a:xfrm>
            <a:off x="323528" y="1989995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Goal (</a:t>
            </a:r>
            <a:r>
              <a:rPr lang="nb-NO" dirty="0" err="1" smtClean="0"/>
              <a:t>value</a:t>
            </a:r>
            <a:r>
              <a:rPr lang="nb-NO" dirty="0" smtClean="0"/>
              <a:t>) is to </a:t>
            </a:r>
            <a:r>
              <a:rPr lang="nb-NO" dirty="0" err="1" smtClean="0"/>
              <a:t>detect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spatial gradients in </a:t>
            </a:r>
            <a:r>
              <a:rPr lang="nb-NO" dirty="0" err="1" smtClean="0"/>
              <a:t>ocean</a:t>
            </a:r>
            <a:r>
              <a:rPr lang="nb-NO" dirty="0" smtClean="0"/>
              <a:t> </a:t>
            </a:r>
            <a:r>
              <a:rPr lang="nb-NO" dirty="0" err="1" smtClean="0"/>
              <a:t>temperature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Autonomous</a:t>
            </a:r>
            <a:r>
              <a:rPr lang="nb-NO" dirty="0" smtClean="0"/>
              <a:t> underwater </a:t>
            </a:r>
            <a:r>
              <a:rPr lang="nb-NO" dirty="0" err="1" smtClean="0"/>
              <a:t>vehicle</a:t>
            </a:r>
            <a:r>
              <a:rPr lang="nb-NO" dirty="0" smtClean="0"/>
              <a:t> (AUV) </a:t>
            </a:r>
            <a:r>
              <a:rPr lang="nb-NO" dirty="0" err="1" smtClean="0"/>
              <a:t>information</a:t>
            </a:r>
            <a:r>
              <a:rPr lang="nb-NO" dirty="0" smtClean="0"/>
              <a:t>. </a:t>
            </a:r>
            <a:r>
              <a:rPr lang="nb-NO" dirty="0" err="1" smtClean="0"/>
              <a:t>Where</a:t>
            </a:r>
            <a:r>
              <a:rPr lang="nb-NO" dirty="0" smtClean="0"/>
              <a:t>? And in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sequence</a:t>
            </a:r>
            <a:r>
              <a:rPr lang="nb-NO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 for </a:t>
            </a:r>
            <a:r>
              <a:rPr lang="nb-NO" dirty="0" err="1" smtClean="0"/>
              <a:t>temperature</a:t>
            </a:r>
            <a:r>
              <a:rPr lang="nb-NO" dirty="0" smtClean="0"/>
              <a:t> is </a:t>
            </a:r>
            <a:r>
              <a:rPr lang="nb-NO" dirty="0" err="1" smtClean="0"/>
              <a:t>represented</a:t>
            </a:r>
            <a:r>
              <a:rPr lang="nb-NO" dirty="0" smtClean="0"/>
              <a:t> by </a:t>
            </a:r>
            <a:r>
              <a:rPr lang="nb-NO" dirty="0" err="1" smtClean="0"/>
              <a:t>Gaussian</a:t>
            </a:r>
            <a:r>
              <a:rPr lang="nb-NO" dirty="0" smtClean="0"/>
              <a:t> spatial </a:t>
            </a:r>
            <a:r>
              <a:rPr lang="nb-NO" dirty="0" err="1" smtClean="0"/>
              <a:t>process</a:t>
            </a:r>
            <a:r>
              <a:rPr lang="nb-NO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uses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heuristics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623731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Fossum et al., 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68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Classifying</a:t>
            </a:r>
            <a:r>
              <a:rPr lang="nb-NO" dirty="0" smtClean="0"/>
              <a:t> </a:t>
            </a:r>
            <a:r>
              <a:rPr lang="nb-NO" dirty="0" err="1" smtClean="0"/>
              <a:t>ocean</a:t>
            </a:r>
            <a:r>
              <a:rPr lang="nb-NO" dirty="0" smtClean="0"/>
              <a:t>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variability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3153551" cy="2365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46677"/>
            <a:ext cx="4572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2132856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1880" y="2132856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28056" y="3789040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3789040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0112" y="1700808"/>
            <a:ext cx="3441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Questions: 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Fish </a:t>
            </a:r>
            <a:r>
              <a:rPr lang="nb-NO" dirty="0" err="1" smtClean="0"/>
              <a:t>farming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err="1" smtClean="0"/>
              <a:t>Algae</a:t>
            </a:r>
            <a:r>
              <a:rPr lang="nb-NO" dirty="0" smtClean="0"/>
              <a:t> </a:t>
            </a:r>
            <a:r>
              <a:rPr lang="nb-NO" dirty="0" err="1" smtClean="0"/>
              <a:t>bloom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7008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Prior </a:t>
            </a:r>
            <a:r>
              <a:rPr lang="nb-NO" dirty="0" err="1" smtClean="0"/>
              <a:t>realizations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56519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Typical</a:t>
            </a:r>
            <a:r>
              <a:rPr lang="nb-NO" dirty="0" smtClean="0"/>
              <a:t> AUV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Gaussian</a:t>
            </a:r>
            <a:r>
              <a:rPr lang="nb-NO" dirty="0" smtClean="0"/>
              <a:t> prior and </a:t>
            </a:r>
            <a:r>
              <a:rPr lang="nb-NO" dirty="0" err="1" smtClean="0"/>
              <a:t>likelihood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82639"/>
              </p:ext>
            </p:extLst>
          </p:nvPr>
        </p:nvGraphicFramePr>
        <p:xfrm>
          <a:off x="899592" y="3068960"/>
          <a:ext cx="28495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94" name="Equation" r:id="rId3" imgW="1422360" imgH="583920" progId="Equation.DSMT4">
                  <p:embed/>
                </p:oleObj>
              </mc:Choice>
              <mc:Fallback>
                <p:oleObj name="Equation" r:id="rId3" imgW="14223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28495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28971"/>
              </p:ext>
            </p:extLst>
          </p:nvPr>
        </p:nvGraphicFramePr>
        <p:xfrm>
          <a:off x="755576" y="2204864"/>
          <a:ext cx="2304256" cy="57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95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204864"/>
                        <a:ext cx="2304256" cy="57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3968" y="22048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Gaussian</a:t>
            </a:r>
            <a:r>
              <a:rPr lang="nb-NO" dirty="0" smtClean="0"/>
              <a:t> spatial </a:t>
            </a:r>
            <a:r>
              <a:rPr lang="nb-NO" dirty="0" err="1" smtClean="0"/>
              <a:t>process</a:t>
            </a:r>
            <a:r>
              <a:rPr lang="nb-NO" dirty="0" smtClean="0"/>
              <a:t> prior for </a:t>
            </a:r>
            <a:r>
              <a:rPr lang="nb-NO" dirty="0" err="1" smtClean="0"/>
              <a:t>temperatures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32129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Likelihood</a:t>
            </a:r>
            <a:r>
              <a:rPr lang="nb-NO" dirty="0" smtClean="0"/>
              <a:t>, design </a:t>
            </a:r>
            <a:r>
              <a:rPr lang="nb-NO" dirty="0" err="1" smtClean="0"/>
              <a:t>matrix</a:t>
            </a:r>
            <a:r>
              <a:rPr lang="nb-NO" dirty="0" smtClean="0"/>
              <a:t>, </a:t>
            </a:r>
            <a:r>
              <a:rPr lang="nb-NO" dirty="0" err="1" smtClean="0"/>
              <a:t>picks</a:t>
            </a:r>
            <a:r>
              <a:rPr lang="nb-NO" dirty="0" smtClean="0"/>
              <a:t> data locations, for </a:t>
            </a:r>
            <a:r>
              <a:rPr lang="nb-NO" dirty="0" err="1" smtClean="0"/>
              <a:t>every</a:t>
            </a:r>
            <a:r>
              <a:rPr lang="nb-NO" dirty="0" smtClean="0"/>
              <a:t> time </a:t>
            </a:r>
            <a:r>
              <a:rPr lang="nb-NO" dirty="0" err="1" smtClean="0"/>
              <a:t>step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3232448" cy="29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Goal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surveying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Waypoints</a:t>
            </a:r>
            <a:r>
              <a:rPr lang="nb-NO" dirty="0" smtClean="0"/>
              <a:t> in survey design for AUV.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232448" cy="2984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9168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main</a:t>
            </a:r>
            <a:r>
              <a:rPr lang="nb-NO" dirty="0" smtClean="0"/>
              <a:t> </a:t>
            </a:r>
            <a:r>
              <a:rPr lang="nb-NO" dirty="0" err="1" smtClean="0"/>
              <a:t>task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AUV is to </a:t>
            </a:r>
            <a:r>
              <a:rPr lang="nb-NO" dirty="0" err="1" smtClean="0"/>
              <a:t>detect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gradients in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linked</a:t>
            </a:r>
            <a:r>
              <a:rPr lang="nb-NO" dirty="0" smtClean="0"/>
              <a:t> to </a:t>
            </a:r>
            <a:r>
              <a:rPr lang="nb-NO" dirty="0" err="1" smtClean="0"/>
              <a:t>algea</a:t>
            </a:r>
            <a:r>
              <a:rPr lang="nb-NO" dirty="0" smtClean="0"/>
              <a:t> </a:t>
            </a:r>
            <a:r>
              <a:rPr lang="nb-NO" dirty="0" err="1" smtClean="0"/>
              <a:t>bloom</a:t>
            </a:r>
            <a:r>
              <a:rPr lang="nb-NO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15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Adaptive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1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best survey line (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) from </a:t>
            </a:r>
            <a:r>
              <a:rPr lang="nb-NO" dirty="0" err="1" smtClean="0"/>
              <a:t>analytic</a:t>
            </a:r>
            <a:r>
              <a:rPr lang="nb-NO" dirty="0" smtClean="0"/>
              <a:t> VOI, </a:t>
            </a:r>
            <a:r>
              <a:rPr lang="nb-NO" dirty="0" err="1" smtClean="0"/>
              <a:t>of</a:t>
            </a:r>
            <a:r>
              <a:rPr lang="nb-NO" dirty="0" smtClean="0"/>
              <a:t> all </a:t>
            </a:r>
            <a:r>
              <a:rPr lang="nb-NO" dirty="0" err="1" smtClean="0"/>
              <a:t>possible</a:t>
            </a:r>
            <a:r>
              <a:rPr lang="nb-NO" dirty="0" smtClean="0"/>
              <a:t> survey lines.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temperature</a:t>
            </a:r>
            <a:r>
              <a:rPr lang="nb-NO" dirty="0" smtClean="0"/>
              <a:t> data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currently</a:t>
            </a:r>
            <a:r>
              <a:rPr lang="nb-NO" dirty="0" smtClean="0"/>
              <a:t> best survey line.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Update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in </a:t>
            </a:r>
            <a:r>
              <a:rPr lang="nb-NO" dirty="0" err="1" smtClean="0"/>
              <a:t>entire</a:t>
            </a:r>
            <a:r>
              <a:rPr lang="nb-NO" dirty="0" smtClean="0"/>
              <a:t> spatial </a:t>
            </a:r>
            <a:r>
              <a:rPr lang="nb-NO" dirty="0" err="1" smtClean="0"/>
              <a:t>domain</a:t>
            </a:r>
            <a:r>
              <a:rPr lang="nb-NO" dirty="0" smtClean="0"/>
              <a:t> given survey data.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/>
              <a:t>Go to 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heuristic</a:t>
            </a:r>
            <a:r>
              <a:rPr lang="nb-NO" dirty="0" smtClean="0"/>
              <a:t> for </a:t>
            </a:r>
            <a:r>
              <a:rPr lang="nb-NO" dirty="0" err="1" smtClean="0"/>
              <a:t>dynamic</a:t>
            </a:r>
            <a:r>
              <a:rPr lang="nb-NO" dirty="0" smtClean="0"/>
              <a:t> program.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232448" cy="29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adaptive </a:t>
            </a:r>
            <a:r>
              <a:rPr lang="nb-NO" dirty="0" err="1" smtClean="0"/>
              <a:t>algorithm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20641"/>
            <a:ext cx="8820472" cy="145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404417"/>
            <a:ext cx="8820472" cy="1456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1328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survey </a:t>
            </a:r>
            <a:r>
              <a:rPr lang="nb-NO" dirty="0" err="1" smtClean="0"/>
              <a:t>realization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139788"/>
            <a:ext cx="423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Variance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survey </a:t>
            </a:r>
            <a:r>
              <a:rPr lang="nb-NO" dirty="0" err="1" smtClean="0"/>
              <a:t>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930" y="260648"/>
            <a:ext cx="7992888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Wrap</a:t>
            </a:r>
            <a:r>
              <a:rPr lang="nb-NO" dirty="0" smtClean="0"/>
              <a:t> up: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VOI is </a:t>
            </a:r>
            <a:r>
              <a:rPr lang="nb-NO" dirty="0" err="1" smtClean="0"/>
              <a:t>applied</a:t>
            </a:r>
            <a:r>
              <a:rPr lang="nb-NO" dirty="0" smtClean="0"/>
              <a:t> to a </a:t>
            </a:r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search</a:t>
            </a:r>
            <a:r>
              <a:rPr lang="nb-NO" dirty="0" smtClean="0"/>
              <a:t> for </a:t>
            </a:r>
            <a:r>
              <a:rPr lang="nb-NO" dirty="0" err="1" smtClean="0"/>
              <a:t>good</a:t>
            </a:r>
            <a:r>
              <a:rPr lang="nb-NO" dirty="0" smtClean="0"/>
              <a:t> data designs.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The design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data,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averaged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data, to </a:t>
            </a:r>
            <a:r>
              <a:rPr lang="nb-NO" dirty="0" err="1" smtClean="0"/>
              <a:t>approximate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different </a:t>
            </a:r>
            <a:r>
              <a:rPr lang="nb-NO" dirty="0" err="1" smtClean="0"/>
              <a:t>strategies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The </a:t>
            </a:r>
            <a:r>
              <a:rPr lang="nb-NO" dirty="0" err="1" smtClean="0"/>
              <a:t>process</a:t>
            </a:r>
            <a:r>
              <a:rPr lang="nb-NO" dirty="0" smtClean="0"/>
              <a:t> is </a:t>
            </a:r>
            <a:r>
              <a:rPr lang="nb-NO" dirty="0" err="1" smtClean="0"/>
              <a:t>spatio</a:t>
            </a:r>
            <a:r>
              <a:rPr lang="nb-NO" dirty="0" smtClean="0"/>
              <a:t>-temporal – </a:t>
            </a:r>
            <a:r>
              <a:rPr lang="nb-NO" dirty="0" err="1" smtClean="0"/>
              <a:t>extensions</a:t>
            </a:r>
            <a:r>
              <a:rPr lang="nb-NO" dirty="0" smtClean="0"/>
              <a:t> </a:t>
            </a:r>
            <a:r>
              <a:rPr lang="nb-NO" dirty="0" err="1" smtClean="0"/>
              <a:t>required</a:t>
            </a:r>
            <a:r>
              <a:rPr lang="nb-NO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Which</a:t>
            </a:r>
            <a:r>
              <a:rPr lang="nb-NO" dirty="0" smtClean="0"/>
              <a:t> data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valuable</a:t>
            </a:r>
            <a:r>
              <a:rPr lang="nb-NO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5698976" cy="326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62880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Five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big</a:t>
            </a:r>
            <a:r>
              <a:rPr lang="nb-NO" dirty="0" smtClean="0"/>
              <a:t>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Variety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Velocity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Veracity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Value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00057"/>
            <a:ext cx="598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We</a:t>
            </a:r>
            <a:r>
              <a:rPr lang="nb-NO" dirty="0" smtClean="0"/>
              <a:t> must </a:t>
            </a:r>
            <a:r>
              <a:rPr lang="nb-NO" dirty="0" err="1" smtClean="0"/>
              <a:t>acquire</a:t>
            </a:r>
            <a:r>
              <a:rPr lang="nb-NO" dirty="0" smtClean="0"/>
              <a:t> and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that</a:t>
            </a:r>
            <a:r>
              <a:rPr lang="nb-NO" dirty="0" smtClean="0"/>
              <a:t> has </a:t>
            </a:r>
            <a:r>
              <a:rPr lang="nb-NO" dirty="0" err="1" smtClean="0"/>
              <a:t>value</a:t>
            </a:r>
            <a:r>
              <a:rPr lang="nb-NO" dirty="0" smtClean="0"/>
              <a:t>!</a:t>
            </a:r>
          </a:p>
          <a:p>
            <a:r>
              <a:rPr lang="nb-NO" dirty="0" err="1"/>
              <a:t>T</a:t>
            </a:r>
            <a:r>
              <a:rPr lang="nb-NO" dirty="0" err="1" smtClean="0"/>
              <a:t>here</a:t>
            </a:r>
            <a:r>
              <a:rPr lang="nb-NO" dirty="0" smtClean="0"/>
              <a:t> is </a:t>
            </a:r>
            <a:r>
              <a:rPr lang="nb-NO" dirty="0" err="1" smtClean="0"/>
              <a:t>often</a:t>
            </a:r>
            <a:r>
              <a:rPr lang="nb-NO" dirty="0" smtClean="0"/>
              <a:t> a </a:t>
            </a:r>
            <a:r>
              <a:rPr lang="nb-NO" dirty="0" err="1" smtClean="0"/>
              <a:t>clear</a:t>
            </a:r>
            <a:r>
              <a:rPr lang="nb-NO" dirty="0" smtClean="0"/>
              <a:t> </a:t>
            </a:r>
            <a:r>
              <a:rPr lang="nb-NO" dirty="0" err="1" smtClean="0"/>
              <a:t>question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answer</a:t>
            </a:r>
            <a:r>
              <a:rPr lang="nb-NO" dirty="0" smtClean="0"/>
              <a:t>, and data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help</a:t>
            </a:r>
            <a:r>
              <a:rPr lang="nb-NO" dirty="0" smtClean="0"/>
              <a:t>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3600" dirty="0" smtClean="0"/>
              <a:t>Project: </a:t>
            </a:r>
            <a:r>
              <a:rPr lang="nb-NO" sz="3600" dirty="0" err="1" smtClean="0"/>
              <a:t>Sequential</a:t>
            </a:r>
            <a:r>
              <a:rPr lang="nb-NO" sz="3600" dirty="0" smtClean="0"/>
              <a:t> VOI in </a:t>
            </a:r>
            <a:r>
              <a:rPr lang="nb-NO" sz="3600" dirty="0" err="1" smtClean="0"/>
              <a:t>Gaussian</a:t>
            </a:r>
            <a:r>
              <a:rPr lang="nb-NO" sz="3600" dirty="0" smtClean="0"/>
              <a:t> </a:t>
            </a:r>
            <a:r>
              <a:rPr lang="nb-NO" sz="3600" dirty="0" err="1" smtClean="0"/>
              <a:t>models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again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25x25 grid,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Gaussian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prior. </a:t>
            </a:r>
          </a:p>
          <a:p>
            <a:endParaRPr lang="nb-NO" dirty="0"/>
          </a:p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from Norwegian </a:t>
            </a:r>
            <a:r>
              <a:rPr lang="nb-NO" dirty="0" err="1" smtClean="0"/>
              <a:t>wood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, </a:t>
            </a:r>
            <a:r>
              <a:rPr lang="nb-NO" dirty="0" err="1" smtClean="0"/>
              <a:t>harvest</a:t>
            </a:r>
            <a:r>
              <a:rPr lang="nb-NO" dirty="0" smtClean="0"/>
              <a:t> all or </a:t>
            </a:r>
            <a:r>
              <a:rPr lang="nb-NO" dirty="0" err="1" smtClean="0"/>
              <a:t>nothing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to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sequential</a:t>
            </a:r>
            <a:r>
              <a:rPr lang="nb-NO" dirty="0" smtClean="0"/>
              <a:t> data designs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25 North-South lines. The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test is P=0.1. </a:t>
            </a:r>
          </a:p>
          <a:p>
            <a:endParaRPr lang="nb-NO" dirty="0" smtClean="0"/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tests </a:t>
            </a:r>
            <a:r>
              <a:rPr lang="nb-NO" dirty="0" err="1" smtClean="0"/>
              <a:t>are</a:t>
            </a:r>
            <a:r>
              <a:rPr lang="nb-NO" dirty="0" smtClean="0"/>
              <a:t> done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stop? (</a:t>
            </a:r>
            <a:r>
              <a:rPr lang="nb-NO" dirty="0" err="1" smtClean="0"/>
              <a:t>varies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data samples)</a:t>
            </a:r>
          </a:p>
          <a:p>
            <a:r>
              <a:rPr lang="nb-NO" dirty="0" err="1" smtClean="0"/>
              <a:t>What</a:t>
            </a:r>
            <a:r>
              <a:rPr lang="nb-NO" dirty="0" smtClean="0"/>
              <a:t> tests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usually</a:t>
            </a:r>
            <a:r>
              <a:rPr lang="nb-NO" dirty="0" smtClean="0"/>
              <a:t> done? (</a:t>
            </a:r>
            <a:r>
              <a:rPr lang="nb-NO" dirty="0" err="1" smtClean="0"/>
              <a:t>varies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data samples)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Myopic</a:t>
            </a:r>
            <a:r>
              <a:rPr lang="nb-NO" dirty="0" smtClean="0"/>
              <a:t> </a:t>
            </a:r>
            <a:r>
              <a:rPr lang="nb-NO" dirty="0" err="1" smtClean="0"/>
              <a:t>scheme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dirty="0" err="1" smtClean="0"/>
              <a:t>Find</a:t>
            </a:r>
            <a:r>
              <a:rPr lang="nb-NO" dirty="0" smtClean="0"/>
              <a:t> best single NS line,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r>
              <a:rPr lang="nb-NO" dirty="0" err="1" smtClean="0"/>
              <a:t>Collect</a:t>
            </a:r>
            <a:r>
              <a:rPr lang="nb-NO" dirty="0" smtClean="0"/>
              <a:t> data for </a:t>
            </a:r>
            <a:r>
              <a:rPr lang="nb-NO" dirty="0" err="1" smtClean="0"/>
              <a:t>this</a:t>
            </a:r>
            <a:r>
              <a:rPr lang="nb-NO" dirty="0" smtClean="0"/>
              <a:t> line.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 smtClean="0"/>
              <a:t>Update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r>
              <a:rPr lang="nb-NO" dirty="0" smtClean="0"/>
              <a:t>Stop testing or </a:t>
            </a:r>
            <a:r>
              <a:rPr lang="nb-NO" dirty="0" err="1" smtClean="0"/>
              <a:t>continue</a:t>
            </a:r>
            <a:r>
              <a:rPr lang="nb-NO" dirty="0" smtClean="0"/>
              <a:t> testing.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pPr marL="342900" indent="-342900">
              <a:buAutoNum type="arabicPeriod"/>
            </a:pPr>
            <a:endParaRPr lang="nb-NO" dirty="0"/>
          </a:p>
          <a:p>
            <a:pPr marL="342900" indent="-342900">
              <a:buAutoNum type="arabicPeriod"/>
            </a:pPr>
            <a:endParaRPr lang="nb-NO" dirty="0" smtClean="0"/>
          </a:p>
          <a:p>
            <a:r>
              <a:rPr lang="nb-NO" dirty="0" err="1" smtClean="0"/>
              <a:t>Etc</a:t>
            </a:r>
            <a:r>
              <a:rPr lang="nb-NO" dirty="0" smtClean="0"/>
              <a:t>….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33783"/>
              </p:ext>
            </p:extLst>
          </p:nvPr>
        </p:nvGraphicFramePr>
        <p:xfrm>
          <a:off x="3844925" y="2193925"/>
          <a:ext cx="51530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2" name="Equation" r:id="rId4" imgW="2946240" imgH="457200" progId="Equation.DSMT4">
                  <p:embed/>
                </p:oleObj>
              </mc:Choice>
              <mc:Fallback>
                <p:oleObj name="Equation" r:id="rId4" imgW="294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2193925"/>
                        <a:ext cx="51530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21011"/>
              </p:ext>
            </p:extLst>
          </p:nvPr>
        </p:nvGraphicFramePr>
        <p:xfrm>
          <a:off x="3923928" y="2905229"/>
          <a:ext cx="333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3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905229"/>
                        <a:ext cx="3334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80642"/>
              </p:ext>
            </p:extLst>
          </p:nvPr>
        </p:nvGraphicFramePr>
        <p:xfrm>
          <a:off x="3707904" y="3429000"/>
          <a:ext cx="37925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4" name="Equation" r:id="rId8" imgW="2489040" imgH="558720" progId="Equation.DSMT4">
                  <p:embed/>
                </p:oleObj>
              </mc:Choice>
              <mc:Fallback>
                <p:oleObj name="Equation" r:id="rId8" imgW="24890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429000"/>
                        <a:ext cx="37925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006895"/>
              </p:ext>
            </p:extLst>
          </p:nvPr>
        </p:nvGraphicFramePr>
        <p:xfrm>
          <a:off x="4352304" y="4292600"/>
          <a:ext cx="37480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5" name="Equation" r:id="rId10" imgW="2095200" imgH="431640" progId="Equation.DSMT4">
                  <p:embed/>
                </p:oleObj>
              </mc:Choice>
              <mc:Fallback>
                <p:oleObj name="Equation" r:id="rId10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304" y="4292600"/>
                        <a:ext cx="37480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15547"/>
              </p:ext>
            </p:extLst>
          </p:nvPr>
        </p:nvGraphicFramePr>
        <p:xfrm>
          <a:off x="3281363" y="4929188"/>
          <a:ext cx="51736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6" name="Equation" r:id="rId12" imgW="2958840" imgH="457200" progId="Equation.DSMT4">
                  <p:embed/>
                </p:oleObj>
              </mc:Choice>
              <mc:Fallback>
                <p:oleObj name="Equation" r:id="rId12" imgW="295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4929188"/>
                        <a:ext cx="51736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339752" y="530120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5616" y="494116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Find</a:t>
            </a:r>
            <a:r>
              <a:rPr lang="nb-NO" sz="1600" dirty="0" smtClean="0"/>
              <a:t> </a:t>
            </a:r>
            <a:r>
              <a:rPr lang="nb-NO" sz="1600" dirty="0" err="1" smtClean="0"/>
              <a:t>largest</a:t>
            </a:r>
            <a:r>
              <a:rPr lang="nb-NO" sz="1600" dirty="0" smtClean="0"/>
              <a:t> </a:t>
            </a:r>
            <a:r>
              <a:rPr lang="nb-NO" sz="1600" dirty="0" err="1" smtClean="0"/>
              <a:t>among</a:t>
            </a:r>
            <a:r>
              <a:rPr lang="nb-NO" sz="1600" dirty="0" smtClean="0"/>
              <a:t> all k.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55529"/>
              </p:ext>
            </p:extLst>
          </p:nvPr>
        </p:nvGraphicFramePr>
        <p:xfrm>
          <a:off x="5081588" y="1211263"/>
          <a:ext cx="30114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47" name="Equation" r:id="rId14" imgW="2006280" imgH="634680" progId="Equation.DSMT4">
                  <p:embed/>
                </p:oleObj>
              </mc:Choice>
              <mc:Fallback>
                <p:oleObj name="Equation" r:id="rId14" imgW="20062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81588" y="1211263"/>
                        <a:ext cx="3011487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6516216" y="5877273"/>
            <a:ext cx="72008" cy="286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6096" y="61513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Use</a:t>
            </a:r>
            <a:r>
              <a:rPr lang="nb-NO" sz="1600" dirty="0" smtClean="0"/>
              <a:t> </a:t>
            </a:r>
            <a:r>
              <a:rPr lang="nb-NO" sz="1600" dirty="0" err="1" smtClean="0"/>
              <a:t>updated</a:t>
            </a:r>
            <a:r>
              <a:rPr lang="nb-NO" sz="1600" dirty="0" smtClean="0"/>
              <a:t> </a:t>
            </a:r>
            <a:r>
              <a:rPr lang="nb-NO" sz="1600" dirty="0" err="1" smtClean="0"/>
              <a:t>mean</a:t>
            </a:r>
            <a:r>
              <a:rPr lang="nb-NO" sz="1600" dirty="0" smtClean="0"/>
              <a:t> and </a:t>
            </a:r>
            <a:r>
              <a:rPr lang="nb-NO" sz="1600" dirty="0" err="1" smtClean="0"/>
              <a:t>covariances</a:t>
            </a:r>
            <a:r>
              <a:rPr lang="nb-NO" sz="1600" dirty="0" smtClean="0"/>
              <a:t>.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6444208" y="4941169"/>
            <a:ext cx="252028" cy="1210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sz="3600" dirty="0" smtClean="0"/>
              <a:t>Suggested </a:t>
            </a:r>
            <a:r>
              <a:rPr lang="nb-NO" sz="3600" dirty="0" err="1" smtClean="0"/>
              <a:t>solutions</a:t>
            </a:r>
            <a:r>
              <a:rPr lang="nb-NO" sz="3600" dirty="0" smtClean="0"/>
              <a:t> to </a:t>
            </a:r>
            <a:r>
              <a:rPr lang="nb-NO" sz="3600" dirty="0" err="1" smtClean="0"/>
              <a:t>projects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http://folk.ntnu.no/joeid/Monday_project.m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4928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http://folk.ntnu.no/joeid/Tuesday_project.m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358" y="31409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http://folk.ntnu.no/joeid/Wednesday_project.m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062" y="37890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http://folk.ntnu.no/joeid/Thursday_project.m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4371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http://folk.ntnu.no/joeid/Friday_project.m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Value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(VOI)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7008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purchasing</a:t>
            </a:r>
            <a:r>
              <a:rPr lang="nb-NO" dirty="0" smtClean="0"/>
              <a:t> more data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under </a:t>
            </a:r>
            <a:r>
              <a:rPr lang="nb-NO" dirty="0" err="1" smtClean="0"/>
              <a:t>uncertainty</a:t>
            </a:r>
            <a:r>
              <a:rPr lang="nb-NO" dirty="0" smtClean="0"/>
              <a:t>. </a:t>
            </a:r>
          </a:p>
          <a:p>
            <a:r>
              <a:rPr lang="nb-NO" dirty="0" smtClean="0"/>
              <a:t>VOI is </a:t>
            </a: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quantifying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data, </a:t>
            </a:r>
            <a:r>
              <a:rPr lang="nb-NO" dirty="0" err="1" smtClean="0"/>
              <a:t>before</a:t>
            </a:r>
            <a:r>
              <a:rPr lang="nb-NO" dirty="0" smtClean="0"/>
              <a:t> it is </a:t>
            </a:r>
            <a:r>
              <a:rPr lang="nb-NO" dirty="0" err="1" smtClean="0"/>
              <a:t>acquired</a:t>
            </a:r>
            <a:r>
              <a:rPr lang="nb-NO" dirty="0" smtClean="0"/>
              <a:t> and </a:t>
            </a:r>
            <a:r>
              <a:rPr lang="nb-NO" dirty="0" err="1" smtClean="0"/>
              <a:t>processed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</a:t>
            </a:r>
            <a:r>
              <a:rPr lang="nb-NO" dirty="0" err="1" smtClean="0"/>
              <a:t>pyramid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conditions</a:t>
            </a:r>
            <a:r>
              <a:rPr lang="nb-NO" dirty="0" smtClean="0"/>
              <a:t>  - VOI is different from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criteria</a:t>
            </a:r>
            <a:r>
              <a:rPr lang="nb-NO" dirty="0" smtClean="0"/>
              <a:t> (</a:t>
            </a:r>
            <a:r>
              <a:rPr lang="nb-NO" dirty="0" err="1" smtClean="0"/>
              <a:t>entropy</a:t>
            </a:r>
            <a:r>
              <a:rPr lang="nb-NO" dirty="0" smtClean="0"/>
              <a:t>, </a:t>
            </a:r>
            <a:r>
              <a:rPr lang="nb-NO" dirty="0" err="1" smtClean="0"/>
              <a:t>variance</a:t>
            </a:r>
            <a:r>
              <a:rPr lang="nb-NO" dirty="0" smtClean="0"/>
              <a:t>, </a:t>
            </a:r>
            <a:r>
              <a:rPr lang="nb-NO" dirty="0" err="1" smtClean="0"/>
              <a:t>prediction</a:t>
            </a:r>
            <a:r>
              <a:rPr lang="nb-NO" dirty="0" smtClean="0"/>
              <a:t> </a:t>
            </a:r>
            <a:r>
              <a:rPr lang="nb-NO" dirty="0" err="1" smtClean="0"/>
              <a:t>error</a:t>
            </a:r>
            <a:r>
              <a:rPr lang="nb-NO" dirty="0" smtClean="0"/>
              <a:t>, etc.)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93305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ECONOMIC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6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57962"/>
              </p:ext>
            </p:extLst>
          </p:nvPr>
        </p:nvGraphicFramePr>
        <p:xfrm>
          <a:off x="457200" y="1844824"/>
          <a:ext cx="6408712" cy="9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6" name="Equation" r:id="rId3" imgW="3403600" imgH="508000" progId="Equation.DSMT4">
                  <p:embed/>
                </p:oleObj>
              </mc:Choice>
              <mc:Fallback>
                <p:oleObj name="Equation" r:id="rId3" imgW="3403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4824"/>
                        <a:ext cx="6408712" cy="98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err="1" smtClean="0"/>
              <a:t>Formula</a:t>
            </a:r>
            <a:r>
              <a:rPr lang="nb-NO" dirty="0" smtClean="0"/>
              <a:t> for VOI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053573"/>
              </p:ext>
            </p:extLst>
          </p:nvPr>
        </p:nvGraphicFramePr>
        <p:xfrm>
          <a:off x="457200" y="2996952"/>
          <a:ext cx="5832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7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96952"/>
                        <a:ext cx="5832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98730"/>
              </p:ext>
            </p:extLst>
          </p:nvPr>
        </p:nvGraphicFramePr>
        <p:xfrm>
          <a:off x="463205" y="4149080"/>
          <a:ext cx="323329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8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05" y="4149080"/>
                        <a:ext cx="323329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229200"/>
            <a:ext cx="800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analysis</a:t>
            </a:r>
            <a:r>
              <a:rPr lang="nb-NO" dirty="0" smtClean="0"/>
              <a:t> is </a:t>
            </a:r>
            <a:r>
              <a:rPr lang="nb-NO" dirty="0" err="1" smtClean="0"/>
              <a:t>usually</a:t>
            </a:r>
            <a:r>
              <a:rPr lang="nb-NO" dirty="0" smtClean="0"/>
              <a:t> done for </a:t>
            </a:r>
            <a:r>
              <a:rPr lang="nb-NO" b="1" dirty="0" err="1" smtClean="0"/>
              <a:t>static</a:t>
            </a:r>
            <a:r>
              <a:rPr lang="nb-NO" b="1" dirty="0" smtClean="0"/>
              <a:t> </a:t>
            </a:r>
            <a:r>
              <a:rPr lang="nb-NO" b="1" dirty="0" err="1" smtClean="0"/>
              <a:t>decisions</a:t>
            </a:r>
            <a:r>
              <a:rPr lang="nb-NO" b="1" dirty="0" smtClean="0"/>
              <a:t> </a:t>
            </a:r>
            <a:r>
              <a:rPr lang="nb-NO" dirty="0" smtClean="0"/>
              <a:t>and </a:t>
            </a:r>
            <a:r>
              <a:rPr lang="nb-NO" b="1" dirty="0" err="1" smtClean="0"/>
              <a:t>static</a:t>
            </a:r>
            <a:r>
              <a:rPr lang="nb-NO" b="1" dirty="0" smtClean="0"/>
              <a:t> tests</a:t>
            </a:r>
            <a:r>
              <a:rPr lang="nb-NO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We</a:t>
            </a:r>
            <a:r>
              <a:rPr lang="nb-NO" dirty="0" smtClean="0"/>
              <a:t> make </a:t>
            </a:r>
            <a:r>
              <a:rPr lang="nb-NO" dirty="0" err="1" smtClean="0"/>
              <a:t>the</a:t>
            </a:r>
            <a:r>
              <a:rPr lang="nb-NO" dirty="0" smtClean="0"/>
              <a:t> one-time </a:t>
            </a:r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 and </a:t>
            </a:r>
            <a:r>
              <a:rPr lang="nb-NO" dirty="0" err="1" smtClean="0"/>
              <a:t>now</a:t>
            </a:r>
            <a:r>
              <a:rPr lang="nb-NO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here</a:t>
            </a:r>
            <a:r>
              <a:rPr lang="nb-NO" dirty="0" smtClean="0"/>
              <a:t> and </a:t>
            </a:r>
            <a:r>
              <a:rPr lang="nb-NO" dirty="0" err="1" smtClean="0"/>
              <a:t>now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Sequential</a:t>
            </a:r>
            <a:r>
              <a:rPr lang="nb-NO" b="1" dirty="0" smtClean="0"/>
              <a:t> </a:t>
            </a:r>
            <a:r>
              <a:rPr lang="nb-NO" b="1" dirty="0" err="1" smtClean="0"/>
              <a:t>decisions</a:t>
            </a:r>
            <a:r>
              <a:rPr lang="nb-NO" b="1" dirty="0" smtClean="0"/>
              <a:t> </a:t>
            </a:r>
            <a:r>
              <a:rPr lang="nb-NO" dirty="0" smtClean="0"/>
              <a:t>or </a:t>
            </a:r>
            <a:r>
              <a:rPr lang="nb-NO" b="1" dirty="0" err="1" smtClean="0"/>
              <a:t>sequential</a:t>
            </a:r>
            <a:r>
              <a:rPr lang="nb-NO" b="1" dirty="0" smtClean="0"/>
              <a:t> tests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benefits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(prior </a:t>
            </a:r>
            <a:r>
              <a:rPr lang="nb-NO" dirty="0" err="1" smtClean="0"/>
              <a:t>value</a:t>
            </a:r>
            <a:r>
              <a:rPr lang="nb-NO" dirty="0" smtClean="0"/>
              <a:t>)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478488"/>
              </p:ext>
            </p:extLst>
          </p:nvPr>
        </p:nvGraphicFramePr>
        <p:xfrm>
          <a:off x="495300" y="1844824"/>
          <a:ext cx="730468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5" name="Equation" r:id="rId3" imgW="4533900" imgH="584200" progId="Equation.DSMT4">
                  <p:embed/>
                </p:oleObj>
              </mc:Choice>
              <mc:Fallback>
                <p:oleObj name="Equation" r:id="rId3" imgW="4533900" imgH="584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844824"/>
                        <a:ext cx="7304680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349932"/>
              </p:ext>
            </p:extLst>
          </p:nvPr>
        </p:nvGraphicFramePr>
        <p:xfrm>
          <a:off x="395536" y="2852936"/>
          <a:ext cx="865696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6" name="Equation" r:id="rId5" imgW="5143500" imgH="431800" progId="Equation.DSMT4">
                  <p:embed/>
                </p:oleObj>
              </mc:Choice>
              <mc:Fallback>
                <p:oleObj name="Equation" r:id="rId5" imgW="5143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852936"/>
                        <a:ext cx="8656962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9416" y="429309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Solution is a </a:t>
            </a:r>
            <a:r>
              <a:rPr lang="nb-NO" dirty="0" err="1" smtClean="0"/>
              <a:t>discrete</a:t>
            </a:r>
            <a:r>
              <a:rPr lang="nb-NO" dirty="0" smtClean="0"/>
              <a:t> </a:t>
            </a:r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</a:t>
            </a:r>
            <a:r>
              <a:rPr lang="nb-NO" dirty="0" err="1" smtClean="0"/>
              <a:t>called</a:t>
            </a:r>
            <a:r>
              <a:rPr lang="nb-NO" dirty="0" smtClean="0"/>
              <a:t> </a:t>
            </a:r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programming</a:t>
            </a:r>
            <a:r>
              <a:rPr lang="nb-NO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Go </a:t>
            </a:r>
            <a:r>
              <a:rPr lang="nb-NO" dirty="0" err="1" smtClean="0"/>
              <a:t>through</a:t>
            </a:r>
            <a:r>
              <a:rPr lang="nb-NO" dirty="0" smtClean="0"/>
              <a:t> all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paths</a:t>
            </a:r>
            <a:r>
              <a:rPr lang="nb-NO" dirty="0" smtClean="0"/>
              <a:t>, </a:t>
            </a:r>
            <a:r>
              <a:rPr lang="nb-NO" dirty="0" err="1" smtClean="0"/>
              <a:t>moving</a:t>
            </a:r>
            <a:r>
              <a:rPr lang="nb-NO" dirty="0" smtClean="0"/>
              <a:t> forward. 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optimal </a:t>
            </a:r>
            <a:r>
              <a:rPr lang="nb-NO" dirty="0" err="1" smtClean="0"/>
              <a:t>values</a:t>
            </a:r>
            <a:r>
              <a:rPr lang="nb-NO" dirty="0" smtClean="0"/>
              <a:t> </a:t>
            </a:r>
            <a:r>
              <a:rPr lang="nb-NO" dirty="0" err="1" smtClean="0"/>
              <a:t>winding</a:t>
            </a:r>
            <a:r>
              <a:rPr lang="nb-NO" dirty="0" smtClean="0"/>
              <a:t> </a:t>
            </a:r>
            <a:r>
              <a:rPr lang="nb-NO" dirty="0" err="1" smtClean="0"/>
              <a:t>backwards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tree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paths</a:t>
            </a:r>
            <a:r>
              <a:rPr lang="nb-NO" dirty="0" smtClean="0"/>
              <a:t> 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is </a:t>
            </a:r>
            <a:r>
              <a:rPr lang="nb-NO" dirty="0" err="1" smtClean="0"/>
              <a:t>costly</a:t>
            </a:r>
            <a:r>
              <a:rPr lang="nb-NO" dirty="0" smtClean="0"/>
              <a:t> for </a:t>
            </a:r>
            <a:r>
              <a:rPr lang="nb-NO" dirty="0" err="1" smtClean="0"/>
              <a:t>large</a:t>
            </a:r>
            <a:r>
              <a:rPr lang="nb-NO" dirty="0" smtClean="0"/>
              <a:t> systems, and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approximations</a:t>
            </a:r>
            <a:r>
              <a:rPr lang="nb-NO" dirty="0" smtClean="0"/>
              <a:t> </a:t>
            </a:r>
            <a:r>
              <a:rPr lang="nb-NO" dirty="0" err="1" smtClean="0"/>
              <a:t>exists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Suboptimal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r>
              <a:rPr lang="nb-NO" dirty="0" smtClean="0"/>
              <a:t>,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heuristics</a:t>
            </a:r>
            <a:r>
              <a:rPr lang="nb-NO" dirty="0" smtClean="0"/>
              <a:t>,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often</a:t>
            </a:r>
            <a:r>
              <a:rPr lang="nb-NO" dirty="0" smtClean="0"/>
              <a:t> used in </a:t>
            </a:r>
            <a:r>
              <a:rPr lang="nb-NO" dirty="0" err="1" smtClean="0"/>
              <a:t>practice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success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57057"/>
              </p:ext>
            </p:extLst>
          </p:nvPr>
        </p:nvGraphicFramePr>
        <p:xfrm>
          <a:off x="467544" y="3501008"/>
          <a:ext cx="6650526" cy="63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7" name="Equation" r:id="rId7" imgW="3708400" imgH="355600" progId="Equation.DSMT4">
                  <p:embed/>
                </p:oleObj>
              </mc:Choice>
              <mc:Fallback>
                <p:oleObj name="Equation" r:id="rId7" imgW="3708400" imgH="3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1008"/>
                        <a:ext cx="6650526" cy="632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51052"/>
              </p:ext>
            </p:extLst>
          </p:nvPr>
        </p:nvGraphicFramePr>
        <p:xfrm>
          <a:off x="457200" y="1556792"/>
          <a:ext cx="730468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2" name="Equation" r:id="rId3" imgW="4533900" imgH="584200" progId="Equation.DSMT4">
                  <p:embed/>
                </p:oleObj>
              </mc:Choice>
              <mc:Fallback>
                <p:oleObj name="Equation" r:id="rId3" imgW="4533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56792"/>
                        <a:ext cx="7304680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9416" y="52292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Must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programming</a:t>
            </a:r>
            <a:r>
              <a:rPr lang="nb-NO" dirty="0" smtClean="0"/>
              <a:t> for different data </a:t>
            </a:r>
            <a:r>
              <a:rPr lang="nb-NO" dirty="0" err="1" smtClean="0"/>
              <a:t>outcomes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VOI is </a:t>
            </a:r>
            <a:r>
              <a:rPr lang="nb-NO" dirty="0" err="1" smtClean="0"/>
              <a:t>difference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posterior</a:t>
            </a:r>
            <a:r>
              <a:rPr lang="nb-NO" dirty="0" smtClean="0"/>
              <a:t> and prior </a:t>
            </a:r>
            <a:r>
              <a:rPr lang="nb-NO" dirty="0" err="1" smtClean="0"/>
              <a:t>value</a:t>
            </a:r>
            <a:r>
              <a:rPr lang="nb-NO" dirty="0" smtClean="0"/>
              <a:t>. </a:t>
            </a:r>
          </a:p>
          <a:p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266532"/>
              </p:ext>
            </p:extLst>
          </p:nvPr>
        </p:nvGraphicFramePr>
        <p:xfrm>
          <a:off x="444500" y="2924175"/>
          <a:ext cx="7077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3" name="Equation" r:id="rId5" imgW="4521200" imgH="787400" progId="Equation.DSMT4">
                  <p:embed/>
                </p:oleObj>
              </mc:Choice>
              <mc:Fallback>
                <p:oleObj name="Equation" r:id="rId5" imgW="45212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924175"/>
                        <a:ext cx="7077075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Sequential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(VOI)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Information </a:t>
            </a:r>
            <a:r>
              <a:rPr lang="nb-NO" dirty="0" err="1" smtClean="0"/>
              <a:t>gathering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71204"/>
              </p:ext>
            </p:extLst>
          </p:nvPr>
        </p:nvGraphicFramePr>
        <p:xfrm>
          <a:off x="457200" y="1676359"/>
          <a:ext cx="8363272" cy="43931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942"/>
                <a:gridCol w="3438977"/>
                <a:gridCol w="4009353"/>
              </a:tblGrid>
              <a:tr h="427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 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</a:rPr>
                        <a:t>Imperfect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Total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for all </a:t>
                      </a:r>
                      <a:r>
                        <a:rPr lang="en-GB" sz="1600" baseline="0" dirty="0" smtClean="0">
                          <a:effectLst/>
                        </a:rPr>
                        <a:t>variables. </a:t>
                      </a:r>
                      <a:r>
                        <a:rPr lang="en-GB" sz="1600" baseline="0" dirty="0">
                          <a:effectLst/>
                        </a:rPr>
                        <a:t>This is rare, occurring when there is extensive coverage and highly accurate data gathering.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for all </a:t>
                      </a:r>
                      <a:r>
                        <a:rPr lang="en-GB" sz="1600" baseline="0" dirty="0" smtClean="0">
                          <a:effectLst/>
                        </a:rPr>
                        <a:t>variables. </a:t>
                      </a:r>
                      <a:r>
                        <a:rPr lang="en-GB" sz="1600" baseline="0" dirty="0">
                          <a:effectLst/>
                        </a:rPr>
                        <a:t>This is common in situations with remote sensors with extensive coverage, e.g. seismic, radar, satellite data.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64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effectLst/>
                        </a:rPr>
                        <a:t>Partial</a:t>
                      </a:r>
                      <a:endParaRPr lang="en-US" sz="16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Exact observations are gathered at some </a:t>
                      </a:r>
                      <a:r>
                        <a:rPr lang="en-GB" sz="1600" baseline="0" dirty="0" smtClean="0">
                          <a:effectLst/>
                        </a:rPr>
                        <a:t>variables. </a:t>
                      </a:r>
                      <a:r>
                        <a:rPr lang="en-GB" sz="1600" baseline="0" dirty="0">
                          <a:effectLst/>
                        </a:rPr>
                        <a:t>This might occur, for instance, when there is careful analysis </a:t>
                      </a:r>
                      <a:r>
                        <a:rPr lang="en-GB" sz="1600" baseline="0" dirty="0" smtClean="0">
                          <a:effectLst/>
                        </a:rPr>
                        <a:t>of some samples, or sensors at some locations.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>
                          <a:effectLst/>
                        </a:rPr>
                        <a:t>Noisy observations are gathered at some </a:t>
                      </a:r>
                      <a:r>
                        <a:rPr lang="en-GB" sz="1600" baseline="0" dirty="0" smtClean="0">
                          <a:effectLst/>
                        </a:rPr>
                        <a:t>variables. </a:t>
                      </a:r>
                      <a:r>
                        <a:rPr lang="en-GB" sz="1600" baseline="0" dirty="0">
                          <a:effectLst/>
                        </a:rPr>
                        <a:t>Examples include </a:t>
                      </a:r>
                      <a:r>
                        <a:rPr lang="en-GB" sz="1600" baseline="0" dirty="0" smtClean="0">
                          <a:effectLst/>
                        </a:rPr>
                        <a:t>noisy sensors for local monitoring, testing </a:t>
                      </a:r>
                      <a:r>
                        <a:rPr lang="en-GB" sz="1600" baseline="0" dirty="0">
                          <a:effectLst/>
                        </a:rPr>
                        <a:t>along </a:t>
                      </a:r>
                      <a:r>
                        <a:rPr lang="en-GB" sz="1600" baseline="0" dirty="0" smtClean="0">
                          <a:effectLst/>
                        </a:rPr>
                        <a:t>a survey line, </a:t>
                      </a:r>
                      <a:r>
                        <a:rPr lang="en-GB" sz="1600" baseline="0" dirty="0">
                          <a:effectLst/>
                        </a:rPr>
                        <a:t>etc.</a:t>
                      </a:r>
                      <a:endParaRPr lang="en-US" sz="16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98229"/>
              </p:ext>
            </p:extLst>
          </p:nvPr>
        </p:nvGraphicFramePr>
        <p:xfrm>
          <a:off x="2195736" y="3284984"/>
          <a:ext cx="906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70" name="Equation" r:id="rId3" imgW="393480" imgH="164880" progId="Equation.DSMT4">
                  <p:embed/>
                </p:oleObj>
              </mc:Choice>
              <mc:Fallback>
                <p:oleObj name="Equation" r:id="rId3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84984"/>
                        <a:ext cx="906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21576"/>
              </p:ext>
            </p:extLst>
          </p:nvPr>
        </p:nvGraphicFramePr>
        <p:xfrm>
          <a:off x="5403850" y="3270250"/>
          <a:ext cx="1403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71"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3270250"/>
                        <a:ext cx="14033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45314"/>
              </p:ext>
            </p:extLst>
          </p:nvPr>
        </p:nvGraphicFramePr>
        <p:xfrm>
          <a:off x="1484883" y="5210969"/>
          <a:ext cx="31591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72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83" y="5210969"/>
                        <a:ext cx="31591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184013"/>
              </p:ext>
            </p:extLst>
          </p:nvPr>
        </p:nvGraphicFramePr>
        <p:xfrm>
          <a:off x="4916239" y="5229225"/>
          <a:ext cx="3832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73" name="Equation" r:id="rId9" imgW="1663560" imgH="228600" progId="Equation.DSMT4">
                  <p:embed/>
                </p:oleObj>
              </mc:Choice>
              <mc:Fallback>
                <p:oleObj name="Equation" r:id="rId9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239" y="5229225"/>
                        <a:ext cx="38322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63000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have </a:t>
            </a:r>
            <a:r>
              <a:rPr lang="nb-NO" b="1" dirty="0" err="1" smtClean="0"/>
              <a:t>sequential</a:t>
            </a:r>
            <a:r>
              <a:rPr lang="nb-NO" dirty="0" smtClean="0"/>
              <a:t> (adaptive)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gathering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46569</TotalTime>
  <Words>1808</Words>
  <Application>Microsoft Office PowerPoint</Application>
  <PresentationFormat>On-screen Show (4:3)</PresentationFormat>
  <Paragraphs>331</Paragraphs>
  <Slides>42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MathType 6.0 Equation</vt:lpstr>
      <vt:lpstr>Value of Information Analysis in Spatial Models</vt:lpstr>
      <vt:lpstr>Plan for course</vt:lpstr>
      <vt:lpstr>PowerPoint Presentation</vt:lpstr>
      <vt:lpstr>PowerPoint Presentation</vt:lpstr>
      <vt:lpstr>Value of information (VOI)</vt:lpstr>
      <vt:lpstr>PowerPoint Presentation</vt:lpstr>
      <vt:lpstr>Sequential decision (prior value) </vt:lpstr>
      <vt:lpstr>Sequential decisions (VOI)</vt:lpstr>
      <vt:lpstr>Information gathering</vt:lpstr>
      <vt:lpstr>Sequential information gathering</vt:lpstr>
      <vt:lpstr>Sequential testing– bivariate illustration</vt:lpstr>
      <vt:lpstr>Sequential information (bivariate data)</vt:lpstr>
      <vt:lpstr>Sequential decisions and testing</vt:lpstr>
      <vt:lpstr>Bivariate projects example</vt:lpstr>
      <vt:lpstr>PowerPoint Presentation</vt:lpstr>
      <vt:lpstr>Bivariate projects example - static</vt:lpstr>
      <vt:lpstr>Sequential testing– Bivariate projects</vt:lpstr>
      <vt:lpstr>Decision regions for project testing</vt:lpstr>
      <vt:lpstr>Decision regions for other correlations</vt:lpstr>
      <vt:lpstr>Decision regions for low/high corr</vt:lpstr>
      <vt:lpstr>Myopic strategy for information</vt:lpstr>
      <vt:lpstr>We will rock you – mining hazard example</vt:lpstr>
      <vt:lpstr>Mining risk locations and boreholes</vt:lpstr>
      <vt:lpstr>Mining risk locations and boreholes</vt:lpstr>
      <vt:lpstr>Models for mining risk and data</vt:lpstr>
      <vt:lpstr>Conditioning – Gaussian models</vt:lpstr>
      <vt:lpstr>Mining risk – variance reduction</vt:lpstr>
      <vt:lpstr>VOI - Gaussian models</vt:lpstr>
      <vt:lpstr>Mining risk – myopic scheme</vt:lpstr>
      <vt:lpstr>Mining risk - results</vt:lpstr>
      <vt:lpstr>Mining risk – ‘depths’ for two data samples</vt:lpstr>
      <vt:lpstr>Mining risk - results</vt:lpstr>
      <vt:lpstr>AUV temperature example</vt:lpstr>
      <vt:lpstr>Classifying ocean temperature variability</vt:lpstr>
      <vt:lpstr>Gaussian prior and likelihood</vt:lpstr>
      <vt:lpstr>Goal of surveying</vt:lpstr>
      <vt:lpstr>Adaptive sequential algorithm</vt:lpstr>
      <vt:lpstr>Results of adaptive algorithm</vt:lpstr>
      <vt:lpstr>Wrap up:</vt:lpstr>
      <vt:lpstr>Project: Sequential VOI in Gaussian models</vt:lpstr>
      <vt:lpstr>Myopic scheme</vt:lpstr>
      <vt:lpstr>Suggested solutions to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Value of Information in the Earth Sciences</dc:title>
  <dc:creator>Windows User</dc:creator>
  <cp:lastModifiedBy>Windows User</cp:lastModifiedBy>
  <cp:revision>525</cp:revision>
  <dcterms:created xsi:type="dcterms:W3CDTF">2015-04-09T05:23:39Z</dcterms:created>
  <dcterms:modified xsi:type="dcterms:W3CDTF">2017-08-20T10:47:42Z</dcterms:modified>
</cp:coreProperties>
</file>