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58" r:id="rId4"/>
    <p:sldId id="259" r:id="rId5"/>
    <p:sldId id="331" r:id="rId6"/>
    <p:sldId id="260" r:id="rId7"/>
    <p:sldId id="275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329" r:id="rId17"/>
    <p:sldId id="270" r:id="rId18"/>
    <p:sldId id="271" r:id="rId19"/>
    <p:sldId id="32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332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28" r:id="rId46"/>
    <p:sldId id="326" r:id="rId47"/>
    <p:sldId id="302" r:id="rId48"/>
    <p:sldId id="303" r:id="rId49"/>
    <p:sldId id="304" r:id="rId50"/>
    <p:sldId id="305" r:id="rId51"/>
    <p:sldId id="306" r:id="rId52"/>
    <p:sldId id="307" r:id="rId53"/>
    <p:sldId id="310" r:id="rId54"/>
    <p:sldId id="311" r:id="rId55"/>
    <p:sldId id="333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35" r:id="rId69"/>
    <p:sldId id="334" r:id="rId70"/>
    <p:sldId id="324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73.wmf"/><Relationship Id="rId1" Type="http://schemas.openxmlformats.org/officeDocument/2006/relationships/image" Target="../media/image68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34.wmf"/><Relationship Id="rId1" Type="http://schemas.openxmlformats.org/officeDocument/2006/relationships/image" Target="../media/image16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6.wmf"/><Relationship Id="rId4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4702-2533-4DD5-9A57-6A9E75EF8E9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6EAA-E967-4DF3-AF0F-EA65C91CE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7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4702-2533-4DD5-9A57-6A9E75EF8E9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6EAA-E967-4DF3-AF0F-EA65C91CE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4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4702-2533-4DD5-9A57-6A9E75EF8E9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6EAA-E967-4DF3-AF0F-EA65C91CE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0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4702-2533-4DD5-9A57-6A9E75EF8E9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6EAA-E967-4DF3-AF0F-EA65C91CE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7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4702-2533-4DD5-9A57-6A9E75EF8E9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6EAA-E967-4DF3-AF0F-EA65C91CE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6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4702-2533-4DD5-9A57-6A9E75EF8E9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6EAA-E967-4DF3-AF0F-EA65C91CE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3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4702-2533-4DD5-9A57-6A9E75EF8E9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6EAA-E967-4DF3-AF0F-EA65C91CE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5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4702-2533-4DD5-9A57-6A9E75EF8E9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6EAA-E967-4DF3-AF0F-EA65C91CE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2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4702-2533-4DD5-9A57-6A9E75EF8E9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6EAA-E967-4DF3-AF0F-EA65C91CE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1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4702-2533-4DD5-9A57-6A9E75EF8E9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6EAA-E967-4DF3-AF0F-EA65C91CE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5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4702-2533-4DD5-9A57-6A9E75EF8E9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6EAA-E967-4DF3-AF0F-EA65C91CE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8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A4702-2533-4DD5-9A57-6A9E75EF8E9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16EAA-E967-4DF3-AF0F-EA65C91CE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2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.eidsvik@ntnu.n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4.jpe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wmf"/><Relationship Id="rId10" Type="http://schemas.openxmlformats.org/officeDocument/2006/relationships/image" Target="../media/image15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2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4.bin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1.wmf"/><Relationship Id="rId9" Type="http://schemas.openxmlformats.org/officeDocument/2006/relationships/image" Target="../media/image33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14.jpeg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17.wmf"/><Relationship Id="rId4" Type="http://schemas.openxmlformats.org/officeDocument/2006/relationships/image" Target="../media/image29.jpg"/><Relationship Id="rId9" Type="http://schemas.openxmlformats.org/officeDocument/2006/relationships/oleObject" Target="../embeddings/oleObject1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29.jp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0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9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1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8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32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33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4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5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7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0.jpg"/><Relationship Id="rId4" Type="http://schemas.openxmlformats.org/officeDocument/2006/relationships/image" Target="../media/image59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oleObject" Target="../embeddings/oleObject41.bin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30.png"/><Relationship Id="rId4" Type="http://schemas.openxmlformats.org/officeDocument/2006/relationships/image" Target="../media/image61.wmf"/><Relationship Id="rId9" Type="http://schemas.openxmlformats.org/officeDocument/2006/relationships/image" Target="../media/image63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64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65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tif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71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50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68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74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76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7" Type="http://schemas.openxmlformats.org/officeDocument/2006/relationships/image" Target="../media/image80.t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78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7" Type="http://schemas.openxmlformats.org/officeDocument/2006/relationships/image" Target="../media/image80.t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78.w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8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734839"/>
            <a:ext cx="6912768" cy="1470025"/>
          </a:xfrm>
        </p:spPr>
        <p:txBody>
          <a:bodyPr/>
          <a:lstStyle/>
          <a:p>
            <a:r>
              <a:rPr lang="nb-NO" dirty="0" smtClean="0"/>
              <a:t>Value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/>
              <a:t>I</a:t>
            </a:r>
            <a:r>
              <a:rPr lang="nb-NO" dirty="0" smtClean="0"/>
              <a:t>nformation Analysis in Spatial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400800" cy="1752600"/>
          </a:xfrm>
        </p:spPr>
        <p:txBody>
          <a:bodyPr/>
          <a:lstStyle/>
          <a:p>
            <a:r>
              <a:rPr lang="nb-NO" dirty="0" smtClean="0"/>
              <a:t>Jo Eidsvik</a:t>
            </a:r>
          </a:p>
          <a:p>
            <a:r>
              <a:rPr lang="nb-NO" dirty="0" smtClean="0">
                <a:hlinkClick r:id="rId2"/>
              </a:rPr>
              <a:t>Jo.eidsvik@ntnu.no</a:t>
            </a:r>
            <a:endParaRPr lang="nb-NO" dirty="0" smtClean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28178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nb-NO" dirty="0" err="1" smtClean="0"/>
              <a:t>Motivation</a:t>
            </a:r>
            <a:r>
              <a:rPr lang="nb-NO" dirty="0" smtClean="0"/>
              <a:t> (an </a:t>
            </a:r>
            <a:r>
              <a:rPr lang="nb-NO" dirty="0" err="1" smtClean="0"/>
              <a:t>oxide</a:t>
            </a:r>
            <a:r>
              <a:rPr lang="nb-NO" dirty="0" smtClean="0"/>
              <a:t> </a:t>
            </a:r>
            <a:r>
              <a:rPr lang="nb-NO" dirty="0" err="1" smtClean="0"/>
              <a:t>mining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r>
              <a:rPr lang="nb-NO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6977749" cy="5233312"/>
          </a:xfrm>
        </p:spPr>
      </p:pic>
      <p:sp>
        <p:nvSpPr>
          <p:cNvPr id="6" name="Rectangle 5"/>
          <p:cNvSpPr/>
          <p:nvPr/>
        </p:nvSpPr>
        <p:spPr>
          <a:xfrm>
            <a:off x="251520" y="5733256"/>
            <a:ext cx="38164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Is </a:t>
            </a:r>
            <a:r>
              <a:rPr lang="nb-NO" dirty="0" err="1" smtClean="0"/>
              <a:t>mining</a:t>
            </a:r>
            <a:r>
              <a:rPr lang="nb-NO" dirty="0" smtClean="0"/>
              <a:t> profitable?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74032" y="6351711"/>
            <a:ext cx="639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err="1"/>
              <a:t>Eidsvik</a:t>
            </a:r>
            <a:r>
              <a:rPr lang="en-GB" sz="1200" dirty="0"/>
              <a:t>, J. and </a:t>
            </a:r>
            <a:r>
              <a:rPr lang="en-GB" sz="1200" dirty="0" err="1"/>
              <a:t>Ellefmo</a:t>
            </a:r>
            <a:r>
              <a:rPr lang="en-GB" sz="1200" dirty="0"/>
              <a:t>, S.L., 2013, The value of information in mineral exploration within a multi-Gaussian framework, </a:t>
            </a:r>
            <a:r>
              <a:rPr lang="en-GB" sz="1200" i="1" dirty="0"/>
              <a:t>Mathematical Geosciences</a:t>
            </a:r>
            <a:r>
              <a:rPr lang="en-GB" sz="1200" dirty="0"/>
              <a:t>, 45, 777-798.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358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08056"/>
            <a:ext cx="6977749" cy="5233312"/>
          </a:xfrm>
        </p:spPr>
      </p:pic>
      <p:sp>
        <p:nvSpPr>
          <p:cNvPr id="5" name="Oval 4"/>
          <p:cNvSpPr/>
          <p:nvPr/>
        </p:nvSpPr>
        <p:spPr>
          <a:xfrm>
            <a:off x="4572000" y="4797152"/>
            <a:ext cx="2880320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5534" y="326161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err="1" smtClean="0"/>
              <a:t>Motivation</a:t>
            </a:r>
            <a:r>
              <a:rPr lang="nb-NO" dirty="0" smtClean="0"/>
              <a:t> (an </a:t>
            </a:r>
            <a:r>
              <a:rPr lang="nb-NO" dirty="0" err="1" smtClean="0"/>
              <a:t>oxide</a:t>
            </a:r>
            <a:r>
              <a:rPr lang="nb-NO" dirty="0" smtClean="0"/>
              <a:t> </a:t>
            </a:r>
            <a:r>
              <a:rPr lang="nb-NO" dirty="0" err="1" smtClean="0"/>
              <a:t>mining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r>
              <a:rPr lang="nb-NO" dirty="0" smtClean="0"/>
              <a:t>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164288" y="5373216"/>
            <a:ext cx="792088" cy="5040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372200" y="5805264"/>
            <a:ext cx="2592288" cy="72008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What</a:t>
            </a:r>
            <a:r>
              <a:rPr lang="nb-NO" dirty="0" smtClean="0"/>
              <a:t> is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value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additional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?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1520" y="6165304"/>
            <a:ext cx="38164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Is </a:t>
            </a:r>
            <a:r>
              <a:rPr lang="nb-NO" dirty="0" err="1" smtClean="0"/>
              <a:t>mining</a:t>
            </a:r>
            <a:r>
              <a:rPr lang="nb-NO" dirty="0" smtClean="0"/>
              <a:t> profitable?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4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err="1" smtClean="0"/>
              <a:t>Motivation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/>
              <a:t>(a </a:t>
            </a:r>
            <a:r>
              <a:rPr lang="nb-NO" dirty="0" err="1" smtClean="0"/>
              <a:t>groundwater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r>
              <a:rPr lang="nb-NO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8" name="Rectangle 7"/>
          <p:cNvSpPr/>
          <p:nvPr/>
        </p:nvSpPr>
        <p:spPr>
          <a:xfrm>
            <a:off x="395536" y="2636912"/>
            <a:ext cx="194421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Which</a:t>
            </a:r>
            <a:r>
              <a:rPr lang="nb-NO" dirty="0" smtClean="0"/>
              <a:t> </a:t>
            </a:r>
            <a:r>
              <a:rPr lang="nb-NO" dirty="0" err="1" smtClean="0"/>
              <a:t>recharge</a:t>
            </a:r>
            <a:r>
              <a:rPr lang="nb-NO" dirty="0" smtClean="0"/>
              <a:t> location is </a:t>
            </a:r>
            <a:r>
              <a:rPr lang="nb-NO" dirty="0" err="1" smtClean="0"/>
              <a:t>better</a:t>
            </a:r>
            <a:r>
              <a:rPr lang="nb-NO" dirty="0" smtClean="0"/>
              <a:t> to </a:t>
            </a:r>
            <a:r>
              <a:rPr lang="nb-NO" dirty="0" err="1" smtClean="0"/>
              <a:t>prevent</a:t>
            </a:r>
            <a:r>
              <a:rPr lang="nb-NO" dirty="0" smtClean="0"/>
              <a:t> salt water </a:t>
            </a:r>
            <a:r>
              <a:rPr lang="nb-NO" dirty="0" err="1" smtClean="0"/>
              <a:t>intrusion</a:t>
            </a:r>
            <a:r>
              <a:rPr lang="nb-NO" dirty="0" smtClean="0"/>
              <a:t>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67644" y="6227563"/>
            <a:ext cx="75747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Trainor-</a:t>
            </a:r>
            <a:r>
              <a:rPr lang="en-GB" sz="1400" dirty="0" err="1"/>
              <a:t>Guitton</a:t>
            </a:r>
            <a:r>
              <a:rPr lang="en-GB" sz="1400" dirty="0"/>
              <a:t>, W.J., </a:t>
            </a:r>
            <a:r>
              <a:rPr lang="en-GB" sz="1400" dirty="0" err="1"/>
              <a:t>Caers</a:t>
            </a:r>
            <a:r>
              <a:rPr lang="en-GB" sz="1400" dirty="0"/>
              <a:t>, J. and </a:t>
            </a:r>
            <a:r>
              <a:rPr lang="en-GB" sz="1400" dirty="0" err="1"/>
              <a:t>Mukerji</a:t>
            </a:r>
            <a:r>
              <a:rPr lang="en-GB" sz="1400" dirty="0"/>
              <a:t>, T., 2011, A methodology for establishing a data reliability measure for value of spatial information problems, </a:t>
            </a:r>
            <a:r>
              <a:rPr lang="en-GB" sz="1400" i="1" dirty="0"/>
              <a:t>Mathematical Geosciences</a:t>
            </a:r>
            <a:r>
              <a:rPr lang="en-GB" sz="1400" dirty="0"/>
              <a:t>, 43, 929-949.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683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err="1" smtClean="0"/>
              <a:t>Motivation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/>
              <a:t>(a </a:t>
            </a:r>
            <a:r>
              <a:rPr lang="nb-NO" dirty="0" err="1" smtClean="0"/>
              <a:t>groundwater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r>
              <a:rPr lang="nb-NO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8" name="Rectangle 7"/>
          <p:cNvSpPr/>
          <p:nvPr/>
        </p:nvSpPr>
        <p:spPr>
          <a:xfrm>
            <a:off x="395536" y="2636912"/>
            <a:ext cx="194421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Which</a:t>
            </a:r>
            <a:r>
              <a:rPr lang="nb-NO" dirty="0" smtClean="0"/>
              <a:t> </a:t>
            </a:r>
            <a:r>
              <a:rPr lang="nb-NO" dirty="0" err="1" smtClean="0"/>
              <a:t>recharge</a:t>
            </a:r>
            <a:r>
              <a:rPr lang="nb-NO" dirty="0" smtClean="0"/>
              <a:t> location is </a:t>
            </a:r>
            <a:r>
              <a:rPr lang="nb-NO" dirty="0" err="1" smtClean="0"/>
              <a:t>better</a:t>
            </a:r>
            <a:r>
              <a:rPr lang="nb-NO" dirty="0" smtClean="0"/>
              <a:t> to </a:t>
            </a:r>
            <a:r>
              <a:rPr lang="nb-NO" dirty="0" err="1" smtClean="0"/>
              <a:t>prevent</a:t>
            </a:r>
            <a:r>
              <a:rPr lang="nb-NO" dirty="0" smtClean="0"/>
              <a:t> salt water </a:t>
            </a:r>
            <a:r>
              <a:rPr lang="nb-NO" dirty="0" err="1" smtClean="0"/>
              <a:t>intrusion</a:t>
            </a:r>
            <a:r>
              <a:rPr lang="nb-NO" dirty="0" smtClean="0"/>
              <a:t>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51720" y="5805473"/>
            <a:ext cx="5328592" cy="711727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Is it </a:t>
            </a:r>
            <a:r>
              <a:rPr lang="nb-NO" dirty="0" err="1" smtClean="0"/>
              <a:t>worthwhile</a:t>
            </a:r>
            <a:r>
              <a:rPr lang="nb-NO" dirty="0" smtClean="0"/>
              <a:t> to </a:t>
            </a:r>
            <a:r>
              <a:rPr lang="nb-NO" dirty="0" err="1" smtClean="0"/>
              <a:t>acquire</a:t>
            </a:r>
            <a:r>
              <a:rPr lang="nb-NO" dirty="0" smtClean="0"/>
              <a:t> </a:t>
            </a:r>
            <a:r>
              <a:rPr lang="nb-NO" dirty="0" err="1" smtClean="0"/>
              <a:t>electromagnetic</a:t>
            </a:r>
            <a:r>
              <a:rPr lang="nb-NO" dirty="0" smtClean="0"/>
              <a:t> data </a:t>
            </a:r>
            <a:r>
              <a:rPr lang="nb-NO" dirty="0" err="1" smtClean="0"/>
              <a:t>before</a:t>
            </a:r>
            <a:r>
              <a:rPr lang="nb-NO" dirty="0" smtClean="0"/>
              <a:t> </a:t>
            </a:r>
            <a:r>
              <a:rPr lang="nb-NO" dirty="0" err="1" smtClean="0"/>
              <a:t>making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decision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recharge</a:t>
            </a:r>
            <a:r>
              <a:rPr lang="nb-NO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7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err="1" smtClean="0"/>
              <a:t>Motivation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/>
              <a:t>(a </a:t>
            </a:r>
            <a:r>
              <a:rPr lang="nb-NO" dirty="0" err="1" smtClean="0"/>
              <a:t>hydropower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r>
              <a:rPr lang="nb-NO" dirty="0" smtClean="0"/>
              <a:t>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9" name="Rectangle 8"/>
          <p:cNvSpPr/>
          <p:nvPr/>
        </p:nvSpPr>
        <p:spPr>
          <a:xfrm>
            <a:off x="72008" y="2060848"/>
            <a:ext cx="169168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Adjusting</a:t>
            </a:r>
            <a:r>
              <a:rPr lang="nb-NO" dirty="0" smtClean="0"/>
              <a:t> water  </a:t>
            </a:r>
            <a:r>
              <a:rPr lang="nb-NO" dirty="0" err="1" smtClean="0"/>
              <a:t>levels</a:t>
            </a:r>
            <a:r>
              <a:rPr lang="nb-NO" dirty="0" smtClean="0"/>
              <a:t> in 9 </a:t>
            </a:r>
            <a:r>
              <a:rPr lang="nb-NO" dirty="0" err="1" smtClean="0"/>
              <a:t>hydropower</a:t>
            </a:r>
            <a:r>
              <a:rPr lang="nb-NO" dirty="0" smtClean="0"/>
              <a:t> dams!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V="1">
            <a:off x="1763688" y="2420888"/>
            <a:ext cx="1080120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763688" y="2420888"/>
            <a:ext cx="2304256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3"/>
          </p:cNvCxnSpPr>
          <p:nvPr/>
        </p:nvCxnSpPr>
        <p:spPr>
          <a:xfrm>
            <a:off x="1763688" y="2744924"/>
            <a:ext cx="2304256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698576" y="2705084"/>
            <a:ext cx="1080120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3"/>
          </p:cNvCxnSpPr>
          <p:nvPr/>
        </p:nvCxnSpPr>
        <p:spPr>
          <a:xfrm>
            <a:off x="1763688" y="2744924"/>
            <a:ext cx="2304256" cy="9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763688" y="2744924"/>
            <a:ext cx="1080120" cy="9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3"/>
          </p:cNvCxnSpPr>
          <p:nvPr/>
        </p:nvCxnSpPr>
        <p:spPr>
          <a:xfrm>
            <a:off x="1763688" y="2744924"/>
            <a:ext cx="2304256" cy="1404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3"/>
          </p:cNvCxnSpPr>
          <p:nvPr/>
        </p:nvCxnSpPr>
        <p:spPr>
          <a:xfrm>
            <a:off x="1763688" y="2744924"/>
            <a:ext cx="1152128" cy="1404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3"/>
          </p:cNvCxnSpPr>
          <p:nvPr/>
        </p:nvCxnSpPr>
        <p:spPr>
          <a:xfrm>
            <a:off x="1763688" y="2744924"/>
            <a:ext cx="1728192" cy="1692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6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err="1" smtClean="0"/>
              <a:t>Motivation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/>
              <a:t>(a </a:t>
            </a:r>
            <a:r>
              <a:rPr lang="nb-NO" dirty="0" err="1" smtClean="0"/>
              <a:t>hydropower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r>
              <a:rPr lang="nb-NO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9512" y="6309320"/>
            <a:ext cx="4680520" cy="43204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Acquire</a:t>
            </a:r>
            <a:r>
              <a:rPr lang="nb-NO" dirty="0" smtClean="0"/>
              <a:t> </a:t>
            </a:r>
            <a:r>
              <a:rPr lang="nb-NO" dirty="0" err="1" smtClean="0"/>
              <a:t>snow</a:t>
            </a:r>
            <a:r>
              <a:rPr lang="nb-NO" dirty="0" smtClean="0"/>
              <a:t> </a:t>
            </a:r>
            <a:r>
              <a:rPr lang="nb-NO" dirty="0" err="1" smtClean="0"/>
              <a:t>measurements</a:t>
            </a:r>
            <a:r>
              <a:rPr lang="nb-NO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9" name="Rectangle 8"/>
          <p:cNvSpPr/>
          <p:nvPr/>
        </p:nvSpPr>
        <p:spPr>
          <a:xfrm>
            <a:off x="72008" y="2060848"/>
            <a:ext cx="169168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Adjusting</a:t>
            </a:r>
            <a:r>
              <a:rPr lang="nb-NO" dirty="0" smtClean="0"/>
              <a:t> water  </a:t>
            </a:r>
            <a:r>
              <a:rPr lang="nb-NO" dirty="0" err="1" smtClean="0"/>
              <a:t>levels</a:t>
            </a:r>
            <a:r>
              <a:rPr lang="nb-NO" dirty="0" smtClean="0"/>
              <a:t> in dams!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5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applications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1628800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Farming</a:t>
            </a:r>
            <a:r>
              <a:rPr lang="nb-NO" dirty="0" smtClean="0"/>
              <a:t> and </a:t>
            </a:r>
            <a:r>
              <a:rPr lang="nb-NO" dirty="0" err="1" smtClean="0"/>
              <a:t>forestry</a:t>
            </a:r>
            <a:r>
              <a:rPr lang="nb-NO" dirty="0" smtClean="0"/>
              <a:t> – </a:t>
            </a:r>
            <a:r>
              <a:rPr lang="nb-NO" dirty="0" err="1" smtClean="0"/>
              <a:t>how</a:t>
            </a:r>
            <a:r>
              <a:rPr lang="nb-NO" dirty="0" smtClean="0"/>
              <a:t> to </a:t>
            </a:r>
            <a:r>
              <a:rPr lang="nb-NO" dirty="0" err="1" smtClean="0"/>
              <a:t>set</a:t>
            </a:r>
            <a:r>
              <a:rPr lang="nb-NO" dirty="0" smtClean="0"/>
              <a:t> up surveys for </a:t>
            </a:r>
            <a:r>
              <a:rPr lang="nb-NO" dirty="0" err="1" smtClean="0"/>
              <a:t>improved</a:t>
            </a:r>
            <a:r>
              <a:rPr lang="nb-NO" dirty="0" smtClean="0"/>
              <a:t> harvesting </a:t>
            </a:r>
            <a:r>
              <a:rPr lang="nb-NO" dirty="0" err="1" smtClean="0"/>
              <a:t>decisions</a:t>
            </a:r>
            <a:r>
              <a:rPr lang="nb-NO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Biodiversity</a:t>
            </a:r>
            <a:r>
              <a:rPr lang="nb-NO" dirty="0" smtClean="0"/>
              <a:t> – </a:t>
            </a:r>
            <a:r>
              <a:rPr lang="nb-NO" dirty="0" err="1" smtClean="0"/>
              <a:t>where</a:t>
            </a:r>
            <a:r>
              <a:rPr lang="nb-NO" dirty="0" smtClean="0"/>
              <a:t> to monitor different </a:t>
            </a:r>
            <a:r>
              <a:rPr lang="nb-NO" dirty="0" err="1" smtClean="0"/>
              <a:t>biological</a:t>
            </a:r>
            <a:r>
              <a:rPr lang="nb-NO" dirty="0" smtClean="0"/>
              <a:t> variables for </a:t>
            </a:r>
            <a:r>
              <a:rPr lang="nb-NO" dirty="0" err="1" smtClean="0"/>
              <a:t>sustainability</a:t>
            </a:r>
            <a:r>
              <a:rPr lang="nb-NO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Environmental</a:t>
            </a:r>
            <a:r>
              <a:rPr lang="nb-NO" dirty="0" smtClean="0"/>
              <a:t> – </a:t>
            </a:r>
            <a:r>
              <a:rPr lang="nb-NO" dirty="0" err="1" smtClean="0"/>
              <a:t>how</a:t>
            </a:r>
            <a:r>
              <a:rPr lang="nb-NO" dirty="0" smtClean="0"/>
              <a:t> monitor </a:t>
            </a:r>
            <a:r>
              <a:rPr lang="nb-NO" dirty="0" err="1" smtClean="0"/>
              <a:t>where</a:t>
            </a:r>
            <a:r>
              <a:rPr lang="nb-NO" dirty="0" smtClean="0"/>
              <a:t> </a:t>
            </a:r>
            <a:r>
              <a:rPr lang="nb-NO" dirty="0" err="1" smtClean="0"/>
              <a:t>pollutants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, to </a:t>
            </a:r>
            <a:r>
              <a:rPr lang="nb-NO" dirty="0" err="1" smtClean="0"/>
              <a:t>minimize</a:t>
            </a:r>
            <a:r>
              <a:rPr lang="nb-NO" dirty="0" smtClean="0"/>
              <a:t> risk or </a:t>
            </a:r>
            <a:r>
              <a:rPr lang="nb-NO" dirty="0" err="1" smtClean="0"/>
              <a:t>damage</a:t>
            </a:r>
            <a:r>
              <a:rPr lang="nb-NO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Robotics</a:t>
            </a:r>
            <a:r>
              <a:rPr lang="nb-NO" dirty="0" smtClean="0"/>
              <a:t> - </a:t>
            </a:r>
            <a:r>
              <a:rPr lang="nb-NO" dirty="0" err="1" smtClean="0"/>
              <a:t>where</a:t>
            </a:r>
            <a:r>
              <a:rPr lang="nb-NO" dirty="0" smtClean="0"/>
              <a:t> </a:t>
            </a:r>
            <a:r>
              <a:rPr lang="nb-NO" dirty="0" err="1" smtClean="0"/>
              <a:t>should</a:t>
            </a:r>
            <a:r>
              <a:rPr lang="nb-NO" dirty="0" smtClean="0"/>
              <a:t> drone (UAV) or submarine (AUV) </a:t>
            </a:r>
            <a:r>
              <a:rPr lang="nb-NO" dirty="0" err="1" smtClean="0"/>
              <a:t>go</a:t>
            </a:r>
            <a:r>
              <a:rPr lang="nb-NO" dirty="0" smtClean="0"/>
              <a:t> to </a:t>
            </a:r>
            <a:r>
              <a:rPr lang="nb-NO" dirty="0" err="1" smtClean="0"/>
              <a:t>collect</a:t>
            </a:r>
            <a:r>
              <a:rPr lang="nb-NO" dirty="0" smtClean="0"/>
              <a:t> </a:t>
            </a:r>
            <a:r>
              <a:rPr lang="nb-NO" dirty="0" err="1" smtClean="0"/>
              <a:t>valuable</a:t>
            </a:r>
            <a:r>
              <a:rPr lang="nb-NO" dirty="0" smtClean="0"/>
              <a:t> data?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Industry </a:t>
            </a:r>
            <a:r>
              <a:rPr lang="nb-NO" dirty="0" err="1" smtClean="0"/>
              <a:t>reliability</a:t>
            </a:r>
            <a:r>
              <a:rPr lang="nb-NO" dirty="0" smtClean="0"/>
              <a:t> – </a:t>
            </a:r>
            <a:r>
              <a:rPr lang="nb-NO" dirty="0" err="1" smtClean="0"/>
              <a:t>how</a:t>
            </a:r>
            <a:r>
              <a:rPr lang="nb-NO" dirty="0" smtClean="0"/>
              <a:t> to </a:t>
            </a:r>
            <a:r>
              <a:rPr lang="nb-NO" dirty="0" err="1" smtClean="0"/>
              <a:t>allocate</a:t>
            </a:r>
            <a:r>
              <a:rPr lang="nb-NO" dirty="0" smtClean="0"/>
              <a:t> sensors to ‘best’ monitor </a:t>
            </a:r>
            <a:r>
              <a:rPr lang="nb-NO" dirty="0" err="1" smtClean="0"/>
              <a:t>state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system?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Internet</a:t>
            </a:r>
            <a:r>
              <a:rPr lang="nb-NO" dirty="0" smtClean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things</a:t>
            </a:r>
            <a:r>
              <a:rPr lang="nb-NO" dirty="0"/>
              <a:t> – </a:t>
            </a:r>
            <a:r>
              <a:rPr lang="nb-NO" dirty="0" err="1"/>
              <a:t>which</a:t>
            </a:r>
            <a:r>
              <a:rPr lang="nb-NO" dirty="0"/>
              <a:t> sensors </a:t>
            </a:r>
            <a:r>
              <a:rPr lang="nb-NO" dirty="0" err="1"/>
              <a:t>should</a:t>
            </a:r>
            <a:r>
              <a:rPr lang="nb-NO" dirty="0"/>
              <a:t> be </a:t>
            </a:r>
            <a:r>
              <a:rPr lang="nb-NO" dirty="0" err="1"/>
              <a:t>active</a:t>
            </a:r>
            <a:r>
              <a:rPr lang="nb-NO" dirty="0"/>
              <a:t> </a:t>
            </a:r>
            <a:r>
              <a:rPr lang="nb-NO" dirty="0" err="1"/>
              <a:t>now</a:t>
            </a:r>
            <a:r>
              <a:rPr lang="nb-NO" dirty="0" smtClean="0"/>
              <a:t>?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8" t="33238" b="7675"/>
          <a:stretch/>
        </p:blipFill>
        <p:spPr>
          <a:xfrm>
            <a:off x="2902103" y="4509120"/>
            <a:ext cx="3338367" cy="2119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5" y="3846165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764" y="3861048"/>
            <a:ext cx="21717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5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err="1" smtClean="0"/>
              <a:t>Which</a:t>
            </a:r>
            <a:r>
              <a:rPr lang="nb-NO" dirty="0" smtClean="0"/>
              <a:t> data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valuable</a:t>
            </a:r>
            <a:r>
              <a:rPr lang="nb-NO" dirty="0" smtClean="0"/>
              <a:t>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28800"/>
            <a:ext cx="5698976" cy="3269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1628800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Five </a:t>
            </a:r>
            <a:r>
              <a:rPr lang="nb-NO" dirty="0" err="1" smtClean="0"/>
              <a:t>Vs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big</a:t>
            </a:r>
            <a:r>
              <a:rPr lang="nb-NO" dirty="0" smtClean="0"/>
              <a:t> data: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Variety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Velocity</a:t>
            </a: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Veracity</a:t>
            </a: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/>
              <a:t>Value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200057"/>
            <a:ext cx="5987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We</a:t>
            </a:r>
            <a:r>
              <a:rPr lang="nb-NO" dirty="0" smtClean="0"/>
              <a:t> must </a:t>
            </a:r>
            <a:r>
              <a:rPr lang="nb-NO" dirty="0" err="1" smtClean="0"/>
              <a:t>acquire</a:t>
            </a:r>
            <a:r>
              <a:rPr lang="nb-NO" dirty="0" smtClean="0"/>
              <a:t> and </a:t>
            </a:r>
            <a:r>
              <a:rPr lang="nb-NO" dirty="0" err="1" smtClean="0"/>
              <a:t>process</a:t>
            </a:r>
            <a:r>
              <a:rPr lang="nb-NO" dirty="0" smtClean="0"/>
              <a:t> data </a:t>
            </a:r>
            <a:r>
              <a:rPr lang="nb-NO" dirty="0" err="1" smtClean="0"/>
              <a:t>that</a:t>
            </a:r>
            <a:r>
              <a:rPr lang="nb-NO" dirty="0" smtClean="0"/>
              <a:t> has </a:t>
            </a:r>
            <a:r>
              <a:rPr lang="nb-NO" dirty="0" err="1" smtClean="0"/>
              <a:t>value</a:t>
            </a:r>
            <a:r>
              <a:rPr lang="nb-NO" dirty="0" smtClean="0"/>
              <a:t>!</a:t>
            </a:r>
          </a:p>
          <a:p>
            <a:r>
              <a:rPr lang="nb-NO" dirty="0" err="1"/>
              <a:t>T</a:t>
            </a:r>
            <a:r>
              <a:rPr lang="nb-NO" dirty="0" err="1" smtClean="0"/>
              <a:t>here</a:t>
            </a:r>
            <a:r>
              <a:rPr lang="nb-NO" dirty="0" smtClean="0"/>
              <a:t> is </a:t>
            </a:r>
            <a:r>
              <a:rPr lang="nb-NO" dirty="0" err="1" smtClean="0"/>
              <a:t>often</a:t>
            </a:r>
            <a:r>
              <a:rPr lang="nb-NO" dirty="0" smtClean="0"/>
              <a:t> a </a:t>
            </a:r>
            <a:r>
              <a:rPr lang="nb-NO" dirty="0" err="1" smtClean="0"/>
              <a:t>clear</a:t>
            </a:r>
            <a:r>
              <a:rPr lang="nb-NO" dirty="0" smtClean="0"/>
              <a:t> </a:t>
            </a:r>
            <a:r>
              <a:rPr lang="nb-NO" dirty="0" err="1" smtClean="0"/>
              <a:t>question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aims</a:t>
            </a:r>
            <a:r>
              <a:rPr lang="nb-NO" dirty="0" smtClean="0"/>
              <a:t> to </a:t>
            </a:r>
            <a:r>
              <a:rPr lang="nb-NO" dirty="0" err="1" smtClean="0"/>
              <a:t>answer</a:t>
            </a:r>
            <a:r>
              <a:rPr lang="nb-NO" dirty="0" smtClean="0"/>
              <a:t>, and data </a:t>
            </a:r>
            <a:r>
              <a:rPr lang="nb-NO" dirty="0" err="1" smtClean="0"/>
              <a:t>should</a:t>
            </a:r>
            <a:r>
              <a:rPr lang="nb-NO" dirty="0" smtClean="0"/>
              <a:t> </a:t>
            </a:r>
            <a:r>
              <a:rPr lang="nb-NO" dirty="0" err="1" smtClean="0"/>
              <a:t>help</a:t>
            </a:r>
            <a:r>
              <a:rPr lang="nb-NO" dirty="0" smtClean="0"/>
              <a:t> 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Value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(VOI)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04864"/>
            <a:ext cx="6034617" cy="4525963"/>
          </a:xfrm>
        </p:spPr>
      </p:pic>
      <p:sp>
        <p:nvSpPr>
          <p:cNvPr id="6" name="TextBox 5"/>
          <p:cNvSpPr txBox="1"/>
          <p:nvPr/>
        </p:nvSpPr>
        <p:spPr>
          <a:xfrm>
            <a:off x="755576" y="1700808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In </a:t>
            </a:r>
            <a:r>
              <a:rPr lang="nb-NO" dirty="0" err="1" smtClean="0"/>
              <a:t>many</a:t>
            </a:r>
            <a:r>
              <a:rPr lang="nb-NO" dirty="0" smtClean="0"/>
              <a:t> Earth </a:t>
            </a:r>
            <a:r>
              <a:rPr lang="nb-NO" dirty="0" err="1" smtClean="0"/>
              <a:t>science</a:t>
            </a:r>
            <a:r>
              <a:rPr lang="nb-NO" dirty="0" smtClean="0"/>
              <a:t> </a:t>
            </a:r>
            <a:r>
              <a:rPr lang="nb-NO" dirty="0" err="1" smtClean="0"/>
              <a:t>applications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consider</a:t>
            </a:r>
            <a:r>
              <a:rPr lang="nb-NO" dirty="0" smtClean="0"/>
              <a:t> </a:t>
            </a:r>
            <a:r>
              <a:rPr lang="nb-NO" dirty="0" err="1" smtClean="0"/>
              <a:t>purchasing</a:t>
            </a:r>
            <a:r>
              <a:rPr lang="nb-NO" dirty="0" smtClean="0"/>
              <a:t> more data </a:t>
            </a:r>
            <a:r>
              <a:rPr lang="nb-NO" dirty="0" err="1" smtClean="0"/>
              <a:t>before</a:t>
            </a:r>
            <a:r>
              <a:rPr lang="nb-NO" dirty="0" smtClean="0"/>
              <a:t> </a:t>
            </a:r>
            <a:r>
              <a:rPr lang="nb-NO" dirty="0" err="1" smtClean="0"/>
              <a:t>making</a:t>
            </a:r>
            <a:r>
              <a:rPr lang="nb-NO" dirty="0" smtClean="0"/>
              <a:t> </a:t>
            </a:r>
            <a:r>
              <a:rPr lang="nb-NO" dirty="0" err="1" smtClean="0"/>
              <a:t>difficult</a:t>
            </a:r>
            <a:r>
              <a:rPr lang="nb-NO" dirty="0" smtClean="0"/>
              <a:t> </a:t>
            </a:r>
            <a:r>
              <a:rPr lang="nb-NO" dirty="0" err="1" smtClean="0"/>
              <a:t>decisions</a:t>
            </a:r>
            <a:r>
              <a:rPr lang="nb-NO" dirty="0" smtClean="0"/>
              <a:t> under </a:t>
            </a:r>
            <a:r>
              <a:rPr lang="nb-NO" dirty="0" err="1" smtClean="0"/>
              <a:t>uncertainty</a:t>
            </a:r>
            <a:r>
              <a:rPr lang="nb-NO" dirty="0" smtClean="0"/>
              <a:t>. 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value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(VOI) is </a:t>
            </a:r>
            <a:r>
              <a:rPr lang="nb-NO" dirty="0" err="1" smtClean="0"/>
              <a:t>useful</a:t>
            </a:r>
            <a:r>
              <a:rPr lang="nb-NO" dirty="0" smtClean="0"/>
              <a:t> for </a:t>
            </a:r>
            <a:r>
              <a:rPr lang="nb-NO" dirty="0" err="1" smtClean="0"/>
              <a:t>quantifying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value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data, </a:t>
            </a:r>
            <a:r>
              <a:rPr lang="nb-NO" dirty="0" err="1" smtClean="0"/>
              <a:t>before</a:t>
            </a:r>
            <a:r>
              <a:rPr lang="nb-NO" dirty="0" smtClean="0"/>
              <a:t> it is </a:t>
            </a:r>
            <a:r>
              <a:rPr lang="nb-NO" dirty="0" err="1" smtClean="0"/>
              <a:t>acquired</a:t>
            </a:r>
            <a:r>
              <a:rPr lang="nb-NO" dirty="0" smtClean="0"/>
              <a:t> and </a:t>
            </a:r>
            <a:r>
              <a:rPr lang="nb-NO" dirty="0" err="1" smtClean="0"/>
              <a:t>processed</a:t>
            </a:r>
            <a:r>
              <a:rPr lang="nb-NO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602128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This </a:t>
            </a:r>
            <a:r>
              <a:rPr lang="nb-NO" dirty="0" err="1" smtClean="0"/>
              <a:t>pyramid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conditions</a:t>
            </a:r>
            <a:r>
              <a:rPr lang="nb-NO" dirty="0" smtClean="0"/>
              <a:t>  - VOI is different from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</a:t>
            </a:r>
            <a:r>
              <a:rPr lang="nb-NO" dirty="0" err="1" smtClean="0"/>
              <a:t>criteria</a:t>
            </a:r>
            <a:r>
              <a:rPr lang="nb-NO" dirty="0" smtClean="0"/>
              <a:t> (</a:t>
            </a:r>
            <a:r>
              <a:rPr lang="nb-NO" dirty="0" err="1" smtClean="0"/>
              <a:t>entropy</a:t>
            </a:r>
            <a:r>
              <a:rPr lang="nb-NO" dirty="0" smtClean="0"/>
              <a:t>, </a:t>
            </a:r>
            <a:r>
              <a:rPr lang="nb-NO" dirty="0" err="1" smtClean="0"/>
              <a:t>variance</a:t>
            </a:r>
            <a:r>
              <a:rPr lang="nb-NO" smtClean="0"/>
              <a:t>, </a:t>
            </a:r>
            <a:r>
              <a:rPr lang="nb-NO" dirty="0" err="1" smtClean="0"/>
              <a:t>prediction</a:t>
            </a:r>
            <a:r>
              <a:rPr lang="nb-NO" dirty="0" smtClean="0"/>
              <a:t> </a:t>
            </a:r>
            <a:r>
              <a:rPr lang="nb-NO" dirty="0" err="1" smtClean="0"/>
              <a:t>error</a:t>
            </a:r>
            <a:r>
              <a:rPr lang="nb-NO" dirty="0" smtClean="0"/>
              <a:t>, etc.)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3933056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smtClean="0"/>
              <a:t>ECONOMIC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746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Information </a:t>
            </a:r>
            <a:r>
              <a:rPr lang="nb-NO" dirty="0" err="1" smtClean="0"/>
              <a:t>gathering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77281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Why</a:t>
            </a:r>
            <a:r>
              <a:rPr lang="nb-NO" dirty="0" smtClean="0"/>
              <a:t> do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gather</a:t>
            </a:r>
            <a:r>
              <a:rPr lang="nb-NO" dirty="0" smtClean="0"/>
              <a:t> data?</a:t>
            </a:r>
          </a:p>
          <a:p>
            <a:endParaRPr lang="nb-NO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494116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will</a:t>
            </a:r>
            <a:r>
              <a:rPr lang="nb-NO" dirty="0" smtClean="0"/>
              <a:t> </a:t>
            </a:r>
            <a:r>
              <a:rPr lang="nb-NO" dirty="0" err="1" smtClean="0"/>
              <a:t>use</a:t>
            </a:r>
            <a:r>
              <a:rPr lang="nb-NO" dirty="0" smtClean="0"/>
              <a:t> a </a:t>
            </a:r>
            <a:r>
              <a:rPr lang="nb-NO" b="1" dirty="0" err="1" smtClean="0"/>
              <a:t>decision</a:t>
            </a:r>
            <a:r>
              <a:rPr lang="nb-NO" b="1" dirty="0" smtClean="0"/>
              <a:t> </a:t>
            </a:r>
            <a:r>
              <a:rPr lang="nb-NO" b="1" dirty="0" err="1" smtClean="0"/>
              <a:t>theoretic</a:t>
            </a:r>
            <a:r>
              <a:rPr lang="nb-NO" b="1" dirty="0" smtClean="0"/>
              <a:t> </a:t>
            </a:r>
            <a:r>
              <a:rPr lang="nb-NO" dirty="0" err="1" smtClean="0"/>
              <a:t>perspective</a:t>
            </a:r>
            <a:r>
              <a:rPr lang="nb-NO" dirty="0" smtClean="0"/>
              <a:t>,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methods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easily</a:t>
            </a:r>
            <a:r>
              <a:rPr lang="nb-NO" dirty="0" smtClean="0"/>
              <a:t> </a:t>
            </a:r>
            <a:r>
              <a:rPr lang="nb-NO" dirty="0" err="1" smtClean="0"/>
              <a:t>adapted</a:t>
            </a:r>
            <a:r>
              <a:rPr lang="nb-NO" dirty="0" smtClean="0"/>
              <a:t> to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criteria</a:t>
            </a:r>
            <a:r>
              <a:rPr lang="nb-NO" dirty="0" smtClean="0"/>
              <a:t> or </a:t>
            </a:r>
            <a:r>
              <a:rPr lang="nb-NO" dirty="0" err="1" smtClean="0"/>
              <a:t>value</a:t>
            </a:r>
            <a:r>
              <a:rPr lang="nb-NO" dirty="0" smtClean="0"/>
              <a:t> </a:t>
            </a:r>
            <a:r>
              <a:rPr lang="nb-NO" dirty="0" err="1" smtClean="0"/>
              <a:t>functions</a:t>
            </a:r>
            <a:r>
              <a:rPr lang="nb-NO" dirty="0"/>
              <a:t> </a:t>
            </a:r>
            <a:r>
              <a:rPr lang="nb-NO" dirty="0" smtClean="0"/>
              <a:t>(</a:t>
            </a:r>
            <a:r>
              <a:rPr lang="nb-NO" dirty="0" err="1" smtClean="0"/>
              <a:t>Wednesday</a:t>
            </a:r>
            <a:r>
              <a:rPr lang="nb-NO" dirty="0" smtClean="0"/>
              <a:t>).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2420888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To make </a:t>
            </a:r>
            <a:r>
              <a:rPr lang="nb-NO" dirty="0" err="1" smtClean="0"/>
              <a:t>better</a:t>
            </a:r>
            <a:r>
              <a:rPr lang="nb-NO" dirty="0" smtClean="0"/>
              <a:t> </a:t>
            </a:r>
            <a:r>
              <a:rPr lang="nb-NO" dirty="0" err="1" smtClean="0"/>
              <a:t>decisions</a:t>
            </a:r>
            <a:r>
              <a:rPr lang="nb-NO" dirty="0"/>
              <a:t>!</a:t>
            </a:r>
            <a:endParaRPr lang="nb-NO" dirty="0" smtClean="0"/>
          </a:p>
          <a:p>
            <a:r>
              <a:rPr lang="nb-NO" dirty="0" smtClean="0"/>
              <a:t>To </a:t>
            </a:r>
            <a:r>
              <a:rPr lang="nb-NO" dirty="0" err="1" smtClean="0"/>
              <a:t>answer</a:t>
            </a:r>
            <a:r>
              <a:rPr lang="nb-NO" dirty="0" smtClean="0"/>
              <a:t> </a:t>
            </a: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kind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questions!</a:t>
            </a:r>
          </a:p>
          <a:p>
            <a:r>
              <a:rPr lang="nb-NO" dirty="0" err="1" smtClean="0"/>
              <a:t>Reject</a:t>
            </a:r>
            <a:r>
              <a:rPr lang="nb-NO" dirty="0" smtClean="0"/>
              <a:t> or </a:t>
            </a:r>
            <a:r>
              <a:rPr lang="nb-NO" dirty="0" err="1" smtClean="0"/>
              <a:t>strengthen</a:t>
            </a:r>
            <a:r>
              <a:rPr lang="nb-NO" dirty="0" smtClean="0"/>
              <a:t> </a:t>
            </a:r>
            <a:r>
              <a:rPr lang="nb-NO" dirty="0" err="1" smtClean="0"/>
              <a:t>hypotheses</a:t>
            </a:r>
            <a:r>
              <a:rPr lang="nb-NO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6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My </a:t>
            </a:r>
            <a:r>
              <a:rPr lang="nb-NO" dirty="0" err="1" smtClean="0"/>
              <a:t>background</a:t>
            </a:r>
            <a:r>
              <a:rPr lang="nb-NO" dirty="0" smtClean="0"/>
              <a:t>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132856"/>
            <a:ext cx="849694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dirty="0" err="1" smtClean="0"/>
              <a:t>Education</a:t>
            </a:r>
            <a:r>
              <a:rPr lang="nb-NO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MSc</a:t>
            </a:r>
            <a:r>
              <a:rPr lang="nb-NO" dirty="0" smtClean="0"/>
              <a:t> in Applied </a:t>
            </a:r>
            <a:r>
              <a:rPr lang="nb-NO" dirty="0" err="1" smtClean="0"/>
              <a:t>Mathematics</a:t>
            </a:r>
            <a:r>
              <a:rPr lang="nb-NO" dirty="0" smtClean="0"/>
              <a:t>, </a:t>
            </a:r>
            <a:r>
              <a:rPr lang="nb-NO" dirty="0" err="1" smtClean="0"/>
              <a:t>Univ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Oslo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PhD</a:t>
            </a:r>
            <a:r>
              <a:rPr lang="nb-NO" dirty="0" smtClean="0"/>
              <a:t> in </a:t>
            </a:r>
            <a:r>
              <a:rPr lang="nb-NO" dirty="0" err="1"/>
              <a:t>S</a:t>
            </a:r>
            <a:r>
              <a:rPr lang="nb-NO" dirty="0" err="1" smtClean="0"/>
              <a:t>tatistics</a:t>
            </a:r>
            <a:r>
              <a:rPr lang="nb-NO" dirty="0" smtClean="0"/>
              <a:t>, NTNU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r>
              <a:rPr lang="nb-NO" dirty="0" err="1" smtClean="0"/>
              <a:t>Work</a:t>
            </a:r>
            <a:r>
              <a:rPr lang="nb-NO" dirty="0" smtClean="0"/>
              <a:t> </a:t>
            </a:r>
            <a:r>
              <a:rPr lang="nb-NO" dirty="0" err="1" smtClean="0"/>
              <a:t>experience</a:t>
            </a:r>
            <a:r>
              <a:rPr lang="nb-NO" dirty="0"/>
              <a:t>:</a:t>
            </a: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Norwegian </a:t>
            </a:r>
            <a:r>
              <a:rPr lang="nb-NO" dirty="0" err="1" smtClean="0"/>
              <a:t>Defense</a:t>
            </a:r>
            <a:r>
              <a:rPr lang="nb-NO" dirty="0" smtClean="0"/>
              <a:t> Research Establishment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Statoil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3528" y="1472191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Professor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at NTNU in Trondheim, NORWAY</a:t>
            </a:r>
            <a:r>
              <a:rPr lang="nb-NO" dirty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221088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Research </a:t>
            </a:r>
            <a:r>
              <a:rPr lang="nb-NO" dirty="0" err="1" smtClean="0"/>
              <a:t>interests</a:t>
            </a:r>
            <a:r>
              <a:rPr lang="nb-NO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Spatial </a:t>
            </a:r>
            <a:r>
              <a:rPr lang="nb-NO" dirty="0" err="1" smtClean="0"/>
              <a:t>statistics</a:t>
            </a:r>
            <a:r>
              <a:rPr lang="nb-NO" dirty="0" smtClean="0"/>
              <a:t>, </a:t>
            </a:r>
            <a:r>
              <a:rPr lang="en-US" dirty="0" err="1"/>
              <a:t>spatio</a:t>
            </a:r>
            <a:r>
              <a:rPr lang="en-US" dirty="0"/>
              <a:t>-temporal </a:t>
            </a:r>
            <a:r>
              <a:rPr lang="en-US" dirty="0" smtClean="0"/>
              <a:t>statistics,</a:t>
            </a: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C</a:t>
            </a:r>
            <a:r>
              <a:rPr lang="nb-NO" dirty="0" err="1" smtClean="0"/>
              <a:t>omputational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en-US" dirty="0" smtClean="0"/>
              <a:t>, sampling methods, fast approximation techniques,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Geoscience</a:t>
            </a:r>
            <a:r>
              <a:rPr lang="nb-NO" dirty="0" smtClean="0"/>
              <a:t> </a:t>
            </a:r>
            <a:r>
              <a:rPr lang="nb-NO" dirty="0" err="1" smtClean="0"/>
              <a:t>applications</a:t>
            </a:r>
            <a:r>
              <a:rPr lang="nb-NO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Design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experiments</a:t>
            </a:r>
            <a:r>
              <a:rPr lang="nb-NO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Decision</a:t>
            </a:r>
            <a:r>
              <a:rPr lang="nb-NO" dirty="0" smtClean="0"/>
              <a:t> </a:t>
            </a:r>
            <a:r>
              <a:rPr lang="nb-NO" dirty="0" err="1" smtClean="0"/>
              <a:t>analysis</a:t>
            </a:r>
            <a:r>
              <a:rPr lang="nb-NO" dirty="0" smtClean="0"/>
              <a:t>, </a:t>
            </a:r>
            <a:r>
              <a:rPr lang="nb-NO" dirty="0" err="1" smtClean="0"/>
              <a:t>value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630932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</a:t>
            </a:r>
            <a:r>
              <a:rPr lang="nb-NO" dirty="0" smtClean="0"/>
              <a:t> like </a:t>
            </a:r>
            <a:r>
              <a:rPr lang="nb-NO" dirty="0" err="1" smtClean="0"/>
              <a:t>hiking</a:t>
            </a:r>
            <a:r>
              <a:rPr lang="nb-NO" dirty="0" smtClean="0"/>
              <a:t>, </a:t>
            </a:r>
            <a:r>
              <a:rPr lang="nb-NO" dirty="0" err="1" smtClean="0"/>
              <a:t>skiing</a:t>
            </a:r>
            <a:r>
              <a:rPr lang="nb-NO" dirty="0" smtClean="0"/>
              <a:t>, tennis,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0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Decision</a:t>
            </a:r>
            <a:r>
              <a:rPr lang="nb-NO" dirty="0" smtClean="0"/>
              <a:t> </a:t>
            </a:r>
            <a:r>
              <a:rPr lang="nb-NO" dirty="0" err="1" smtClean="0"/>
              <a:t>analysis</a:t>
            </a:r>
            <a:r>
              <a:rPr lang="nb-NO" dirty="0" smtClean="0"/>
              <a:t> (DA)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3462" y="6258798"/>
            <a:ext cx="79600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Howard, R.A. and Abbas, A., 2015, </a:t>
            </a:r>
            <a:r>
              <a:rPr lang="en-GB" sz="1600" i="1" dirty="0"/>
              <a:t>Foundations of Decision Analysis</a:t>
            </a:r>
            <a:r>
              <a:rPr lang="en-GB" sz="1600" dirty="0"/>
              <a:t>, Prentice Hall.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971600" y="1916832"/>
            <a:ext cx="5886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chemeClr val="tx2"/>
                </a:solidFill>
              </a:rPr>
              <a:t>Decision analysis attempts to guide a decision maker to clarity of action in </a:t>
            </a:r>
            <a:r>
              <a:rPr lang="en-GB" sz="2000" b="1" i="1" dirty="0">
                <a:solidFill>
                  <a:schemeClr val="tx2"/>
                </a:solidFill>
              </a:rPr>
              <a:t>dealing with a situation where one or more decisions are to be made, </a:t>
            </a:r>
            <a:r>
              <a:rPr lang="en-GB" sz="2000" b="1" i="1" dirty="0" smtClean="0">
                <a:solidFill>
                  <a:schemeClr val="tx2"/>
                </a:solidFill>
              </a:rPr>
              <a:t>typically in </a:t>
            </a:r>
            <a:r>
              <a:rPr lang="en-GB" sz="2000" b="1" i="1" dirty="0">
                <a:solidFill>
                  <a:schemeClr val="tx2"/>
                </a:solidFill>
              </a:rPr>
              <a:t>the face of uncertainty.</a:t>
            </a:r>
            <a:endParaRPr lang="en-US" sz="2000" b="1" i="1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59" y="3023362"/>
            <a:ext cx="24765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0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Framing</a:t>
            </a:r>
            <a:r>
              <a:rPr lang="nb-NO" dirty="0" smtClean="0"/>
              <a:t> a </a:t>
            </a:r>
            <a:r>
              <a:rPr lang="nb-NO" dirty="0" err="1" smtClean="0"/>
              <a:t>decision</a:t>
            </a:r>
            <a:r>
              <a:rPr lang="nb-NO" dirty="0" smtClean="0"/>
              <a:t> </a:t>
            </a:r>
            <a:r>
              <a:rPr lang="nb-NO" dirty="0" err="1" smtClean="0"/>
              <a:t>situation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43608" y="177281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R</a:t>
            </a:r>
            <a:r>
              <a:rPr lang="en-GB" b="1" dirty="0" smtClean="0"/>
              <a:t>ules </a:t>
            </a:r>
            <a:r>
              <a:rPr lang="en-GB" b="1" dirty="0"/>
              <a:t>of </a:t>
            </a:r>
            <a:r>
              <a:rPr lang="en-GB" b="1" dirty="0" err="1"/>
              <a:t>actional</a:t>
            </a:r>
            <a:r>
              <a:rPr lang="en-GB" b="1" dirty="0"/>
              <a:t> thought</a:t>
            </a:r>
            <a:r>
              <a:rPr lang="en-GB" dirty="0" smtClean="0"/>
              <a:t>. </a:t>
            </a:r>
            <a:r>
              <a:rPr lang="en-GB" sz="1600" dirty="0" smtClean="0"/>
              <a:t>(Howard and Abbas, 2015)</a:t>
            </a:r>
            <a:endParaRPr lang="en-GB" sz="1600" dirty="0"/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Frame your decision situation to address the decision makers true concerns.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Base decisions on maximum expected utility.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3356992"/>
            <a:ext cx="734481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‘…</a:t>
            </a:r>
            <a:r>
              <a:rPr lang="nb-NO" dirty="0" err="1" smtClean="0"/>
              <a:t>systematic</a:t>
            </a:r>
            <a:r>
              <a:rPr lang="nb-NO" dirty="0" smtClean="0"/>
              <a:t> and </a:t>
            </a:r>
            <a:r>
              <a:rPr lang="nb-NO" dirty="0" err="1" smtClean="0"/>
              <a:t>repeated</a:t>
            </a:r>
            <a:r>
              <a:rPr lang="nb-NO" dirty="0" smtClean="0"/>
              <a:t> </a:t>
            </a:r>
            <a:r>
              <a:rPr lang="nb-NO" dirty="0" err="1" smtClean="0"/>
              <a:t>violations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these</a:t>
            </a:r>
            <a:r>
              <a:rPr lang="nb-NO" dirty="0" smtClean="0"/>
              <a:t> </a:t>
            </a:r>
            <a:r>
              <a:rPr lang="nb-NO" dirty="0" err="1" smtClean="0"/>
              <a:t>principles</a:t>
            </a:r>
            <a:r>
              <a:rPr lang="nb-NO" dirty="0" smtClean="0"/>
              <a:t> </a:t>
            </a:r>
            <a:r>
              <a:rPr lang="nb-NO" dirty="0" err="1" smtClean="0"/>
              <a:t>will</a:t>
            </a:r>
            <a:r>
              <a:rPr lang="nb-NO" dirty="0" smtClean="0"/>
              <a:t> </a:t>
            </a:r>
            <a:r>
              <a:rPr lang="nb-NO" dirty="0" err="1" smtClean="0"/>
              <a:t>result</a:t>
            </a:r>
            <a:r>
              <a:rPr lang="nb-NO" dirty="0" smtClean="0"/>
              <a:t> in </a:t>
            </a:r>
            <a:r>
              <a:rPr lang="nb-NO" dirty="0" err="1" smtClean="0"/>
              <a:t>inferior</a:t>
            </a:r>
            <a:r>
              <a:rPr lang="nb-NO" dirty="0" smtClean="0"/>
              <a:t> long-term </a:t>
            </a:r>
            <a:r>
              <a:rPr lang="nb-NO" dirty="0" err="1" smtClean="0"/>
              <a:t>consequences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actions</a:t>
            </a:r>
            <a:r>
              <a:rPr lang="nb-NO" dirty="0" smtClean="0"/>
              <a:t> and a </a:t>
            </a:r>
            <a:r>
              <a:rPr lang="nb-NO" dirty="0" err="1" smtClean="0"/>
              <a:t>diminishes</a:t>
            </a:r>
            <a:r>
              <a:rPr lang="nb-NO" dirty="0" smtClean="0"/>
              <a:t> </a:t>
            </a:r>
            <a:r>
              <a:rPr lang="nb-NO" dirty="0" err="1" smtClean="0"/>
              <a:t>quality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life</a:t>
            </a:r>
            <a:r>
              <a:rPr lang="nb-NO" dirty="0" smtClean="0"/>
              <a:t>…’ </a:t>
            </a:r>
          </a:p>
          <a:p>
            <a:endParaRPr lang="nb-NO" dirty="0" smtClean="0"/>
          </a:p>
          <a:p>
            <a:r>
              <a:rPr lang="nb-NO" sz="1600" i="1" dirty="0" smtClean="0"/>
              <a:t>(Edwards et al., 2007, </a:t>
            </a:r>
            <a:r>
              <a:rPr lang="nb-NO" sz="1600" i="1" dirty="0" err="1" smtClean="0"/>
              <a:t>Advances</a:t>
            </a:r>
            <a:r>
              <a:rPr lang="nb-NO" sz="1600" i="1" dirty="0" smtClean="0"/>
              <a:t> in </a:t>
            </a:r>
            <a:r>
              <a:rPr lang="nb-NO" sz="1600" i="1" dirty="0" err="1" smtClean="0"/>
              <a:t>decision</a:t>
            </a:r>
            <a:r>
              <a:rPr lang="nb-NO" sz="1600" i="1" dirty="0" smtClean="0"/>
              <a:t> </a:t>
            </a:r>
            <a:r>
              <a:rPr lang="nb-NO" sz="1600" i="1" dirty="0" err="1" smtClean="0"/>
              <a:t>analysis</a:t>
            </a:r>
            <a:r>
              <a:rPr lang="nb-NO" sz="1600" i="1" dirty="0" smtClean="0"/>
              <a:t>: From </a:t>
            </a:r>
            <a:r>
              <a:rPr lang="nb-NO" sz="1600" i="1" dirty="0" err="1" smtClean="0"/>
              <a:t>foundations</a:t>
            </a:r>
            <a:r>
              <a:rPr lang="nb-NO" sz="1600" i="1" dirty="0" smtClean="0"/>
              <a:t> to </a:t>
            </a:r>
            <a:r>
              <a:rPr lang="nb-NO" sz="1600" i="1" dirty="0" err="1" smtClean="0"/>
              <a:t>applications</a:t>
            </a:r>
            <a:r>
              <a:rPr lang="nb-NO" sz="1600" i="1" dirty="0" smtClean="0"/>
              <a:t>, Cambridge </a:t>
            </a:r>
            <a:r>
              <a:rPr lang="nb-NO" sz="1600" i="1" dirty="0" err="1" smtClean="0"/>
              <a:t>University</a:t>
            </a:r>
            <a:r>
              <a:rPr lang="nb-NO" sz="1600" i="1" dirty="0" smtClean="0"/>
              <a:t> Press.)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0510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err="1" smtClean="0"/>
              <a:t>Pirate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4000" dirty="0" smtClean="0"/>
              <a:t>(For </a:t>
            </a:r>
            <a:r>
              <a:rPr lang="nb-NO" sz="4000" dirty="0" err="1" smtClean="0"/>
              <a:t>motivating</a:t>
            </a:r>
            <a:r>
              <a:rPr lang="nb-NO" sz="4000" dirty="0" smtClean="0"/>
              <a:t> </a:t>
            </a:r>
            <a:r>
              <a:rPr lang="nb-NO" sz="4000" dirty="0" err="1" smtClean="0"/>
              <a:t>decision</a:t>
            </a:r>
            <a:r>
              <a:rPr lang="nb-NO" sz="4000" dirty="0" smtClean="0"/>
              <a:t> </a:t>
            </a:r>
            <a:r>
              <a:rPr lang="nb-NO" sz="4000" dirty="0" err="1" smtClean="0"/>
              <a:t>analysis</a:t>
            </a:r>
            <a:r>
              <a:rPr lang="nb-NO" sz="4000" dirty="0" smtClean="0"/>
              <a:t> and VOI)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3"/>
            <a:ext cx="6912768" cy="485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6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Pirate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340768"/>
            <a:ext cx="1570974" cy="2520280"/>
          </a:xfrm>
        </p:spPr>
      </p:pic>
      <p:sp>
        <p:nvSpPr>
          <p:cNvPr id="10" name="TextBox 9"/>
          <p:cNvSpPr txBox="1"/>
          <p:nvPr/>
        </p:nvSpPr>
        <p:spPr>
          <a:xfrm>
            <a:off x="395536" y="1772816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err="1" smtClean="0"/>
              <a:t>Pirate</a:t>
            </a:r>
            <a:r>
              <a:rPr lang="nb-NO" b="1" dirty="0" smtClean="0"/>
              <a:t> </a:t>
            </a:r>
            <a:r>
              <a:rPr lang="nb-NO" b="1" dirty="0" err="1" smtClean="0"/>
              <a:t>example</a:t>
            </a:r>
            <a:r>
              <a:rPr lang="nb-NO" dirty="0" smtClean="0"/>
              <a:t>: A </a:t>
            </a:r>
            <a:r>
              <a:rPr lang="nb-NO" dirty="0" err="1" smtClean="0"/>
              <a:t>pirate</a:t>
            </a:r>
            <a:r>
              <a:rPr lang="nb-NO" dirty="0" smtClean="0"/>
              <a:t> must </a:t>
            </a:r>
            <a:r>
              <a:rPr lang="nb-NO" dirty="0" err="1" smtClean="0"/>
              <a:t>decide</a:t>
            </a:r>
            <a:r>
              <a:rPr lang="nb-NO" dirty="0" smtClean="0"/>
              <a:t> </a:t>
            </a:r>
            <a:r>
              <a:rPr lang="nb-NO" dirty="0" err="1" smtClean="0"/>
              <a:t>whether</a:t>
            </a:r>
            <a:r>
              <a:rPr lang="nb-NO" dirty="0" smtClean="0"/>
              <a:t> to </a:t>
            </a:r>
            <a:r>
              <a:rPr lang="nb-NO" dirty="0" err="1" smtClean="0"/>
              <a:t>dig</a:t>
            </a:r>
            <a:r>
              <a:rPr lang="nb-NO" dirty="0" smtClean="0"/>
              <a:t> for a </a:t>
            </a:r>
            <a:r>
              <a:rPr lang="nb-NO" dirty="0" err="1" smtClean="0"/>
              <a:t>treasure</a:t>
            </a:r>
            <a:r>
              <a:rPr lang="nb-NO" dirty="0" smtClean="0"/>
              <a:t>, or not. The </a:t>
            </a:r>
            <a:r>
              <a:rPr lang="nb-NO" dirty="0" err="1" smtClean="0"/>
              <a:t>treasure</a:t>
            </a:r>
            <a:r>
              <a:rPr lang="nb-NO" dirty="0" smtClean="0"/>
              <a:t> is absent or present (</a:t>
            </a:r>
            <a:r>
              <a:rPr lang="nb-NO" dirty="0" err="1" smtClean="0"/>
              <a:t>uncertainty</a:t>
            </a:r>
            <a:r>
              <a:rPr lang="nb-NO" dirty="0" smtClean="0"/>
              <a:t>). 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endParaRPr lang="nb-NO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55576" y="5013176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Pirate</a:t>
            </a:r>
            <a:r>
              <a:rPr lang="nb-NO" dirty="0" smtClean="0"/>
              <a:t> makes </a:t>
            </a:r>
            <a:r>
              <a:rPr lang="nb-NO" dirty="0" err="1" smtClean="0"/>
              <a:t>decision</a:t>
            </a:r>
            <a:r>
              <a:rPr lang="nb-NO" dirty="0" smtClean="0"/>
              <a:t> 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preferences</a:t>
            </a:r>
            <a:r>
              <a:rPr lang="nb-NO" dirty="0"/>
              <a:t> </a:t>
            </a:r>
            <a:r>
              <a:rPr lang="nb-NO" dirty="0" smtClean="0"/>
              <a:t>and </a:t>
            </a:r>
            <a:r>
              <a:rPr lang="nb-NO" dirty="0" err="1" smtClean="0"/>
              <a:t>maximum</a:t>
            </a:r>
            <a:r>
              <a:rPr lang="nb-NO" dirty="0" smtClean="0"/>
              <a:t> </a:t>
            </a:r>
            <a:r>
              <a:rPr lang="nb-NO" b="1" dirty="0" err="1" smtClean="0"/>
              <a:t>utility</a:t>
            </a:r>
            <a:r>
              <a:rPr lang="nb-NO" dirty="0" smtClean="0"/>
              <a:t> or </a:t>
            </a:r>
            <a:r>
              <a:rPr lang="nb-NO" b="1" dirty="0" err="1" smtClean="0"/>
              <a:t>value</a:t>
            </a:r>
            <a:r>
              <a:rPr lang="nb-NO" dirty="0" smtClean="0"/>
              <a:t>!</a:t>
            </a:r>
          </a:p>
          <a:p>
            <a:pPr marL="285750" indent="-285750">
              <a:buFontTx/>
              <a:buChar char="-"/>
            </a:pPr>
            <a:r>
              <a:rPr lang="nb-NO" dirty="0" err="1" smtClean="0"/>
              <a:t>Digging</a:t>
            </a:r>
            <a:r>
              <a:rPr lang="nb-NO" dirty="0" smtClean="0"/>
              <a:t> </a:t>
            </a:r>
            <a:r>
              <a:rPr lang="nb-NO" dirty="0" err="1" smtClean="0"/>
              <a:t>cost</a:t>
            </a:r>
            <a:r>
              <a:rPr lang="nb-NO" dirty="0" smtClean="0"/>
              <a:t>.</a:t>
            </a: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 smtClean="0"/>
              <a:t>Revenues </a:t>
            </a:r>
            <a:r>
              <a:rPr lang="nb-NO" dirty="0" err="1" smtClean="0"/>
              <a:t>if</a:t>
            </a:r>
            <a:r>
              <a:rPr lang="nb-NO" dirty="0" smtClean="0"/>
              <a:t> </a:t>
            </a:r>
            <a:r>
              <a:rPr lang="nb-NO" dirty="0" err="1" smtClean="0"/>
              <a:t>he</a:t>
            </a:r>
            <a:r>
              <a:rPr lang="nb-NO" dirty="0" smtClean="0"/>
              <a:t> </a:t>
            </a:r>
            <a:r>
              <a:rPr lang="nb-NO" dirty="0" err="1" smtClean="0"/>
              <a:t>finds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treasure</a:t>
            </a:r>
            <a:r>
              <a:rPr lang="nb-NO" dirty="0" smtClean="0"/>
              <a:t> . 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3573016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dirty="0" smtClean="0">
                <a:solidFill>
                  <a:srgbClr val="FF0000"/>
                </a:solidFill>
              </a:rPr>
              <a:t>?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20068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Pirate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340768"/>
            <a:ext cx="1570974" cy="2520280"/>
          </a:xfrm>
        </p:spPr>
      </p:pic>
      <p:sp>
        <p:nvSpPr>
          <p:cNvPr id="10" name="TextBox 9"/>
          <p:cNvSpPr txBox="1"/>
          <p:nvPr/>
        </p:nvSpPr>
        <p:spPr>
          <a:xfrm>
            <a:off x="395536" y="1772816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err="1" smtClean="0"/>
              <a:t>Pirate</a:t>
            </a:r>
            <a:r>
              <a:rPr lang="nb-NO" b="1" dirty="0" smtClean="0"/>
              <a:t> </a:t>
            </a:r>
            <a:r>
              <a:rPr lang="nb-NO" b="1" dirty="0" err="1" smtClean="0"/>
              <a:t>example</a:t>
            </a:r>
            <a:r>
              <a:rPr lang="nb-NO" dirty="0" smtClean="0"/>
              <a:t>: A </a:t>
            </a:r>
            <a:r>
              <a:rPr lang="nb-NO" dirty="0" err="1" smtClean="0"/>
              <a:t>pirate</a:t>
            </a:r>
            <a:r>
              <a:rPr lang="nb-NO" dirty="0" smtClean="0"/>
              <a:t> must </a:t>
            </a:r>
            <a:r>
              <a:rPr lang="nb-NO" dirty="0" err="1" smtClean="0"/>
              <a:t>decide</a:t>
            </a:r>
            <a:r>
              <a:rPr lang="nb-NO" dirty="0" smtClean="0"/>
              <a:t> </a:t>
            </a:r>
            <a:r>
              <a:rPr lang="nb-NO" dirty="0" err="1" smtClean="0"/>
              <a:t>whether</a:t>
            </a:r>
            <a:r>
              <a:rPr lang="nb-NO" dirty="0" smtClean="0"/>
              <a:t> to </a:t>
            </a:r>
            <a:r>
              <a:rPr lang="nb-NO" dirty="0" err="1" smtClean="0"/>
              <a:t>dig</a:t>
            </a:r>
            <a:r>
              <a:rPr lang="nb-NO" dirty="0" smtClean="0"/>
              <a:t> for a </a:t>
            </a:r>
            <a:r>
              <a:rPr lang="nb-NO" dirty="0" err="1" smtClean="0"/>
              <a:t>treasure</a:t>
            </a:r>
            <a:r>
              <a:rPr lang="nb-NO" dirty="0" smtClean="0"/>
              <a:t>, or not. The </a:t>
            </a:r>
            <a:r>
              <a:rPr lang="nb-NO" dirty="0" err="1" smtClean="0"/>
              <a:t>treasure</a:t>
            </a:r>
            <a:r>
              <a:rPr lang="nb-NO" dirty="0" smtClean="0"/>
              <a:t> is absent or present (</a:t>
            </a:r>
            <a:r>
              <a:rPr lang="nb-NO" dirty="0" err="1" smtClean="0"/>
              <a:t>uncertainty</a:t>
            </a:r>
            <a:r>
              <a:rPr lang="nb-NO" dirty="0" smtClean="0"/>
              <a:t>). 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endParaRPr lang="nb-NO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399586"/>
              </p:ext>
            </p:extLst>
          </p:nvPr>
        </p:nvGraphicFramePr>
        <p:xfrm>
          <a:off x="4427984" y="3034955"/>
          <a:ext cx="1003548" cy="446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" name="Equation" r:id="rId4" imgW="571320" imgH="253800" progId="Equation.DSMT4">
                  <p:embed/>
                </p:oleObj>
              </mc:Choice>
              <mc:Fallback>
                <p:oleObj name="Equation" r:id="rId4" imgW="571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27984" y="3034955"/>
                        <a:ext cx="1003548" cy="446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3563888" y="2348880"/>
            <a:ext cx="1152128" cy="72008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377852"/>
              </p:ext>
            </p:extLst>
          </p:nvPr>
        </p:nvGraphicFramePr>
        <p:xfrm>
          <a:off x="5580112" y="1225736"/>
          <a:ext cx="10033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" name="Equation" r:id="rId6" imgW="571320" imgH="253800" progId="Equation.DSMT4">
                  <p:embed/>
                </p:oleObj>
              </mc:Choice>
              <mc:Fallback>
                <p:oleObj name="Equation" r:id="rId6" imgW="571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1225736"/>
                        <a:ext cx="10033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>
            <a:off x="5580112" y="1556792"/>
            <a:ext cx="360040" cy="288032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5576" y="5013176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Pirate</a:t>
            </a:r>
            <a:r>
              <a:rPr lang="nb-NO" dirty="0" smtClean="0"/>
              <a:t> makes </a:t>
            </a:r>
            <a:r>
              <a:rPr lang="nb-NO" dirty="0" err="1" smtClean="0"/>
              <a:t>decision</a:t>
            </a:r>
            <a:r>
              <a:rPr lang="nb-NO" dirty="0" smtClean="0"/>
              <a:t> 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preferences</a:t>
            </a:r>
            <a:r>
              <a:rPr lang="nb-NO" dirty="0"/>
              <a:t> </a:t>
            </a:r>
            <a:r>
              <a:rPr lang="nb-NO" dirty="0" smtClean="0"/>
              <a:t>and </a:t>
            </a:r>
            <a:r>
              <a:rPr lang="nb-NO" dirty="0" err="1" smtClean="0"/>
              <a:t>maximum</a:t>
            </a:r>
            <a:r>
              <a:rPr lang="nb-NO" dirty="0" smtClean="0"/>
              <a:t> </a:t>
            </a:r>
            <a:r>
              <a:rPr lang="nb-NO" b="1" dirty="0" err="1" smtClean="0"/>
              <a:t>utility</a:t>
            </a:r>
            <a:r>
              <a:rPr lang="nb-NO" dirty="0" smtClean="0"/>
              <a:t> or </a:t>
            </a:r>
            <a:r>
              <a:rPr lang="nb-NO" b="1" dirty="0" err="1" smtClean="0"/>
              <a:t>value</a:t>
            </a:r>
            <a:r>
              <a:rPr lang="nb-NO" dirty="0" smtClean="0"/>
              <a:t>!</a:t>
            </a:r>
          </a:p>
          <a:p>
            <a:pPr marL="285750" indent="-285750">
              <a:buFontTx/>
              <a:buChar char="-"/>
            </a:pPr>
            <a:r>
              <a:rPr lang="nb-NO" dirty="0" err="1" smtClean="0"/>
              <a:t>Digging</a:t>
            </a:r>
            <a:r>
              <a:rPr lang="nb-NO" dirty="0" smtClean="0"/>
              <a:t> </a:t>
            </a:r>
            <a:r>
              <a:rPr lang="nb-NO" dirty="0" err="1" smtClean="0"/>
              <a:t>cost</a:t>
            </a:r>
            <a:r>
              <a:rPr lang="nb-NO" dirty="0" smtClean="0"/>
              <a:t>.</a:t>
            </a: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 smtClean="0"/>
              <a:t>Revenues </a:t>
            </a:r>
            <a:r>
              <a:rPr lang="nb-NO" dirty="0" err="1" smtClean="0"/>
              <a:t>if</a:t>
            </a:r>
            <a:r>
              <a:rPr lang="nb-NO" dirty="0" smtClean="0"/>
              <a:t> </a:t>
            </a:r>
            <a:r>
              <a:rPr lang="nb-NO" dirty="0" err="1" smtClean="0"/>
              <a:t>he</a:t>
            </a:r>
            <a:r>
              <a:rPr lang="nb-NO" dirty="0" smtClean="0"/>
              <a:t> </a:t>
            </a:r>
            <a:r>
              <a:rPr lang="nb-NO" dirty="0" err="1" smtClean="0"/>
              <a:t>finds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treasure</a:t>
            </a:r>
            <a:r>
              <a:rPr lang="nb-NO" dirty="0" smtClean="0"/>
              <a:t> . 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41087"/>
              </p:ext>
            </p:extLst>
          </p:nvPr>
        </p:nvGraphicFramePr>
        <p:xfrm>
          <a:off x="4800600" y="6034088"/>
          <a:ext cx="2430463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" name="Equation" r:id="rId8" imgW="1384200" imgH="304560" progId="Equation.DSMT4">
                  <p:embed/>
                </p:oleObj>
              </mc:Choice>
              <mc:Fallback>
                <p:oleObj name="Equation" r:id="rId8" imgW="13842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00600" y="6034088"/>
                        <a:ext cx="2430463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V="1">
            <a:off x="5760132" y="5393248"/>
            <a:ext cx="180020" cy="556032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39752" y="3573016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dirty="0" smtClean="0">
                <a:solidFill>
                  <a:srgbClr val="FF0000"/>
                </a:solidFill>
              </a:rPr>
              <a:t>?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20068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4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Mathematics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decision</a:t>
            </a:r>
            <a:r>
              <a:rPr lang="nb-NO" dirty="0" smtClean="0"/>
              <a:t> </a:t>
            </a:r>
            <a:r>
              <a:rPr lang="nb-NO" dirty="0" err="1" smtClean="0"/>
              <a:t>situation</a:t>
            </a:r>
            <a:r>
              <a:rPr lang="nb-NO" dirty="0" smtClean="0"/>
              <a:t>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627595"/>
            <a:ext cx="60486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/>
              <a:t>Alternatives</a:t>
            </a:r>
          </a:p>
          <a:p>
            <a:endParaRPr lang="nb-NO" b="1" dirty="0" smtClean="0"/>
          </a:p>
          <a:p>
            <a:r>
              <a:rPr lang="nb-NO" b="1" dirty="0" smtClean="0"/>
              <a:t>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err="1" smtClean="0"/>
              <a:t>Uncertainties</a:t>
            </a:r>
            <a:r>
              <a:rPr lang="nb-NO" b="1" dirty="0" smtClean="0"/>
              <a:t> (</a:t>
            </a:r>
            <a:r>
              <a:rPr lang="nb-NO" b="1" dirty="0" err="1" smtClean="0"/>
              <a:t>probability</a:t>
            </a:r>
            <a:r>
              <a:rPr lang="nb-NO" b="1" dirty="0" smtClean="0"/>
              <a:t> </a:t>
            </a:r>
            <a:r>
              <a:rPr lang="nb-NO" b="1" dirty="0" err="1" smtClean="0"/>
              <a:t>distribution</a:t>
            </a:r>
            <a:r>
              <a:rPr lang="nb-NO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/>
              <a:t>Values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err="1" smtClean="0"/>
              <a:t>Maximize</a:t>
            </a:r>
            <a:r>
              <a:rPr lang="nb-NO" b="1" dirty="0" smtClean="0"/>
              <a:t> </a:t>
            </a:r>
            <a:r>
              <a:rPr lang="nb-NO" b="1" dirty="0" err="1" smtClean="0"/>
              <a:t>expected</a:t>
            </a:r>
            <a:r>
              <a:rPr lang="nb-NO" b="1" dirty="0" smtClean="0"/>
              <a:t> </a:t>
            </a:r>
            <a:r>
              <a:rPr lang="nb-NO" b="1" dirty="0" err="1" smtClean="0"/>
              <a:t>value</a:t>
            </a:r>
            <a:endParaRPr lang="en-US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912096"/>
              </p:ext>
            </p:extLst>
          </p:nvPr>
        </p:nvGraphicFramePr>
        <p:xfrm>
          <a:off x="827088" y="3984625"/>
          <a:ext cx="2630487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" name="Equation" r:id="rId3" imgW="1498320" imgH="253800" progId="Equation.DSMT4">
                  <p:embed/>
                </p:oleObj>
              </mc:Choice>
              <mc:Fallback>
                <p:oleObj name="Equation" r:id="rId3" imgW="1498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984625"/>
                        <a:ext cx="2630487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313563"/>
              </p:ext>
            </p:extLst>
          </p:nvPr>
        </p:nvGraphicFramePr>
        <p:xfrm>
          <a:off x="3707904" y="3980052"/>
          <a:ext cx="256698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3" name="Equation" r:id="rId5" imgW="1460160" imgH="253800" progId="Equation.DSMT4">
                  <p:embed/>
                </p:oleObj>
              </mc:Choice>
              <mc:Fallback>
                <p:oleObj name="Equation" r:id="rId5" imgW="1460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3980052"/>
                        <a:ext cx="2566988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076474"/>
              </p:ext>
            </p:extLst>
          </p:nvPr>
        </p:nvGraphicFramePr>
        <p:xfrm>
          <a:off x="6804248" y="3991024"/>
          <a:ext cx="16049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4" name="Equation" r:id="rId7" imgW="914400" imgH="253800" progId="Equation.DSMT4">
                  <p:embed/>
                </p:oleObj>
              </mc:Choice>
              <mc:Fallback>
                <p:oleObj name="Equation" r:id="rId7" imgW="914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3991024"/>
                        <a:ext cx="1604963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642368"/>
              </p:ext>
            </p:extLst>
          </p:nvPr>
        </p:nvGraphicFramePr>
        <p:xfrm>
          <a:off x="749300" y="1989138"/>
          <a:ext cx="144938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" name="Equation" r:id="rId9" imgW="825480" imgH="253800" progId="Equation.DSMT4">
                  <p:embed/>
                </p:oleObj>
              </mc:Choice>
              <mc:Fallback>
                <p:oleObj name="Equation" r:id="rId9" imgW="825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989138"/>
                        <a:ext cx="1449388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861279"/>
              </p:ext>
            </p:extLst>
          </p:nvPr>
        </p:nvGraphicFramePr>
        <p:xfrm>
          <a:off x="809625" y="2852738"/>
          <a:ext cx="147161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" name="Equation" r:id="rId11" imgW="838080" imgH="253800" progId="Equation.DSMT4">
                  <p:embed/>
                </p:oleObj>
              </mc:Choice>
              <mc:Fallback>
                <p:oleObj name="Equation" r:id="rId11" imgW="838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2852738"/>
                        <a:ext cx="1471613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597540"/>
              </p:ext>
            </p:extLst>
          </p:nvPr>
        </p:nvGraphicFramePr>
        <p:xfrm>
          <a:off x="2590105" y="2852738"/>
          <a:ext cx="169386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" name="Equation" r:id="rId13" imgW="965160" imgH="253800" progId="Equation.DSMT4">
                  <p:embed/>
                </p:oleObj>
              </mc:Choice>
              <mc:Fallback>
                <p:oleObj name="Equation" r:id="rId13" imgW="965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105" y="2852738"/>
                        <a:ext cx="1693863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083303"/>
              </p:ext>
            </p:extLst>
          </p:nvPr>
        </p:nvGraphicFramePr>
        <p:xfrm>
          <a:off x="827584" y="5249863"/>
          <a:ext cx="27527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" name="Equation" r:id="rId15" imgW="1790640" imgH="304560" progId="Equation.DSMT4">
                  <p:embed/>
                </p:oleObj>
              </mc:Choice>
              <mc:Fallback>
                <p:oleObj name="Equation" r:id="rId15" imgW="17906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249863"/>
                        <a:ext cx="2752725" cy="481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087936"/>
              </p:ext>
            </p:extLst>
          </p:nvPr>
        </p:nvGraphicFramePr>
        <p:xfrm>
          <a:off x="845220" y="3613150"/>
          <a:ext cx="12065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9" name="Equation" r:id="rId17" imgW="685800" imgH="253800" progId="Equation.DSMT4">
                  <p:embed/>
                </p:oleObj>
              </mc:Choice>
              <mc:Fallback>
                <p:oleObj name="Equation" r:id="rId17" imgW="685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45220" y="3613150"/>
                        <a:ext cx="1206500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8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Pirate’s</a:t>
            </a:r>
            <a:r>
              <a:rPr lang="nb-NO" dirty="0" smtClean="0"/>
              <a:t> </a:t>
            </a:r>
            <a:r>
              <a:rPr lang="nb-NO" dirty="0" err="1"/>
              <a:t>d</a:t>
            </a:r>
            <a:r>
              <a:rPr lang="nb-NO" dirty="0" err="1" smtClean="0"/>
              <a:t>ecision</a:t>
            </a:r>
            <a:r>
              <a:rPr lang="nb-NO" dirty="0" smtClean="0"/>
              <a:t> </a:t>
            </a:r>
            <a:r>
              <a:rPr lang="nb-NO" dirty="0" err="1" smtClean="0"/>
              <a:t>situation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" t="5648" r="11409" b="13516"/>
          <a:stretch/>
        </p:blipFill>
        <p:spPr>
          <a:xfrm>
            <a:off x="730407" y="1197368"/>
            <a:ext cx="7632000" cy="5544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555776" y="3537320"/>
            <a:ext cx="93610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203848" y="3969368"/>
            <a:ext cx="576064" cy="1763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445252"/>
              </p:ext>
            </p:extLst>
          </p:nvPr>
        </p:nvGraphicFramePr>
        <p:xfrm>
          <a:off x="1641475" y="5984875"/>
          <a:ext cx="53101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Equation" r:id="rId4" imgW="3809880" imgH="304560" progId="Equation.DSMT4">
                  <p:embed/>
                </p:oleObj>
              </mc:Choice>
              <mc:Fallback>
                <p:oleObj name="Equation" r:id="rId4" imgW="38098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475" y="5984875"/>
                        <a:ext cx="5310188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08304" y="5522491"/>
            <a:ext cx="135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Risk </a:t>
            </a:r>
            <a:r>
              <a:rPr lang="nb-NO" dirty="0" err="1" smtClean="0"/>
              <a:t>neutral</a:t>
            </a:r>
            <a:r>
              <a:rPr lang="nb-NO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26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Decision</a:t>
            </a:r>
            <a:r>
              <a:rPr lang="nb-NO" dirty="0" smtClean="0"/>
              <a:t> </a:t>
            </a:r>
            <a:r>
              <a:rPr lang="nb-NO" dirty="0" err="1" smtClean="0"/>
              <a:t>trees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80112" y="2857306"/>
            <a:ext cx="360040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15616" y="184482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A </a:t>
            </a:r>
            <a:r>
              <a:rPr lang="nb-NO" dirty="0" err="1" smtClean="0"/>
              <a:t>way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structuring</a:t>
            </a:r>
            <a:r>
              <a:rPr lang="nb-NO" dirty="0" smtClean="0"/>
              <a:t> and </a:t>
            </a:r>
            <a:r>
              <a:rPr lang="nb-NO" dirty="0" err="1" smtClean="0"/>
              <a:t>illustrating</a:t>
            </a:r>
            <a:r>
              <a:rPr lang="nb-NO" dirty="0" smtClean="0"/>
              <a:t> a </a:t>
            </a:r>
            <a:r>
              <a:rPr lang="nb-NO" dirty="0" err="1" smtClean="0"/>
              <a:t>decision</a:t>
            </a:r>
            <a:r>
              <a:rPr lang="nb-NO" dirty="0" smtClean="0"/>
              <a:t> </a:t>
            </a:r>
            <a:r>
              <a:rPr lang="nb-NO" dirty="0" err="1" smtClean="0"/>
              <a:t>situation</a:t>
            </a:r>
            <a:r>
              <a:rPr lang="nb-NO" dirty="0" smtClean="0"/>
              <a:t>.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19672" y="3140968"/>
            <a:ext cx="540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Squares</a:t>
            </a:r>
            <a:r>
              <a:rPr lang="nb-NO" dirty="0" smtClean="0"/>
              <a:t> </a:t>
            </a:r>
            <a:r>
              <a:rPr lang="nb-NO" dirty="0" err="1" smtClean="0"/>
              <a:t>represent</a:t>
            </a:r>
            <a:r>
              <a:rPr lang="nb-NO" dirty="0" smtClean="0"/>
              <a:t> </a:t>
            </a:r>
            <a:r>
              <a:rPr lang="nb-NO" dirty="0" err="1" smtClean="0"/>
              <a:t>decisions</a:t>
            </a: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Circles</a:t>
            </a:r>
            <a:r>
              <a:rPr lang="nb-NO" dirty="0" smtClean="0"/>
              <a:t> </a:t>
            </a:r>
            <a:r>
              <a:rPr lang="nb-NO" dirty="0" err="1" smtClean="0"/>
              <a:t>represent</a:t>
            </a:r>
            <a:r>
              <a:rPr lang="nb-NO" dirty="0" smtClean="0"/>
              <a:t> </a:t>
            </a:r>
            <a:r>
              <a:rPr lang="nb-NO" dirty="0" err="1" smtClean="0"/>
              <a:t>uncertainties</a:t>
            </a: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Probabilities</a:t>
            </a:r>
            <a:r>
              <a:rPr lang="nb-NO" dirty="0" smtClean="0"/>
              <a:t> and </a:t>
            </a:r>
            <a:r>
              <a:rPr lang="nb-NO" dirty="0" err="1" smtClean="0"/>
              <a:t>values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shown</a:t>
            </a:r>
            <a:r>
              <a:rPr lang="nb-NO" dirty="0" smtClean="0"/>
              <a:t> by </a:t>
            </a:r>
            <a:r>
              <a:rPr lang="nb-NO" dirty="0" err="1" smtClean="0"/>
              <a:t>numbers</a:t>
            </a:r>
            <a:r>
              <a:rPr lang="nb-NO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Arrows </a:t>
            </a:r>
            <a:r>
              <a:rPr lang="nb-NO" dirty="0" err="1" smtClean="0"/>
              <a:t>indicate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optimal </a:t>
            </a:r>
            <a:r>
              <a:rPr lang="nb-NO" dirty="0" err="1" smtClean="0"/>
              <a:t>decision</a:t>
            </a:r>
            <a:r>
              <a:rPr lang="nb-NO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732240" y="3429000"/>
            <a:ext cx="504056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1501054" y="2331368"/>
            <a:ext cx="1803401" cy="3605881"/>
          </a:xfrm>
          <a:custGeom>
            <a:avLst/>
            <a:gdLst>
              <a:gd name="T0" fmla="*/ 328873969 w 336"/>
              <a:gd name="T1" fmla="*/ 0 h 768"/>
              <a:gd name="T2" fmla="*/ 0 w 336"/>
              <a:gd name="T3" fmla="*/ 0 h 768"/>
              <a:gd name="T4" fmla="*/ 0 w 336"/>
              <a:gd name="T5" fmla="*/ 768 h 768"/>
              <a:gd name="T6" fmla="*/ 328873969 w 336"/>
              <a:gd name="T7" fmla="*/ 768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768"/>
              <a:gd name="T14" fmla="*/ 336 w 336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768">
                <a:moveTo>
                  <a:pt x="336" y="0"/>
                </a:moveTo>
                <a:lnTo>
                  <a:pt x="0" y="0"/>
                </a:lnTo>
                <a:lnTo>
                  <a:pt x="0" y="768"/>
                </a:lnTo>
                <a:lnTo>
                  <a:pt x="336" y="76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3280" y="1976126"/>
            <a:ext cx="1851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 sz="2000" dirty="0" err="1" smtClean="0">
                <a:latin typeface="Times New Roman" pitchFamily="18" charset="0"/>
                <a:cs typeface="Times New Roman" pitchFamily="18" charset="0"/>
              </a:rPr>
              <a:t>Outdoor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95264" y="5517232"/>
            <a:ext cx="1752600" cy="123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 sz="2000" dirty="0" err="1" smtClean="0">
                <a:latin typeface="Times New Roman" pitchFamily="18" charset="0"/>
                <a:cs typeface="Times New Roman" pitchFamily="18" charset="0"/>
              </a:rPr>
              <a:t>Indoors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335956" y="4033881"/>
            <a:ext cx="338138" cy="3413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3217147" y="1340768"/>
            <a:ext cx="2425700" cy="1911351"/>
            <a:chOff x="1448" y="954"/>
            <a:chExt cx="1528" cy="1204"/>
          </a:xfrm>
        </p:grpSpPr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2393" y="1057"/>
              <a:ext cx="5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$?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1493" y="1194"/>
              <a:ext cx="900" cy="768"/>
            </a:xfrm>
            <a:custGeom>
              <a:avLst/>
              <a:gdLst>
                <a:gd name="T0" fmla="*/ 328873969 w 336"/>
                <a:gd name="T1" fmla="*/ 0 h 768"/>
                <a:gd name="T2" fmla="*/ 0 w 336"/>
                <a:gd name="T3" fmla="*/ 0 h 768"/>
                <a:gd name="T4" fmla="*/ 0 w 336"/>
                <a:gd name="T5" fmla="*/ 768 h 768"/>
                <a:gd name="T6" fmla="*/ 328873969 w 336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768"/>
                <a:gd name="T14" fmla="*/ 336 w 336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768">
                  <a:moveTo>
                    <a:pt x="336" y="0"/>
                  </a:moveTo>
                  <a:lnTo>
                    <a:pt x="0" y="0"/>
                  </a:lnTo>
                  <a:lnTo>
                    <a:pt x="0" y="768"/>
                  </a:lnTo>
                  <a:lnTo>
                    <a:pt x="336" y="768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1448" y="1530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1502" y="954"/>
              <a:ext cx="68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Sun (0.4)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1502" y="1712"/>
              <a:ext cx="891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Rain     (0.6)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2393" y="1818"/>
              <a:ext cx="5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$? 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Kim’s</a:t>
            </a:r>
            <a:r>
              <a:rPr lang="nb-NO" dirty="0" smtClean="0"/>
              <a:t> party problem</a:t>
            </a:r>
            <a:endParaRPr lang="en-US" dirty="0"/>
          </a:p>
        </p:txBody>
      </p:sp>
      <p:cxnSp>
        <p:nvCxnSpPr>
          <p:cNvPr id="24" name="Straight Connector 23"/>
          <p:cNvCxnSpPr>
            <a:stCxn id="7" idx="3"/>
            <a:endCxn id="28" idx="2"/>
          </p:cNvCxnSpPr>
          <p:nvPr/>
        </p:nvCxnSpPr>
        <p:spPr>
          <a:xfrm flipV="1">
            <a:off x="1674094" y="4203576"/>
            <a:ext cx="1614491" cy="9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11"/>
          <p:cNvGrpSpPr>
            <a:grpSpLocks/>
          </p:cNvGrpSpPr>
          <p:nvPr/>
        </p:nvGrpSpPr>
        <p:grpSpPr bwMode="auto">
          <a:xfrm>
            <a:off x="3288585" y="3212976"/>
            <a:ext cx="2425700" cy="1911351"/>
            <a:chOff x="1448" y="954"/>
            <a:chExt cx="1528" cy="1204"/>
          </a:xfrm>
        </p:grpSpPr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2393" y="1057"/>
              <a:ext cx="5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$?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1493" y="1194"/>
              <a:ext cx="900" cy="768"/>
            </a:xfrm>
            <a:custGeom>
              <a:avLst/>
              <a:gdLst>
                <a:gd name="T0" fmla="*/ 328873969 w 336"/>
                <a:gd name="T1" fmla="*/ 0 h 768"/>
                <a:gd name="T2" fmla="*/ 0 w 336"/>
                <a:gd name="T3" fmla="*/ 0 h 768"/>
                <a:gd name="T4" fmla="*/ 0 w 336"/>
                <a:gd name="T5" fmla="*/ 768 h 768"/>
                <a:gd name="T6" fmla="*/ 328873969 w 336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768"/>
                <a:gd name="T14" fmla="*/ 336 w 336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768">
                  <a:moveTo>
                    <a:pt x="336" y="0"/>
                  </a:moveTo>
                  <a:lnTo>
                    <a:pt x="0" y="0"/>
                  </a:lnTo>
                  <a:lnTo>
                    <a:pt x="0" y="768"/>
                  </a:lnTo>
                  <a:lnTo>
                    <a:pt x="336" y="768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14"/>
            <p:cNvSpPr>
              <a:spLocks noChangeArrowheads="1"/>
            </p:cNvSpPr>
            <p:nvPr/>
          </p:nvSpPr>
          <p:spPr bwMode="auto">
            <a:xfrm>
              <a:off x="1448" y="1530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1502" y="954"/>
              <a:ext cx="68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Sun (0.4)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>
              <a:off x="1502" y="1712"/>
              <a:ext cx="891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Rain     (0.6)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2393" y="1818"/>
              <a:ext cx="5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$?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Group 11"/>
          <p:cNvGrpSpPr>
            <a:grpSpLocks/>
          </p:cNvGrpSpPr>
          <p:nvPr/>
        </p:nvGrpSpPr>
        <p:grpSpPr bwMode="auto">
          <a:xfrm>
            <a:off x="3288585" y="5026024"/>
            <a:ext cx="2425700" cy="1831976"/>
            <a:chOff x="1448" y="1004"/>
            <a:chExt cx="1528" cy="1154"/>
          </a:xfrm>
        </p:grpSpPr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2393" y="1057"/>
              <a:ext cx="5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$?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1493" y="1194"/>
              <a:ext cx="900" cy="768"/>
            </a:xfrm>
            <a:custGeom>
              <a:avLst/>
              <a:gdLst>
                <a:gd name="T0" fmla="*/ 328873969 w 336"/>
                <a:gd name="T1" fmla="*/ 0 h 768"/>
                <a:gd name="T2" fmla="*/ 0 w 336"/>
                <a:gd name="T3" fmla="*/ 0 h 768"/>
                <a:gd name="T4" fmla="*/ 0 w 336"/>
                <a:gd name="T5" fmla="*/ 768 h 768"/>
                <a:gd name="T6" fmla="*/ 328873969 w 336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768"/>
                <a:gd name="T14" fmla="*/ 336 w 336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768">
                  <a:moveTo>
                    <a:pt x="336" y="0"/>
                  </a:moveTo>
                  <a:lnTo>
                    <a:pt x="0" y="0"/>
                  </a:lnTo>
                  <a:lnTo>
                    <a:pt x="0" y="768"/>
                  </a:lnTo>
                  <a:lnTo>
                    <a:pt x="336" y="768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14"/>
            <p:cNvSpPr>
              <a:spLocks noChangeArrowheads="1"/>
            </p:cNvSpPr>
            <p:nvPr/>
          </p:nvSpPr>
          <p:spPr bwMode="auto">
            <a:xfrm>
              <a:off x="1448" y="1530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15"/>
            <p:cNvSpPr txBox="1">
              <a:spLocks noChangeArrowheads="1"/>
            </p:cNvSpPr>
            <p:nvPr/>
          </p:nvSpPr>
          <p:spPr bwMode="auto">
            <a:xfrm>
              <a:off x="1502" y="1004"/>
              <a:ext cx="68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Sun (0.4)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1502" y="1712"/>
              <a:ext cx="891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Rain     (0.6)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17"/>
            <p:cNvSpPr txBox="1">
              <a:spLocks noChangeArrowheads="1"/>
            </p:cNvSpPr>
            <p:nvPr/>
          </p:nvSpPr>
          <p:spPr bwMode="auto">
            <a:xfrm>
              <a:off x="2393" y="1818"/>
              <a:ext cx="5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$? 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979712" y="38610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Porch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724128" y="188639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Howard, R.A. and Abbas, A., 2015, </a:t>
            </a:r>
            <a:r>
              <a:rPr lang="en-GB" sz="1600" i="1" dirty="0"/>
              <a:t>Foundations of Decision Analysis</a:t>
            </a:r>
            <a:r>
              <a:rPr lang="en-GB" sz="1600" dirty="0"/>
              <a:t>, Prentice Hall.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7904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1501054" y="2331368"/>
            <a:ext cx="1803401" cy="3605881"/>
          </a:xfrm>
          <a:custGeom>
            <a:avLst/>
            <a:gdLst>
              <a:gd name="T0" fmla="*/ 328873969 w 336"/>
              <a:gd name="T1" fmla="*/ 0 h 768"/>
              <a:gd name="T2" fmla="*/ 0 w 336"/>
              <a:gd name="T3" fmla="*/ 0 h 768"/>
              <a:gd name="T4" fmla="*/ 0 w 336"/>
              <a:gd name="T5" fmla="*/ 768 h 768"/>
              <a:gd name="T6" fmla="*/ 328873969 w 336"/>
              <a:gd name="T7" fmla="*/ 768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768"/>
              <a:gd name="T14" fmla="*/ 336 w 336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768">
                <a:moveTo>
                  <a:pt x="336" y="0"/>
                </a:moveTo>
                <a:lnTo>
                  <a:pt x="0" y="0"/>
                </a:lnTo>
                <a:lnTo>
                  <a:pt x="0" y="768"/>
                </a:lnTo>
                <a:lnTo>
                  <a:pt x="336" y="76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3280" y="1976126"/>
            <a:ext cx="1851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 sz="2000" dirty="0" err="1" smtClean="0">
                <a:latin typeface="Times New Roman" pitchFamily="18" charset="0"/>
                <a:cs typeface="Times New Roman" pitchFamily="18" charset="0"/>
              </a:rPr>
              <a:t>Outdoor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95264" y="5517232"/>
            <a:ext cx="1752600" cy="123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 sz="2000" dirty="0" err="1" smtClean="0">
                <a:latin typeface="Times New Roman" pitchFamily="18" charset="0"/>
                <a:cs typeface="Times New Roman" pitchFamily="18" charset="0"/>
              </a:rPr>
              <a:t>Indoors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335956" y="4033881"/>
            <a:ext cx="338138" cy="3413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3217147" y="1340768"/>
            <a:ext cx="2425700" cy="1911351"/>
            <a:chOff x="1448" y="954"/>
            <a:chExt cx="1528" cy="1204"/>
          </a:xfrm>
        </p:grpSpPr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2393" y="1057"/>
              <a:ext cx="5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$100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1493" y="1194"/>
              <a:ext cx="900" cy="768"/>
            </a:xfrm>
            <a:custGeom>
              <a:avLst/>
              <a:gdLst>
                <a:gd name="T0" fmla="*/ 328873969 w 336"/>
                <a:gd name="T1" fmla="*/ 0 h 768"/>
                <a:gd name="T2" fmla="*/ 0 w 336"/>
                <a:gd name="T3" fmla="*/ 0 h 768"/>
                <a:gd name="T4" fmla="*/ 0 w 336"/>
                <a:gd name="T5" fmla="*/ 768 h 768"/>
                <a:gd name="T6" fmla="*/ 328873969 w 336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768"/>
                <a:gd name="T14" fmla="*/ 336 w 336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768">
                  <a:moveTo>
                    <a:pt x="336" y="0"/>
                  </a:moveTo>
                  <a:lnTo>
                    <a:pt x="0" y="0"/>
                  </a:lnTo>
                  <a:lnTo>
                    <a:pt x="0" y="768"/>
                  </a:lnTo>
                  <a:lnTo>
                    <a:pt x="336" y="768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1448" y="1530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1502" y="954"/>
              <a:ext cx="68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Sun (0.4)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1502" y="1712"/>
              <a:ext cx="891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Rain     (0.6)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2393" y="1818"/>
              <a:ext cx="5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$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Kim’s</a:t>
            </a:r>
            <a:r>
              <a:rPr lang="nb-NO" dirty="0" smtClean="0"/>
              <a:t> party problem</a:t>
            </a:r>
            <a:endParaRPr lang="en-US" dirty="0"/>
          </a:p>
        </p:txBody>
      </p:sp>
      <p:cxnSp>
        <p:nvCxnSpPr>
          <p:cNvPr id="24" name="Straight Connector 23"/>
          <p:cNvCxnSpPr>
            <a:stCxn id="7" idx="3"/>
            <a:endCxn id="28" idx="2"/>
          </p:cNvCxnSpPr>
          <p:nvPr/>
        </p:nvCxnSpPr>
        <p:spPr>
          <a:xfrm flipV="1">
            <a:off x="1674094" y="4203576"/>
            <a:ext cx="1614491" cy="9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11"/>
          <p:cNvGrpSpPr>
            <a:grpSpLocks/>
          </p:cNvGrpSpPr>
          <p:nvPr/>
        </p:nvGrpSpPr>
        <p:grpSpPr bwMode="auto">
          <a:xfrm>
            <a:off x="3288585" y="3212976"/>
            <a:ext cx="2425700" cy="1911351"/>
            <a:chOff x="1448" y="954"/>
            <a:chExt cx="1528" cy="1204"/>
          </a:xfrm>
        </p:grpSpPr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2393" y="1057"/>
              <a:ext cx="5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$90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1493" y="1194"/>
              <a:ext cx="900" cy="768"/>
            </a:xfrm>
            <a:custGeom>
              <a:avLst/>
              <a:gdLst>
                <a:gd name="T0" fmla="*/ 328873969 w 336"/>
                <a:gd name="T1" fmla="*/ 0 h 768"/>
                <a:gd name="T2" fmla="*/ 0 w 336"/>
                <a:gd name="T3" fmla="*/ 0 h 768"/>
                <a:gd name="T4" fmla="*/ 0 w 336"/>
                <a:gd name="T5" fmla="*/ 768 h 768"/>
                <a:gd name="T6" fmla="*/ 328873969 w 336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768"/>
                <a:gd name="T14" fmla="*/ 336 w 336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768">
                  <a:moveTo>
                    <a:pt x="336" y="0"/>
                  </a:moveTo>
                  <a:lnTo>
                    <a:pt x="0" y="0"/>
                  </a:lnTo>
                  <a:lnTo>
                    <a:pt x="0" y="768"/>
                  </a:lnTo>
                  <a:lnTo>
                    <a:pt x="336" y="768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14"/>
            <p:cNvSpPr>
              <a:spLocks noChangeArrowheads="1"/>
            </p:cNvSpPr>
            <p:nvPr/>
          </p:nvSpPr>
          <p:spPr bwMode="auto">
            <a:xfrm>
              <a:off x="1448" y="1530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1502" y="954"/>
              <a:ext cx="68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Sun (0.4)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>
              <a:off x="1502" y="1712"/>
              <a:ext cx="891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Rain     (0.6)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2393" y="1818"/>
              <a:ext cx="5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$20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Group 11"/>
          <p:cNvGrpSpPr>
            <a:grpSpLocks/>
          </p:cNvGrpSpPr>
          <p:nvPr/>
        </p:nvGrpSpPr>
        <p:grpSpPr bwMode="auto">
          <a:xfrm>
            <a:off x="3288585" y="5026024"/>
            <a:ext cx="2425700" cy="1831976"/>
            <a:chOff x="1448" y="1004"/>
            <a:chExt cx="1528" cy="1154"/>
          </a:xfrm>
        </p:grpSpPr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2393" y="1057"/>
              <a:ext cx="5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$40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1493" y="1194"/>
              <a:ext cx="900" cy="768"/>
            </a:xfrm>
            <a:custGeom>
              <a:avLst/>
              <a:gdLst>
                <a:gd name="T0" fmla="*/ 328873969 w 336"/>
                <a:gd name="T1" fmla="*/ 0 h 768"/>
                <a:gd name="T2" fmla="*/ 0 w 336"/>
                <a:gd name="T3" fmla="*/ 0 h 768"/>
                <a:gd name="T4" fmla="*/ 0 w 336"/>
                <a:gd name="T5" fmla="*/ 768 h 768"/>
                <a:gd name="T6" fmla="*/ 328873969 w 336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768"/>
                <a:gd name="T14" fmla="*/ 336 w 336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768">
                  <a:moveTo>
                    <a:pt x="336" y="0"/>
                  </a:moveTo>
                  <a:lnTo>
                    <a:pt x="0" y="0"/>
                  </a:lnTo>
                  <a:lnTo>
                    <a:pt x="0" y="768"/>
                  </a:lnTo>
                  <a:lnTo>
                    <a:pt x="336" y="768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14"/>
            <p:cNvSpPr>
              <a:spLocks noChangeArrowheads="1"/>
            </p:cNvSpPr>
            <p:nvPr/>
          </p:nvSpPr>
          <p:spPr bwMode="auto">
            <a:xfrm>
              <a:off x="1448" y="1530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15"/>
            <p:cNvSpPr txBox="1">
              <a:spLocks noChangeArrowheads="1"/>
            </p:cNvSpPr>
            <p:nvPr/>
          </p:nvSpPr>
          <p:spPr bwMode="auto">
            <a:xfrm>
              <a:off x="1502" y="1004"/>
              <a:ext cx="68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Sun (0.4)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1502" y="1712"/>
              <a:ext cx="891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Rain     (0.6)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17"/>
            <p:cNvSpPr txBox="1">
              <a:spLocks noChangeArrowheads="1"/>
            </p:cNvSpPr>
            <p:nvPr/>
          </p:nvSpPr>
          <p:spPr bwMode="auto">
            <a:xfrm>
              <a:off x="2393" y="1818"/>
              <a:ext cx="5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$50 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979712" y="38610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Porch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3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Plan for </a:t>
            </a:r>
            <a:r>
              <a:rPr lang="nb-NO" dirty="0" err="1" smtClean="0"/>
              <a:t>course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64272"/>
              </p:ext>
            </p:extLst>
          </p:nvPr>
        </p:nvGraphicFramePr>
        <p:xfrm>
          <a:off x="683568" y="1412776"/>
          <a:ext cx="7632848" cy="4754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6264696"/>
              </a:tblGrid>
              <a:tr h="423579">
                <a:tc>
                  <a:txBody>
                    <a:bodyPr/>
                    <a:lstStyle/>
                    <a:p>
                      <a:r>
                        <a:rPr lang="nb-NO" sz="1800" b="1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  <a:r>
                        <a:rPr lang="nb-NO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b="1" dirty="0" err="1" smtClean="0">
                          <a:solidFill>
                            <a:schemeClr val="tx1"/>
                          </a:solidFill>
                        </a:rPr>
                        <a:t>Topic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79">
                <a:tc>
                  <a:txBody>
                    <a:bodyPr/>
                    <a:lstStyle/>
                    <a:p>
                      <a:r>
                        <a:rPr lang="nb-NO" sz="1800" b="1" dirty="0" err="1" smtClean="0"/>
                        <a:t>Monday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dirty="0" err="1" smtClean="0"/>
                        <a:t>Introduction</a:t>
                      </a:r>
                      <a:r>
                        <a:rPr lang="nb-NO" sz="1800" baseline="0" dirty="0" smtClean="0"/>
                        <a:t> and </a:t>
                      </a:r>
                      <a:r>
                        <a:rPr lang="nb-NO" sz="1800" baseline="0" dirty="0" err="1" smtClean="0"/>
                        <a:t>m</a:t>
                      </a:r>
                      <a:r>
                        <a:rPr lang="nb-NO" sz="1800" dirty="0" err="1" smtClean="0"/>
                        <a:t>otivating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examples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79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err="1" smtClean="0"/>
                        <a:t>Elementary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d</a:t>
                      </a:r>
                      <a:r>
                        <a:rPr lang="nb-NO" sz="1800" dirty="0" err="1" smtClean="0"/>
                        <a:t>ecision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analysis</a:t>
                      </a:r>
                      <a:r>
                        <a:rPr lang="nb-NO" sz="1800" dirty="0" smtClean="0"/>
                        <a:t> and </a:t>
                      </a:r>
                      <a:r>
                        <a:rPr lang="nb-NO" sz="1800" dirty="0" err="1" smtClean="0"/>
                        <a:t>the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value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of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information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79">
                <a:tc>
                  <a:txBody>
                    <a:bodyPr/>
                    <a:lstStyle/>
                    <a:p>
                      <a:r>
                        <a:rPr lang="nb-NO" sz="1800" b="1" dirty="0" err="1" smtClean="0"/>
                        <a:t>Tuesday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aseline="0" dirty="0" err="1" smtClean="0"/>
                        <a:t>Multivariate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statistical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modeling</a:t>
                      </a:r>
                      <a:r>
                        <a:rPr lang="nb-NO" sz="1800" baseline="0" dirty="0" smtClean="0"/>
                        <a:t>, </a:t>
                      </a:r>
                      <a:r>
                        <a:rPr lang="nb-NO" sz="1800" baseline="0" dirty="0" err="1" smtClean="0"/>
                        <a:t>dependence</a:t>
                      </a:r>
                      <a:r>
                        <a:rPr lang="nb-NO" sz="1800" baseline="0" dirty="0" smtClean="0"/>
                        <a:t>, </a:t>
                      </a:r>
                      <a:r>
                        <a:rPr lang="nb-NO" sz="1800" baseline="0" dirty="0" err="1" smtClean="0"/>
                        <a:t>graphs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79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smtClean="0"/>
                        <a:t>Value </a:t>
                      </a:r>
                      <a:r>
                        <a:rPr lang="nb-NO" sz="1800" dirty="0" err="1" smtClean="0"/>
                        <a:t>of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information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analysis</a:t>
                      </a:r>
                      <a:r>
                        <a:rPr lang="nb-NO" sz="1800" baseline="0" dirty="0" smtClean="0"/>
                        <a:t> for dependent </a:t>
                      </a:r>
                      <a:r>
                        <a:rPr lang="nb-NO" sz="1800" baseline="0" dirty="0" err="1" smtClean="0"/>
                        <a:t>models</a:t>
                      </a:r>
                      <a:endParaRPr lang="nb-NO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79">
                <a:tc>
                  <a:txBody>
                    <a:bodyPr/>
                    <a:lstStyle/>
                    <a:p>
                      <a:r>
                        <a:rPr lang="nb-NO" sz="1800" b="1" dirty="0" err="1" smtClean="0"/>
                        <a:t>Wednesday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aseline="0" dirty="0" smtClean="0"/>
                        <a:t>Spatial </a:t>
                      </a:r>
                      <a:r>
                        <a:rPr lang="nb-NO" sz="1800" baseline="0" dirty="0" err="1" smtClean="0"/>
                        <a:t>statistics</a:t>
                      </a:r>
                      <a:r>
                        <a:rPr lang="nb-NO" sz="1800" baseline="0" dirty="0" smtClean="0"/>
                        <a:t>, spatial design </a:t>
                      </a:r>
                      <a:r>
                        <a:rPr lang="nb-NO" sz="1800" baseline="0" dirty="0" err="1" smtClean="0"/>
                        <a:t>of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experiments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405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smtClean="0"/>
                        <a:t>Value </a:t>
                      </a:r>
                      <a:r>
                        <a:rPr lang="nb-NO" sz="1800" dirty="0" err="1" smtClean="0"/>
                        <a:t>of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information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analysis</a:t>
                      </a:r>
                      <a:r>
                        <a:rPr lang="nb-NO" sz="1800" baseline="0" dirty="0" smtClean="0"/>
                        <a:t> in s</a:t>
                      </a:r>
                      <a:r>
                        <a:rPr lang="nb-NO" sz="1800" dirty="0" smtClean="0"/>
                        <a:t>patial </a:t>
                      </a:r>
                      <a:r>
                        <a:rPr lang="nb-NO" sz="1800" dirty="0" err="1" smtClean="0"/>
                        <a:t>decision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situations</a:t>
                      </a:r>
                      <a:endParaRPr lang="nb-NO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405">
                <a:tc>
                  <a:txBody>
                    <a:bodyPr/>
                    <a:lstStyle/>
                    <a:p>
                      <a:r>
                        <a:rPr lang="nb-NO" sz="1800" b="1" dirty="0" err="1" smtClean="0"/>
                        <a:t>Thursday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err="1" smtClean="0"/>
                        <a:t>Examples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of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value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of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information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analysis</a:t>
                      </a:r>
                      <a:r>
                        <a:rPr lang="nb-NO" sz="1800" baseline="0" dirty="0" smtClean="0"/>
                        <a:t> in Earth </a:t>
                      </a:r>
                      <a:r>
                        <a:rPr lang="nb-NO" sz="1800" baseline="0" dirty="0" err="1" smtClean="0"/>
                        <a:t>sciences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6148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err="1" smtClean="0"/>
                        <a:t>Computational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aspects</a:t>
                      </a:r>
                      <a:endParaRPr lang="nb-NO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nb-NO" b="1" dirty="0" smtClean="0"/>
                        <a:t>Friday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aseline="0" dirty="0" err="1" smtClean="0"/>
                        <a:t>Sequential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decisions</a:t>
                      </a:r>
                      <a:r>
                        <a:rPr lang="nb-NO" sz="1800" baseline="0" dirty="0" smtClean="0"/>
                        <a:t> and </a:t>
                      </a:r>
                      <a:r>
                        <a:rPr lang="nb-NO" sz="1800" baseline="0" dirty="0" err="1" smtClean="0"/>
                        <a:t>sequential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information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gathering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373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err="1" smtClean="0"/>
                        <a:t>Examples</a:t>
                      </a:r>
                      <a:r>
                        <a:rPr lang="nb-NO" sz="1800" dirty="0" smtClean="0"/>
                        <a:t> from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mining</a:t>
                      </a:r>
                      <a:r>
                        <a:rPr lang="nb-NO" sz="1800" baseline="0" dirty="0" smtClean="0"/>
                        <a:t> and </a:t>
                      </a:r>
                      <a:r>
                        <a:rPr lang="nb-NO" sz="1800" baseline="0" dirty="0" err="1" smtClean="0"/>
                        <a:t>oceanography</a:t>
                      </a:r>
                      <a:endParaRPr lang="nb-NO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638132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Every</a:t>
            </a:r>
            <a:r>
              <a:rPr lang="nb-NO" dirty="0" smtClean="0"/>
              <a:t> </a:t>
            </a:r>
            <a:r>
              <a:rPr lang="nb-NO" dirty="0" err="1" smtClean="0"/>
              <a:t>day</a:t>
            </a:r>
            <a:r>
              <a:rPr lang="nb-NO" dirty="0" smtClean="0"/>
              <a:t>: Small </a:t>
            </a:r>
            <a:r>
              <a:rPr lang="nb-NO" dirty="0" err="1" smtClean="0"/>
              <a:t>exercise</a:t>
            </a:r>
            <a:r>
              <a:rPr lang="nb-NO" dirty="0" smtClean="0"/>
              <a:t> half-</a:t>
            </a:r>
            <a:r>
              <a:rPr lang="nb-NO" dirty="0" err="1" smtClean="0"/>
              <a:t>way</a:t>
            </a:r>
            <a:r>
              <a:rPr lang="nb-NO" dirty="0" smtClean="0"/>
              <a:t>, and computer </a:t>
            </a:r>
            <a:r>
              <a:rPr lang="nb-NO" dirty="0" err="1" smtClean="0"/>
              <a:t>project</a:t>
            </a:r>
            <a:r>
              <a:rPr lang="nb-NO" dirty="0" smtClean="0"/>
              <a:t> at </a:t>
            </a:r>
            <a:r>
              <a:rPr lang="nb-NO" dirty="0" err="1" smtClean="0"/>
              <a:t>the</a:t>
            </a:r>
            <a:r>
              <a:rPr lang="nb-NO" dirty="0" smtClean="0"/>
              <a:t> end.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52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1501054" y="2331368"/>
            <a:ext cx="1803401" cy="3605881"/>
          </a:xfrm>
          <a:custGeom>
            <a:avLst/>
            <a:gdLst>
              <a:gd name="T0" fmla="*/ 328873969 w 336"/>
              <a:gd name="T1" fmla="*/ 0 h 768"/>
              <a:gd name="T2" fmla="*/ 0 w 336"/>
              <a:gd name="T3" fmla="*/ 0 h 768"/>
              <a:gd name="T4" fmla="*/ 0 w 336"/>
              <a:gd name="T5" fmla="*/ 768 h 768"/>
              <a:gd name="T6" fmla="*/ 328873969 w 336"/>
              <a:gd name="T7" fmla="*/ 768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768"/>
              <a:gd name="T14" fmla="*/ 336 w 336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768">
                <a:moveTo>
                  <a:pt x="336" y="0"/>
                </a:moveTo>
                <a:lnTo>
                  <a:pt x="0" y="0"/>
                </a:lnTo>
                <a:lnTo>
                  <a:pt x="0" y="768"/>
                </a:lnTo>
                <a:lnTo>
                  <a:pt x="336" y="76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3280" y="1976126"/>
            <a:ext cx="1851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 sz="2000" dirty="0" err="1" smtClean="0">
                <a:latin typeface="Times New Roman" pitchFamily="18" charset="0"/>
                <a:cs typeface="Times New Roman" pitchFamily="18" charset="0"/>
              </a:rPr>
              <a:t>Outdoor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95264" y="5517232"/>
            <a:ext cx="1752600" cy="123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 sz="2000" dirty="0" err="1" smtClean="0">
                <a:latin typeface="Times New Roman" pitchFamily="18" charset="0"/>
                <a:cs typeface="Times New Roman" pitchFamily="18" charset="0"/>
              </a:rPr>
              <a:t>Indoors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335956" y="4033881"/>
            <a:ext cx="338138" cy="3413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3217147" y="1340768"/>
            <a:ext cx="2425700" cy="1911351"/>
            <a:chOff x="1448" y="954"/>
            <a:chExt cx="1528" cy="1204"/>
          </a:xfrm>
        </p:grpSpPr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2393" y="1057"/>
              <a:ext cx="5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$100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1493" y="1194"/>
              <a:ext cx="900" cy="768"/>
            </a:xfrm>
            <a:custGeom>
              <a:avLst/>
              <a:gdLst>
                <a:gd name="T0" fmla="*/ 328873969 w 336"/>
                <a:gd name="T1" fmla="*/ 0 h 768"/>
                <a:gd name="T2" fmla="*/ 0 w 336"/>
                <a:gd name="T3" fmla="*/ 0 h 768"/>
                <a:gd name="T4" fmla="*/ 0 w 336"/>
                <a:gd name="T5" fmla="*/ 768 h 768"/>
                <a:gd name="T6" fmla="*/ 328873969 w 336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768"/>
                <a:gd name="T14" fmla="*/ 336 w 336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768">
                  <a:moveTo>
                    <a:pt x="336" y="0"/>
                  </a:moveTo>
                  <a:lnTo>
                    <a:pt x="0" y="0"/>
                  </a:lnTo>
                  <a:lnTo>
                    <a:pt x="0" y="768"/>
                  </a:lnTo>
                  <a:lnTo>
                    <a:pt x="336" y="768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1448" y="1530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1502" y="954"/>
              <a:ext cx="68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Sun (0.4)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1502" y="1712"/>
              <a:ext cx="891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Rain     (0.6)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2393" y="1818"/>
              <a:ext cx="5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$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Kim’s</a:t>
            </a:r>
            <a:r>
              <a:rPr lang="nb-NO" dirty="0" smtClean="0"/>
              <a:t> party problem</a:t>
            </a:r>
            <a:endParaRPr lang="en-US" dirty="0"/>
          </a:p>
        </p:txBody>
      </p:sp>
      <p:cxnSp>
        <p:nvCxnSpPr>
          <p:cNvPr id="24" name="Straight Connector 23"/>
          <p:cNvCxnSpPr>
            <a:stCxn id="7" idx="3"/>
            <a:endCxn id="28" idx="2"/>
          </p:cNvCxnSpPr>
          <p:nvPr/>
        </p:nvCxnSpPr>
        <p:spPr>
          <a:xfrm flipV="1">
            <a:off x="1674094" y="4203576"/>
            <a:ext cx="1614491" cy="9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11"/>
          <p:cNvGrpSpPr>
            <a:grpSpLocks/>
          </p:cNvGrpSpPr>
          <p:nvPr/>
        </p:nvGrpSpPr>
        <p:grpSpPr bwMode="auto">
          <a:xfrm>
            <a:off x="3288585" y="3212976"/>
            <a:ext cx="2425700" cy="1911351"/>
            <a:chOff x="1448" y="954"/>
            <a:chExt cx="1528" cy="1204"/>
          </a:xfrm>
        </p:grpSpPr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2393" y="1057"/>
              <a:ext cx="5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$90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1493" y="1194"/>
              <a:ext cx="900" cy="768"/>
            </a:xfrm>
            <a:custGeom>
              <a:avLst/>
              <a:gdLst>
                <a:gd name="T0" fmla="*/ 328873969 w 336"/>
                <a:gd name="T1" fmla="*/ 0 h 768"/>
                <a:gd name="T2" fmla="*/ 0 w 336"/>
                <a:gd name="T3" fmla="*/ 0 h 768"/>
                <a:gd name="T4" fmla="*/ 0 w 336"/>
                <a:gd name="T5" fmla="*/ 768 h 768"/>
                <a:gd name="T6" fmla="*/ 328873969 w 336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768"/>
                <a:gd name="T14" fmla="*/ 336 w 336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768">
                  <a:moveTo>
                    <a:pt x="336" y="0"/>
                  </a:moveTo>
                  <a:lnTo>
                    <a:pt x="0" y="0"/>
                  </a:lnTo>
                  <a:lnTo>
                    <a:pt x="0" y="768"/>
                  </a:lnTo>
                  <a:lnTo>
                    <a:pt x="336" y="768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14"/>
            <p:cNvSpPr>
              <a:spLocks noChangeArrowheads="1"/>
            </p:cNvSpPr>
            <p:nvPr/>
          </p:nvSpPr>
          <p:spPr bwMode="auto">
            <a:xfrm>
              <a:off x="1448" y="1530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1502" y="954"/>
              <a:ext cx="68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Sun (0.4)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>
              <a:off x="1502" y="1712"/>
              <a:ext cx="891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Rain     (0.6)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2393" y="1818"/>
              <a:ext cx="5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$20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Group 11"/>
          <p:cNvGrpSpPr>
            <a:grpSpLocks/>
          </p:cNvGrpSpPr>
          <p:nvPr/>
        </p:nvGrpSpPr>
        <p:grpSpPr bwMode="auto">
          <a:xfrm>
            <a:off x="3288585" y="5026024"/>
            <a:ext cx="2425700" cy="1831976"/>
            <a:chOff x="1448" y="1004"/>
            <a:chExt cx="1528" cy="1154"/>
          </a:xfrm>
        </p:grpSpPr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2393" y="1057"/>
              <a:ext cx="5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$40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1493" y="1194"/>
              <a:ext cx="900" cy="768"/>
            </a:xfrm>
            <a:custGeom>
              <a:avLst/>
              <a:gdLst>
                <a:gd name="T0" fmla="*/ 328873969 w 336"/>
                <a:gd name="T1" fmla="*/ 0 h 768"/>
                <a:gd name="T2" fmla="*/ 0 w 336"/>
                <a:gd name="T3" fmla="*/ 0 h 768"/>
                <a:gd name="T4" fmla="*/ 0 w 336"/>
                <a:gd name="T5" fmla="*/ 768 h 768"/>
                <a:gd name="T6" fmla="*/ 328873969 w 336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768"/>
                <a:gd name="T14" fmla="*/ 336 w 336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768">
                  <a:moveTo>
                    <a:pt x="336" y="0"/>
                  </a:moveTo>
                  <a:lnTo>
                    <a:pt x="0" y="0"/>
                  </a:lnTo>
                  <a:lnTo>
                    <a:pt x="0" y="768"/>
                  </a:lnTo>
                  <a:lnTo>
                    <a:pt x="336" y="768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14"/>
            <p:cNvSpPr>
              <a:spLocks noChangeArrowheads="1"/>
            </p:cNvSpPr>
            <p:nvPr/>
          </p:nvSpPr>
          <p:spPr bwMode="auto">
            <a:xfrm>
              <a:off x="1448" y="1530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15"/>
            <p:cNvSpPr txBox="1">
              <a:spLocks noChangeArrowheads="1"/>
            </p:cNvSpPr>
            <p:nvPr/>
          </p:nvSpPr>
          <p:spPr bwMode="auto">
            <a:xfrm>
              <a:off x="1502" y="1004"/>
              <a:ext cx="68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Sun (0.4)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1502" y="1712"/>
              <a:ext cx="891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Rain     (0.6)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17"/>
            <p:cNvSpPr txBox="1">
              <a:spLocks noChangeArrowheads="1"/>
            </p:cNvSpPr>
            <p:nvPr/>
          </p:nvSpPr>
          <p:spPr bwMode="auto">
            <a:xfrm>
              <a:off x="2393" y="1818"/>
              <a:ext cx="5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$50 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051720" y="38610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Porch</a:t>
            </a:r>
            <a:endParaRPr lang="en-US" dirty="0"/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2226547" y="4230380"/>
            <a:ext cx="99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$48 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2172504" y="2345225"/>
            <a:ext cx="99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$40 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2204492" y="5959927"/>
            <a:ext cx="99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$46 </a:t>
            </a:r>
          </a:p>
        </p:txBody>
      </p:sp>
    </p:spTree>
    <p:extLst>
      <p:ext uri="{BB962C8B-B14F-4D97-AF65-F5344CB8AC3E}">
        <p14:creationId xmlns:p14="http://schemas.microsoft.com/office/powerpoint/2010/main" val="220429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1501054" y="2331368"/>
            <a:ext cx="1803401" cy="3605881"/>
          </a:xfrm>
          <a:custGeom>
            <a:avLst/>
            <a:gdLst>
              <a:gd name="T0" fmla="*/ 328873969 w 336"/>
              <a:gd name="T1" fmla="*/ 0 h 768"/>
              <a:gd name="T2" fmla="*/ 0 w 336"/>
              <a:gd name="T3" fmla="*/ 0 h 768"/>
              <a:gd name="T4" fmla="*/ 0 w 336"/>
              <a:gd name="T5" fmla="*/ 768 h 768"/>
              <a:gd name="T6" fmla="*/ 328873969 w 336"/>
              <a:gd name="T7" fmla="*/ 768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768"/>
              <a:gd name="T14" fmla="*/ 336 w 336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768">
                <a:moveTo>
                  <a:pt x="336" y="0"/>
                </a:moveTo>
                <a:lnTo>
                  <a:pt x="0" y="0"/>
                </a:lnTo>
                <a:lnTo>
                  <a:pt x="0" y="768"/>
                </a:lnTo>
                <a:lnTo>
                  <a:pt x="336" y="76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3280" y="1976126"/>
            <a:ext cx="1851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 sz="2000" dirty="0" err="1" smtClean="0">
                <a:latin typeface="Times New Roman" pitchFamily="18" charset="0"/>
                <a:cs typeface="Times New Roman" pitchFamily="18" charset="0"/>
              </a:rPr>
              <a:t>Outdoor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95264" y="5517232"/>
            <a:ext cx="1752600" cy="123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 sz="2000" dirty="0" err="1" smtClean="0">
                <a:latin typeface="Times New Roman" pitchFamily="18" charset="0"/>
                <a:cs typeface="Times New Roman" pitchFamily="18" charset="0"/>
              </a:rPr>
              <a:t>Indoors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335956" y="4033881"/>
            <a:ext cx="338138" cy="3413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3217147" y="1340768"/>
            <a:ext cx="2425700" cy="1911351"/>
            <a:chOff x="1448" y="954"/>
            <a:chExt cx="1528" cy="1204"/>
          </a:xfrm>
        </p:grpSpPr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2393" y="1057"/>
              <a:ext cx="5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$100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1493" y="1194"/>
              <a:ext cx="900" cy="768"/>
            </a:xfrm>
            <a:custGeom>
              <a:avLst/>
              <a:gdLst>
                <a:gd name="T0" fmla="*/ 328873969 w 336"/>
                <a:gd name="T1" fmla="*/ 0 h 768"/>
                <a:gd name="T2" fmla="*/ 0 w 336"/>
                <a:gd name="T3" fmla="*/ 0 h 768"/>
                <a:gd name="T4" fmla="*/ 0 w 336"/>
                <a:gd name="T5" fmla="*/ 768 h 768"/>
                <a:gd name="T6" fmla="*/ 328873969 w 336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768"/>
                <a:gd name="T14" fmla="*/ 336 w 336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768">
                  <a:moveTo>
                    <a:pt x="336" y="0"/>
                  </a:moveTo>
                  <a:lnTo>
                    <a:pt x="0" y="0"/>
                  </a:lnTo>
                  <a:lnTo>
                    <a:pt x="0" y="768"/>
                  </a:lnTo>
                  <a:lnTo>
                    <a:pt x="336" y="768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1448" y="1530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1502" y="954"/>
              <a:ext cx="68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Sun (0.4)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1502" y="1712"/>
              <a:ext cx="891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Rain     (0.6)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2393" y="1818"/>
              <a:ext cx="5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$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Kim’s</a:t>
            </a:r>
            <a:r>
              <a:rPr lang="nb-NO" dirty="0" smtClean="0"/>
              <a:t> party problem</a:t>
            </a:r>
            <a:endParaRPr lang="en-US" dirty="0"/>
          </a:p>
        </p:txBody>
      </p:sp>
      <p:cxnSp>
        <p:nvCxnSpPr>
          <p:cNvPr id="24" name="Straight Connector 23"/>
          <p:cNvCxnSpPr>
            <a:stCxn id="7" idx="3"/>
            <a:endCxn id="28" idx="2"/>
          </p:cNvCxnSpPr>
          <p:nvPr/>
        </p:nvCxnSpPr>
        <p:spPr>
          <a:xfrm flipV="1">
            <a:off x="1674094" y="4203576"/>
            <a:ext cx="1614491" cy="9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11"/>
          <p:cNvGrpSpPr>
            <a:grpSpLocks/>
          </p:cNvGrpSpPr>
          <p:nvPr/>
        </p:nvGrpSpPr>
        <p:grpSpPr bwMode="auto">
          <a:xfrm>
            <a:off x="3288585" y="3212976"/>
            <a:ext cx="2425700" cy="1911351"/>
            <a:chOff x="1448" y="954"/>
            <a:chExt cx="1528" cy="1204"/>
          </a:xfrm>
        </p:grpSpPr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2393" y="1057"/>
              <a:ext cx="5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$90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1493" y="1194"/>
              <a:ext cx="900" cy="768"/>
            </a:xfrm>
            <a:custGeom>
              <a:avLst/>
              <a:gdLst>
                <a:gd name="T0" fmla="*/ 328873969 w 336"/>
                <a:gd name="T1" fmla="*/ 0 h 768"/>
                <a:gd name="T2" fmla="*/ 0 w 336"/>
                <a:gd name="T3" fmla="*/ 0 h 768"/>
                <a:gd name="T4" fmla="*/ 0 w 336"/>
                <a:gd name="T5" fmla="*/ 768 h 768"/>
                <a:gd name="T6" fmla="*/ 328873969 w 336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768"/>
                <a:gd name="T14" fmla="*/ 336 w 336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768">
                  <a:moveTo>
                    <a:pt x="336" y="0"/>
                  </a:moveTo>
                  <a:lnTo>
                    <a:pt x="0" y="0"/>
                  </a:lnTo>
                  <a:lnTo>
                    <a:pt x="0" y="768"/>
                  </a:lnTo>
                  <a:lnTo>
                    <a:pt x="336" y="768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14"/>
            <p:cNvSpPr>
              <a:spLocks noChangeArrowheads="1"/>
            </p:cNvSpPr>
            <p:nvPr/>
          </p:nvSpPr>
          <p:spPr bwMode="auto">
            <a:xfrm>
              <a:off x="1448" y="1530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1502" y="954"/>
              <a:ext cx="68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Sun (0.4)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>
              <a:off x="1502" y="1712"/>
              <a:ext cx="891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Rain     (0.6)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2393" y="1818"/>
              <a:ext cx="5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$20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Group 11"/>
          <p:cNvGrpSpPr>
            <a:grpSpLocks/>
          </p:cNvGrpSpPr>
          <p:nvPr/>
        </p:nvGrpSpPr>
        <p:grpSpPr bwMode="auto">
          <a:xfrm>
            <a:off x="3288585" y="5026024"/>
            <a:ext cx="2425700" cy="1831976"/>
            <a:chOff x="1448" y="1004"/>
            <a:chExt cx="1528" cy="1154"/>
          </a:xfrm>
        </p:grpSpPr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2393" y="1057"/>
              <a:ext cx="5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$40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1493" y="1194"/>
              <a:ext cx="900" cy="768"/>
            </a:xfrm>
            <a:custGeom>
              <a:avLst/>
              <a:gdLst>
                <a:gd name="T0" fmla="*/ 328873969 w 336"/>
                <a:gd name="T1" fmla="*/ 0 h 768"/>
                <a:gd name="T2" fmla="*/ 0 w 336"/>
                <a:gd name="T3" fmla="*/ 0 h 768"/>
                <a:gd name="T4" fmla="*/ 0 w 336"/>
                <a:gd name="T5" fmla="*/ 768 h 768"/>
                <a:gd name="T6" fmla="*/ 328873969 w 336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768"/>
                <a:gd name="T14" fmla="*/ 336 w 336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768">
                  <a:moveTo>
                    <a:pt x="336" y="0"/>
                  </a:moveTo>
                  <a:lnTo>
                    <a:pt x="0" y="0"/>
                  </a:lnTo>
                  <a:lnTo>
                    <a:pt x="0" y="768"/>
                  </a:lnTo>
                  <a:lnTo>
                    <a:pt x="336" y="768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14"/>
            <p:cNvSpPr>
              <a:spLocks noChangeArrowheads="1"/>
            </p:cNvSpPr>
            <p:nvPr/>
          </p:nvSpPr>
          <p:spPr bwMode="auto">
            <a:xfrm>
              <a:off x="1448" y="1530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15"/>
            <p:cNvSpPr txBox="1">
              <a:spLocks noChangeArrowheads="1"/>
            </p:cNvSpPr>
            <p:nvPr/>
          </p:nvSpPr>
          <p:spPr bwMode="auto">
            <a:xfrm>
              <a:off x="1502" y="1004"/>
              <a:ext cx="68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Sun (0.4)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1502" y="1712"/>
              <a:ext cx="891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Rain     (0.6)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17"/>
            <p:cNvSpPr txBox="1">
              <a:spLocks noChangeArrowheads="1"/>
            </p:cNvSpPr>
            <p:nvPr/>
          </p:nvSpPr>
          <p:spPr bwMode="auto">
            <a:xfrm>
              <a:off x="2393" y="1818"/>
              <a:ext cx="5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$50 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051720" y="38610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Porch</a:t>
            </a:r>
            <a:endParaRPr lang="en-US" dirty="0"/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2226547" y="4230380"/>
            <a:ext cx="99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$48 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2172504" y="2345225"/>
            <a:ext cx="99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$40 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2204492" y="5959927"/>
            <a:ext cx="99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$46 </a:t>
            </a:r>
          </a:p>
        </p:txBody>
      </p:sp>
      <p:sp>
        <p:nvSpPr>
          <p:cNvPr id="42" name="Text Box 50"/>
          <p:cNvSpPr txBox="1">
            <a:spLocks noChangeArrowheads="1"/>
          </p:cNvSpPr>
          <p:nvPr/>
        </p:nvSpPr>
        <p:spPr bwMode="auto">
          <a:xfrm rot="10800000">
            <a:off x="1335956" y="3601491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50"/>
          <p:cNvSpPr txBox="1">
            <a:spLocks noChangeArrowheads="1"/>
          </p:cNvSpPr>
          <p:nvPr/>
        </p:nvSpPr>
        <p:spPr bwMode="auto">
          <a:xfrm rot="10800000">
            <a:off x="1311347" y="4605214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Line 49"/>
          <p:cNvSpPr>
            <a:spLocks noChangeShapeType="1"/>
          </p:cNvSpPr>
          <p:nvPr/>
        </p:nvSpPr>
        <p:spPr bwMode="auto">
          <a:xfrm>
            <a:off x="1674094" y="4203577"/>
            <a:ext cx="37762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Pirate’s</a:t>
            </a:r>
            <a:r>
              <a:rPr lang="nb-NO" dirty="0" smtClean="0"/>
              <a:t> </a:t>
            </a:r>
            <a:r>
              <a:rPr lang="nb-NO" dirty="0" err="1"/>
              <a:t>d</a:t>
            </a:r>
            <a:r>
              <a:rPr lang="nb-NO" dirty="0" err="1" smtClean="0"/>
              <a:t>ecision</a:t>
            </a:r>
            <a:r>
              <a:rPr lang="nb-NO" dirty="0" smtClean="0"/>
              <a:t> </a:t>
            </a:r>
            <a:r>
              <a:rPr lang="nb-NO" dirty="0" err="1" smtClean="0"/>
              <a:t>situation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" t="5648" r="11409" b="13516"/>
          <a:stretch/>
        </p:blipFill>
        <p:spPr>
          <a:xfrm>
            <a:off x="730407" y="1197368"/>
            <a:ext cx="7632000" cy="5544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555776" y="3537320"/>
            <a:ext cx="93610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203848" y="3969368"/>
            <a:ext cx="576064" cy="1763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238119"/>
              </p:ext>
            </p:extLst>
          </p:nvPr>
        </p:nvGraphicFramePr>
        <p:xfrm>
          <a:off x="1641475" y="5984875"/>
          <a:ext cx="53101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" name="Equation" r:id="rId4" imgW="3809880" imgH="304560" progId="Equation.DSMT4">
                  <p:embed/>
                </p:oleObj>
              </mc:Choice>
              <mc:Fallback>
                <p:oleObj name="Equation" r:id="rId4" imgW="38098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475" y="5984875"/>
                        <a:ext cx="5310188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61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Pirate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2656"/>
            <a:ext cx="1570974" cy="2520280"/>
          </a:xfrm>
        </p:spPr>
      </p:pic>
      <p:sp>
        <p:nvSpPr>
          <p:cNvPr id="10" name="TextBox 9"/>
          <p:cNvSpPr txBox="1"/>
          <p:nvPr/>
        </p:nvSpPr>
        <p:spPr>
          <a:xfrm>
            <a:off x="395536" y="1772816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err="1" smtClean="0"/>
              <a:t>Pirate</a:t>
            </a:r>
            <a:r>
              <a:rPr lang="nb-NO" b="1" dirty="0" smtClean="0"/>
              <a:t> </a:t>
            </a:r>
            <a:r>
              <a:rPr lang="nb-NO" b="1" dirty="0" err="1" smtClean="0"/>
              <a:t>example</a:t>
            </a:r>
            <a:r>
              <a:rPr lang="nb-NO" dirty="0" smtClean="0"/>
              <a:t>: A </a:t>
            </a:r>
            <a:r>
              <a:rPr lang="nb-NO" dirty="0" err="1" smtClean="0"/>
              <a:t>pirate</a:t>
            </a:r>
            <a:r>
              <a:rPr lang="nb-NO" dirty="0" smtClean="0"/>
              <a:t> must </a:t>
            </a:r>
            <a:r>
              <a:rPr lang="nb-NO" dirty="0" err="1" smtClean="0"/>
              <a:t>decide</a:t>
            </a:r>
            <a:r>
              <a:rPr lang="nb-NO" dirty="0" smtClean="0"/>
              <a:t> </a:t>
            </a:r>
            <a:r>
              <a:rPr lang="nb-NO" dirty="0" err="1" smtClean="0"/>
              <a:t>whether</a:t>
            </a:r>
            <a:r>
              <a:rPr lang="nb-NO" dirty="0" smtClean="0"/>
              <a:t> to </a:t>
            </a:r>
            <a:r>
              <a:rPr lang="nb-NO" dirty="0" err="1" smtClean="0"/>
              <a:t>dig</a:t>
            </a:r>
            <a:r>
              <a:rPr lang="nb-NO" dirty="0" smtClean="0"/>
              <a:t> for a </a:t>
            </a:r>
            <a:r>
              <a:rPr lang="nb-NO" dirty="0" err="1" smtClean="0"/>
              <a:t>treasure</a:t>
            </a:r>
            <a:r>
              <a:rPr lang="nb-NO" dirty="0" smtClean="0"/>
              <a:t>, or not. The </a:t>
            </a:r>
            <a:r>
              <a:rPr lang="nb-NO" dirty="0" err="1" smtClean="0"/>
              <a:t>treasure</a:t>
            </a:r>
            <a:r>
              <a:rPr lang="nb-NO" dirty="0" smtClean="0"/>
              <a:t> is absent or present (</a:t>
            </a:r>
            <a:r>
              <a:rPr lang="nb-NO" dirty="0" err="1" smtClean="0"/>
              <a:t>uncertainty</a:t>
            </a:r>
            <a:r>
              <a:rPr lang="nb-NO" dirty="0" smtClean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P</a:t>
            </a:r>
            <a:r>
              <a:rPr lang="nb-NO" dirty="0" err="1" smtClean="0"/>
              <a:t>irate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collect</a:t>
            </a:r>
            <a:r>
              <a:rPr lang="nb-NO" dirty="0" smtClean="0"/>
              <a:t> </a:t>
            </a:r>
            <a:r>
              <a:rPr lang="nb-NO" b="1" dirty="0" smtClean="0"/>
              <a:t>data</a:t>
            </a:r>
            <a:r>
              <a:rPr lang="nb-NO" dirty="0" smtClean="0"/>
              <a:t> </a:t>
            </a:r>
            <a:r>
              <a:rPr lang="nb-NO" dirty="0" err="1" smtClean="0"/>
              <a:t>before</a:t>
            </a:r>
            <a:r>
              <a:rPr lang="nb-NO" dirty="0" smtClean="0"/>
              <a:t> </a:t>
            </a:r>
            <a:r>
              <a:rPr lang="nb-NO" dirty="0" err="1" smtClean="0"/>
              <a:t>making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decision</a:t>
            </a:r>
            <a:r>
              <a:rPr lang="nb-NO" dirty="0" smtClean="0"/>
              <a:t>, </a:t>
            </a:r>
            <a:r>
              <a:rPr lang="nb-NO" dirty="0" err="1" smtClean="0"/>
              <a:t>if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experiment</a:t>
            </a:r>
            <a:r>
              <a:rPr lang="nb-NO" dirty="0" smtClean="0"/>
              <a:t> is </a:t>
            </a:r>
            <a:r>
              <a:rPr lang="nb-NO" dirty="0" err="1" smtClean="0"/>
              <a:t>worth</a:t>
            </a:r>
            <a:r>
              <a:rPr lang="nb-NO" dirty="0" smtClean="0"/>
              <a:t> </a:t>
            </a:r>
            <a:r>
              <a:rPr lang="nb-NO" dirty="0" err="1" smtClean="0"/>
              <a:t>its</a:t>
            </a:r>
            <a:r>
              <a:rPr lang="nb-NO" dirty="0" smtClean="0"/>
              <a:t> </a:t>
            </a:r>
            <a:r>
              <a:rPr lang="nb-NO" dirty="0" err="1" smtClean="0"/>
              <a:t>price</a:t>
            </a:r>
            <a:r>
              <a:rPr lang="nb-NO" dirty="0" smtClean="0"/>
              <a:t>!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endParaRPr lang="nb-NO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862303" y="5613341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nb-NO" dirty="0" err="1" smtClean="0"/>
              <a:t>Imperfect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.</a:t>
            </a:r>
          </a:p>
          <a:p>
            <a:r>
              <a:rPr lang="nb-NO" dirty="0" err="1" smtClean="0"/>
              <a:t>Detector</a:t>
            </a:r>
            <a:r>
              <a:rPr lang="nb-NO" dirty="0" smtClean="0"/>
              <a:t>!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889078"/>
            <a:ext cx="2592288" cy="1723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696870"/>
            <a:ext cx="3168352" cy="21083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75756" y="564702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Perfect </a:t>
            </a:r>
            <a:r>
              <a:rPr lang="nb-NO" dirty="0" err="1" smtClean="0"/>
              <a:t>information</a:t>
            </a:r>
            <a:r>
              <a:rPr lang="nb-NO" dirty="0" smtClean="0"/>
              <a:t>.</a:t>
            </a:r>
          </a:p>
          <a:p>
            <a:r>
              <a:rPr lang="nb-NO" dirty="0" smtClean="0"/>
              <a:t>Clairvoyant!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63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Value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(VOI)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204864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VOI </a:t>
            </a:r>
            <a:r>
              <a:rPr lang="nb-NO" dirty="0" err="1" smtClean="0"/>
              <a:t>analysis</a:t>
            </a:r>
            <a:r>
              <a:rPr lang="nb-NO" dirty="0" smtClean="0"/>
              <a:t> is used to </a:t>
            </a:r>
            <a:r>
              <a:rPr lang="nb-NO" dirty="0" err="1" smtClean="0"/>
              <a:t>compare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additional</a:t>
            </a:r>
            <a:r>
              <a:rPr lang="nb-NO" dirty="0" smtClean="0"/>
              <a:t> </a:t>
            </a:r>
            <a:r>
              <a:rPr lang="nb-NO" dirty="0" err="1" smtClean="0"/>
              <a:t>value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making</a:t>
            </a:r>
            <a:r>
              <a:rPr lang="nb-NO" dirty="0" smtClean="0"/>
              <a:t> </a:t>
            </a:r>
            <a:r>
              <a:rPr lang="nb-NO" dirty="0" err="1" smtClean="0"/>
              <a:t>informed</a:t>
            </a:r>
            <a:r>
              <a:rPr lang="nb-NO" dirty="0" smtClean="0"/>
              <a:t> </a:t>
            </a:r>
            <a:r>
              <a:rPr lang="nb-NO" dirty="0" err="1" smtClean="0"/>
              <a:t>decisions</a:t>
            </a:r>
            <a:r>
              <a:rPr lang="nb-NO" dirty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price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If </a:t>
            </a:r>
            <a:r>
              <a:rPr lang="nb-NO" dirty="0" err="1" smtClean="0"/>
              <a:t>the</a:t>
            </a:r>
            <a:r>
              <a:rPr lang="nb-NO" dirty="0" smtClean="0"/>
              <a:t> VOI </a:t>
            </a:r>
            <a:r>
              <a:rPr lang="nb-NO" dirty="0" err="1" smtClean="0"/>
              <a:t>exceeds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price</a:t>
            </a:r>
            <a:r>
              <a:rPr lang="nb-NO" dirty="0" smtClean="0"/>
              <a:t>,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decision</a:t>
            </a:r>
            <a:r>
              <a:rPr lang="nb-NO" dirty="0" smtClean="0"/>
              <a:t> maker </a:t>
            </a:r>
            <a:r>
              <a:rPr lang="nb-NO" dirty="0" err="1" smtClean="0"/>
              <a:t>should</a:t>
            </a:r>
            <a:r>
              <a:rPr lang="nb-NO" dirty="0" smtClean="0"/>
              <a:t> </a:t>
            </a:r>
            <a:r>
              <a:rPr lang="nb-NO" dirty="0" err="1" smtClean="0"/>
              <a:t>purchase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data.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9622" y="4365104"/>
            <a:ext cx="727280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</a:rPr>
              <a:t>VOI=</a:t>
            </a:r>
            <a:r>
              <a:rPr lang="nb-NO" sz="2400" dirty="0" err="1" smtClean="0">
                <a:solidFill>
                  <a:schemeClr val="bg1"/>
                </a:solidFill>
              </a:rPr>
              <a:t>Posterior</a:t>
            </a:r>
            <a:r>
              <a:rPr lang="nb-NO" sz="2400" dirty="0" smtClean="0">
                <a:solidFill>
                  <a:schemeClr val="bg1"/>
                </a:solidFill>
              </a:rPr>
              <a:t> </a:t>
            </a:r>
            <a:r>
              <a:rPr lang="nb-NO" sz="2400" dirty="0" err="1" smtClean="0">
                <a:solidFill>
                  <a:schemeClr val="bg1"/>
                </a:solidFill>
              </a:rPr>
              <a:t>value</a:t>
            </a:r>
            <a:r>
              <a:rPr lang="nb-NO" sz="2400" dirty="0" smtClean="0">
                <a:solidFill>
                  <a:schemeClr val="bg1"/>
                </a:solidFill>
              </a:rPr>
              <a:t> – Prior </a:t>
            </a:r>
            <a:r>
              <a:rPr lang="nb-NO" sz="2400" dirty="0" err="1" smtClean="0">
                <a:solidFill>
                  <a:schemeClr val="bg1"/>
                </a:solidFill>
              </a:rPr>
              <a:t>value</a:t>
            </a:r>
            <a:r>
              <a:rPr lang="nb-NO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8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VOI – </a:t>
            </a:r>
            <a:r>
              <a:rPr lang="nb-NO" dirty="0" err="1" smtClean="0"/>
              <a:t>Pirate</a:t>
            </a:r>
            <a:r>
              <a:rPr lang="nb-NO" dirty="0" smtClean="0"/>
              <a:t> </a:t>
            </a:r>
            <a:r>
              <a:rPr lang="nb-NO" dirty="0" err="1" smtClean="0"/>
              <a:t>considers</a:t>
            </a:r>
            <a:r>
              <a:rPr lang="nb-NO" dirty="0" smtClean="0"/>
              <a:t> clairvoyant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591616"/>
              </p:ext>
            </p:extLst>
          </p:nvPr>
        </p:nvGraphicFramePr>
        <p:xfrm>
          <a:off x="755576" y="5229200"/>
          <a:ext cx="45307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" name="Equation" r:id="rId3" imgW="2311200" imgH="253800" progId="Equation.DSMT4">
                  <p:embed/>
                </p:oleObj>
              </mc:Choice>
              <mc:Fallback>
                <p:oleObj name="Equation" r:id="rId3" imgW="2311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229200"/>
                        <a:ext cx="4530725" cy="504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957211"/>
              </p:ext>
            </p:extLst>
          </p:nvPr>
        </p:nvGraphicFramePr>
        <p:xfrm>
          <a:off x="683568" y="2996952"/>
          <a:ext cx="5820088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" name="Equation" r:id="rId5" imgW="3149600" imgH="812800" progId="Equation.DSMT4">
                  <p:embed/>
                </p:oleObj>
              </mc:Choice>
              <mc:Fallback>
                <p:oleObj name="Equation" r:id="rId5" imgW="3149600" imgH="81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996952"/>
                        <a:ext cx="5820088" cy="1440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68760"/>
            <a:ext cx="3168352" cy="2108394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823747"/>
              </p:ext>
            </p:extLst>
          </p:nvPr>
        </p:nvGraphicFramePr>
        <p:xfrm>
          <a:off x="683568" y="1772816"/>
          <a:ext cx="179228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" name="Equation" r:id="rId8" imgW="914400" imgH="177480" progId="Equation.DSMT4">
                  <p:embed/>
                </p:oleObj>
              </mc:Choice>
              <mc:Fallback>
                <p:oleObj name="Equation" r:id="rId8" imgW="914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772816"/>
                        <a:ext cx="1792287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9552" y="6165304"/>
            <a:ext cx="835292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dirty="0" err="1" smtClean="0">
                <a:solidFill>
                  <a:schemeClr val="bg1"/>
                </a:solidFill>
              </a:rPr>
              <a:t>Conclusion</a:t>
            </a:r>
            <a:r>
              <a:rPr lang="nb-NO" dirty="0" smtClean="0">
                <a:solidFill>
                  <a:schemeClr val="bg1"/>
                </a:solidFill>
              </a:rPr>
              <a:t>: </a:t>
            </a:r>
            <a:r>
              <a:rPr lang="nb-NO" dirty="0" err="1" smtClean="0">
                <a:solidFill>
                  <a:schemeClr val="bg1"/>
                </a:solidFill>
              </a:rPr>
              <a:t>Consult</a:t>
            </a:r>
            <a:r>
              <a:rPr lang="nb-NO" dirty="0" smtClean="0">
                <a:solidFill>
                  <a:schemeClr val="bg1"/>
                </a:solidFill>
              </a:rPr>
              <a:t> clairvoyant </a:t>
            </a:r>
            <a:r>
              <a:rPr lang="nb-NO" dirty="0" err="1" smtClean="0">
                <a:solidFill>
                  <a:schemeClr val="bg1"/>
                </a:solidFill>
              </a:rPr>
              <a:t>if</a:t>
            </a:r>
            <a:r>
              <a:rPr lang="nb-NO" dirty="0" smtClean="0">
                <a:solidFill>
                  <a:schemeClr val="bg1"/>
                </a:solidFill>
              </a:rPr>
              <a:t> (s)</a:t>
            </a:r>
            <a:r>
              <a:rPr lang="nb-NO" dirty="0" err="1" smtClean="0">
                <a:solidFill>
                  <a:schemeClr val="bg1"/>
                </a:solidFill>
              </a:rPr>
              <a:t>he</a:t>
            </a:r>
            <a:r>
              <a:rPr lang="nb-NO" dirty="0" smtClean="0">
                <a:solidFill>
                  <a:schemeClr val="bg1"/>
                </a:solidFill>
              </a:rPr>
              <a:t> charges less </a:t>
            </a:r>
            <a:r>
              <a:rPr lang="nb-NO" dirty="0" err="1" smtClean="0">
                <a:solidFill>
                  <a:schemeClr val="bg1"/>
                </a:solidFill>
              </a:rPr>
              <a:t>than</a:t>
            </a:r>
            <a:r>
              <a:rPr lang="nb-NO" dirty="0" smtClean="0">
                <a:solidFill>
                  <a:schemeClr val="bg1"/>
                </a:solidFill>
              </a:rPr>
              <a:t> $1000.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1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05657" y="1752600"/>
            <a:ext cx="4604543" cy="3494088"/>
            <a:chOff x="805657" y="1752600"/>
            <a:chExt cx="4604543" cy="3494088"/>
          </a:xfrm>
        </p:grpSpPr>
        <p:sp>
          <p:nvSpPr>
            <p:cNvPr id="72" name="Text Box 15"/>
            <p:cNvSpPr txBox="1">
              <a:spLocks noChangeArrowheads="1"/>
            </p:cNvSpPr>
            <p:nvPr/>
          </p:nvSpPr>
          <p:spPr bwMode="auto">
            <a:xfrm>
              <a:off x="4607124" y="3124200"/>
              <a:ext cx="6806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$0 K</a:t>
              </a:r>
            </a:p>
          </p:txBody>
        </p:sp>
        <p:sp>
          <p:nvSpPr>
            <p:cNvPr id="74" name="Text Box 12"/>
            <p:cNvSpPr txBox="1">
              <a:spLocks noChangeArrowheads="1"/>
            </p:cNvSpPr>
            <p:nvPr/>
          </p:nvSpPr>
          <p:spPr bwMode="auto">
            <a:xfrm>
              <a:off x="4484687" y="1905000"/>
              <a:ext cx="9255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$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100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K</a:t>
              </a:r>
            </a:p>
          </p:txBody>
        </p:sp>
        <p:sp>
          <p:nvSpPr>
            <p:cNvPr id="75" name="Freeform 13"/>
            <p:cNvSpPr>
              <a:spLocks/>
            </p:cNvSpPr>
            <p:nvPr/>
          </p:nvSpPr>
          <p:spPr bwMode="auto">
            <a:xfrm>
              <a:off x="1475581" y="2743200"/>
              <a:ext cx="1428750" cy="1752600"/>
            </a:xfrm>
            <a:custGeom>
              <a:avLst/>
              <a:gdLst>
                <a:gd name="T0" fmla="*/ 328873969 w 336"/>
                <a:gd name="T1" fmla="*/ 0 h 768"/>
                <a:gd name="T2" fmla="*/ 0 w 336"/>
                <a:gd name="T3" fmla="*/ 0 h 768"/>
                <a:gd name="T4" fmla="*/ 0 w 336"/>
                <a:gd name="T5" fmla="*/ 768 h 768"/>
                <a:gd name="T6" fmla="*/ 328873969 w 336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768"/>
                <a:gd name="T14" fmla="*/ 336 w 336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768">
                  <a:moveTo>
                    <a:pt x="336" y="0"/>
                  </a:moveTo>
                  <a:lnTo>
                    <a:pt x="0" y="0"/>
                  </a:lnTo>
                  <a:lnTo>
                    <a:pt x="0" y="768"/>
                  </a:lnTo>
                  <a:lnTo>
                    <a:pt x="336" y="768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14"/>
            <p:cNvSpPr>
              <a:spLocks noChangeArrowheads="1"/>
            </p:cNvSpPr>
            <p:nvPr/>
          </p:nvSpPr>
          <p:spPr bwMode="auto">
            <a:xfrm>
              <a:off x="1404143" y="3505200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Text Box 15"/>
            <p:cNvSpPr txBox="1">
              <a:spLocks noChangeArrowheads="1"/>
            </p:cNvSpPr>
            <p:nvPr/>
          </p:nvSpPr>
          <p:spPr bwMode="auto">
            <a:xfrm>
              <a:off x="1447800" y="2362200"/>
              <a:ext cx="1084263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Treasure (0.01)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Text Box 16"/>
            <p:cNvSpPr txBox="1">
              <a:spLocks noChangeArrowheads="1"/>
            </p:cNvSpPr>
            <p:nvPr/>
          </p:nvSpPr>
          <p:spPr bwMode="auto">
            <a:xfrm>
              <a:off x="1447800" y="4098925"/>
              <a:ext cx="13620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No treasure (0.99)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0" name="Group 3"/>
            <p:cNvGrpSpPr>
              <a:grpSpLocks/>
            </p:cNvGrpSpPr>
            <p:nvPr/>
          </p:nvGrpSpPr>
          <p:grpSpPr bwMode="auto">
            <a:xfrm>
              <a:off x="2862155" y="1752600"/>
              <a:ext cx="1946275" cy="1600200"/>
              <a:chOff x="479" y="1341"/>
              <a:chExt cx="1226" cy="1008"/>
            </a:xfrm>
          </p:grpSpPr>
          <p:sp>
            <p:nvSpPr>
              <p:cNvPr id="81" name="Freeform 4"/>
              <p:cNvSpPr>
                <a:spLocks/>
              </p:cNvSpPr>
              <p:nvPr/>
            </p:nvSpPr>
            <p:spPr bwMode="auto">
              <a:xfrm>
                <a:off x="548" y="1581"/>
                <a:ext cx="900" cy="768"/>
              </a:xfrm>
              <a:custGeom>
                <a:avLst/>
                <a:gdLst>
                  <a:gd name="T0" fmla="*/ 328873969 w 336"/>
                  <a:gd name="T1" fmla="*/ 0 h 768"/>
                  <a:gd name="T2" fmla="*/ 0 w 336"/>
                  <a:gd name="T3" fmla="*/ 0 h 768"/>
                  <a:gd name="T4" fmla="*/ 0 w 336"/>
                  <a:gd name="T5" fmla="*/ 768 h 768"/>
                  <a:gd name="T6" fmla="*/ 328873969 w 336"/>
                  <a:gd name="T7" fmla="*/ 768 h 7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6"/>
                  <a:gd name="T13" fmla="*/ 0 h 768"/>
                  <a:gd name="T14" fmla="*/ 336 w 336"/>
                  <a:gd name="T15" fmla="*/ 768 h 7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6" h="768">
                    <a:moveTo>
                      <a:pt x="336" y="0"/>
                    </a:moveTo>
                    <a:lnTo>
                      <a:pt x="0" y="0"/>
                    </a:lnTo>
                    <a:lnTo>
                      <a:pt x="0" y="768"/>
                    </a:lnTo>
                    <a:lnTo>
                      <a:pt x="336" y="768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Text Box 5"/>
              <p:cNvSpPr txBox="1">
                <a:spLocks noChangeArrowheads="1"/>
              </p:cNvSpPr>
              <p:nvPr/>
            </p:nvSpPr>
            <p:spPr bwMode="auto">
              <a:xfrm>
                <a:off x="601" y="1341"/>
                <a:ext cx="110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Dig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" name="Text Box 6"/>
              <p:cNvSpPr txBox="1">
                <a:spLocks noChangeArrowheads="1"/>
              </p:cNvSpPr>
              <p:nvPr/>
            </p:nvSpPr>
            <p:spPr bwMode="auto">
              <a:xfrm>
                <a:off x="601" y="2099"/>
                <a:ext cx="110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Don’t dig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4" name="Rectangle 7"/>
              <p:cNvSpPr>
                <a:spLocks noChangeArrowheads="1"/>
              </p:cNvSpPr>
              <p:nvPr/>
            </p:nvSpPr>
            <p:spPr bwMode="auto">
              <a:xfrm>
                <a:off x="479" y="1896"/>
                <a:ext cx="138" cy="13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5" name="Group 48"/>
            <p:cNvGrpSpPr>
              <a:grpSpLocks/>
            </p:cNvGrpSpPr>
            <p:nvPr/>
          </p:nvGrpSpPr>
          <p:grpSpPr bwMode="auto">
            <a:xfrm rot="10800000">
              <a:off x="2775743" y="2079623"/>
              <a:ext cx="379413" cy="968376"/>
              <a:chOff x="1452" y="1653"/>
              <a:chExt cx="239" cy="610"/>
            </a:xfrm>
            <a:scene3d>
              <a:camera prst="orthographicFront">
                <a:rot lat="0" lon="0" rev="10800000"/>
              </a:camera>
              <a:lightRig rig="threePt" dir="t"/>
            </a:scene3d>
          </p:grpSpPr>
          <p:sp>
            <p:nvSpPr>
              <p:cNvPr id="86" name="Line 49"/>
              <p:cNvSpPr>
                <a:spLocks noChangeShapeType="1"/>
              </p:cNvSpPr>
              <p:nvPr/>
            </p:nvSpPr>
            <p:spPr bwMode="auto">
              <a:xfrm rot="10800000">
                <a:off x="1567" y="1653"/>
                <a:ext cx="0" cy="2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Text Box 50"/>
              <p:cNvSpPr txBox="1">
                <a:spLocks noChangeArrowheads="1"/>
              </p:cNvSpPr>
              <p:nvPr/>
            </p:nvSpPr>
            <p:spPr bwMode="auto">
              <a:xfrm>
                <a:off x="1452" y="1936"/>
                <a:ext cx="23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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8" name="Text Box 15"/>
            <p:cNvSpPr txBox="1">
              <a:spLocks noChangeArrowheads="1"/>
            </p:cNvSpPr>
            <p:nvPr/>
          </p:nvSpPr>
          <p:spPr bwMode="auto">
            <a:xfrm>
              <a:off x="2394743" y="4495800"/>
              <a:ext cx="6096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K</a:t>
              </a:r>
            </a:p>
          </p:txBody>
        </p:sp>
        <p:sp>
          <p:nvSpPr>
            <p:cNvPr id="89" name="Text Box 15"/>
            <p:cNvSpPr txBox="1">
              <a:spLocks noChangeArrowheads="1"/>
            </p:cNvSpPr>
            <p:nvPr/>
          </p:nvSpPr>
          <p:spPr bwMode="auto">
            <a:xfrm>
              <a:off x="2089943" y="2133600"/>
              <a:ext cx="990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$100 K</a:t>
              </a:r>
            </a:p>
          </p:txBody>
        </p:sp>
        <p:grpSp>
          <p:nvGrpSpPr>
            <p:cNvPr id="90" name="Group 3"/>
            <p:cNvGrpSpPr>
              <a:grpSpLocks/>
            </p:cNvGrpSpPr>
            <p:nvPr/>
          </p:nvGrpSpPr>
          <p:grpSpPr bwMode="auto">
            <a:xfrm>
              <a:off x="2862155" y="3505200"/>
              <a:ext cx="1946275" cy="1600200"/>
              <a:chOff x="479" y="1341"/>
              <a:chExt cx="1226" cy="1008"/>
            </a:xfrm>
          </p:grpSpPr>
          <p:sp>
            <p:nvSpPr>
              <p:cNvPr id="91" name="Freeform 4"/>
              <p:cNvSpPr>
                <a:spLocks/>
              </p:cNvSpPr>
              <p:nvPr/>
            </p:nvSpPr>
            <p:spPr bwMode="auto">
              <a:xfrm>
                <a:off x="548" y="1581"/>
                <a:ext cx="900" cy="768"/>
              </a:xfrm>
              <a:custGeom>
                <a:avLst/>
                <a:gdLst>
                  <a:gd name="T0" fmla="*/ 328873969 w 336"/>
                  <a:gd name="T1" fmla="*/ 0 h 768"/>
                  <a:gd name="T2" fmla="*/ 0 w 336"/>
                  <a:gd name="T3" fmla="*/ 0 h 768"/>
                  <a:gd name="T4" fmla="*/ 0 w 336"/>
                  <a:gd name="T5" fmla="*/ 768 h 768"/>
                  <a:gd name="T6" fmla="*/ 328873969 w 336"/>
                  <a:gd name="T7" fmla="*/ 768 h 7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6"/>
                  <a:gd name="T13" fmla="*/ 0 h 768"/>
                  <a:gd name="T14" fmla="*/ 336 w 336"/>
                  <a:gd name="T15" fmla="*/ 768 h 7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6" h="768">
                    <a:moveTo>
                      <a:pt x="336" y="0"/>
                    </a:moveTo>
                    <a:lnTo>
                      <a:pt x="0" y="0"/>
                    </a:lnTo>
                    <a:lnTo>
                      <a:pt x="0" y="768"/>
                    </a:lnTo>
                    <a:lnTo>
                      <a:pt x="336" y="768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Text Box 5"/>
              <p:cNvSpPr txBox="1">
                <a:spLocks noChangeArrowheads="1"/>
              </p:cNvSpPr>
              <p:nvPr/>
            </p:nvSpPr>
            <p:spPr bwMode="auto">
              <a:xfrm>
                <a:off x="601" y="1341"/>
                <a:ext cx="110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Dig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Text Box 6"/>
              <p:cNvSpPr txBox="1">
                <a:spLocks noChangeArrowheads="1"/>
              </p:cNvSpPr>
              <p:nvPr/>
            </p:nvSpPr>
            <p:spPr bwMode="auto">
              <a:xfrm>
                <a:off x="601" y="2099"/>
                <a:ext cx="110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Don’t dig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Rectangle 7"/>
              <p:cNvSpPr>
                <a:spLocks noChangeArrowheads="1"/>
              </p:cNvSpPr>
              <p:nvPr/>
            </p:nvSpPr>
            <p:spPr bwMode="auto">
              <a:xfrm>
                <a:off x="479" y="1896"/>
                <a:ext cx="138" cy="13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5" name="Group 48"/>
            <p:cNvGrpSpPr>
              <a:grpSpLocks/>
            </p:cNvGrpSpPr>
            <p:nvPr/>
          </p:nvGrpSpPr>
          <p:grpSpPr bwMode="auto">
            <a:xfrm rot="10800000">
              <a:off x="2775744" y="4043243"/>
              <a:ext cx="379413" cy="968375"/>
              <a:chOff x="1452" y="1653"/>
              <a:chExt cx="239" cy="610"/>
            </a:xfrm>
          </p:grpSpPr>
          <p:sp>
            <p:nvSpPr>
              <p:cNvPr id="96" name="Line 49"/>
              <p:cNvSpPr>
                <a:spLocks noChangeShapeType="1"/>
              </p:cNvSpPr>
              <p:nvPr/>
            </p:nvSpPr>
            <p:spPr bwMode="auto">
              <a:xfrm rot="10800000">
                <a:off x="1567" y="1653"/>
                <a:ext cx="0" cy="2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Text Box 50"/>
              <p:cNvSpPr txBox="1">
                <a:spLocks noChangeArrowheads="1"/>
              </p:cNvSpPr>
              <p:nvPr/>
            </p:nvSpPr>
            <p:spPr bwMode="auto">
              <a:xfrm>
                <a:off x="1452" y="1936"/>
                <a:ext cx="23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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9" name="Text Box 20"/>
            <p:cNvSpPr txBox="1">
              <a:spLocks noChangeArrowheads="1"/>
            </p:cNvSpPr>
            <p:nvPr/>
          </p:nvSpPr>
          <p:spPr bwMode="auto">
            <a:xfrm>
              <a:off x="4553743" y="4876800"/>
              <a:ext cx="787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$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0 K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Text Box 17"/>
            <p:cNvSpPr txBox="1">
              <a:spLocks noChangeArrowheads="1"/>
            </p:cNvSpPr>
            <p:nvPr/>
          </p:nvSpPr>
          <p:spPr bwMode="auto">
            <a:xfrm>
              <a:off x="4484687" y="3657600"/>
              <a:ext cx="9255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-$10 K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Text Box 15"/>
            <p:cNvSpPr txBox="1">
              <a:spLocks noChangeArrowheads="1"/>
            </p:cNvSpPr>
            <p:nvPr/>
          </p:nvSpPr>
          <p:spPr bwMode="auto">
            <a:xfrm>
              <a:off x="805657" y="3388960"/>
              <a:ext cx="7183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$1 K</a:t>
              </a:r>
            </a:p>
          </p:txBody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err="1" smtClean="0"/>
              <a:t>PoV</a:t>
            </a:r>
            <a:r>
              <a:rPr lang="nb-NO" dirty="0" smtClean="0"/>
              <a:t> – </a:t>
            </a:r>
            <a:r>
              <a:rPr lang="nb-NO" dirty="0" err="1" smtClean="0"/>
              <a:t>decision</a:t>
            </a:r>
            <a:r>
              <a:rPr lang="nb-NO" dirty="0" smtClean="0"/>
              <a:t> </a:t>
            </a:r>
            <a:r>
              <a:rPr lang="nb-NO" dirty="0" err="1" smtClean="0"/>
              <a:t>tree</a:t>
            </a:r>
            <a:r>
              <a:rPr lang="nb-NO" dirty="0" smtClean="0"/>
              <a:t>, </a:t>
            </a:r>
            <a:r>
              <a:rPr lang="nb-NO" dirty="0" err="1" smtClean="0"/>
              <a:t>perfect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18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Pirate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r>
              <a:rPr lang="nb-NO" dirty="0" smtClean="0"/>
              <a:t> - </a:t>
            </a:r>
            <a:r>
              <a:rPr lang="nb-NO" dirty="0" err="1" smtClean="0"/>
              <a:t>detector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2656"/>
            <a:ext cx="1570974" cy="2520280"/>
          </a:xfrm>
        </p:spPr>
      </p:pic>
      <p:sp>
        <p:nvSpPr>
          <p:cNvPr id="10" name="TextBox 9"/>
          <p:cNvSpPr txBox="1"/>
          <p:nvPr/>
        </p:nvSpPr>
        <p:spPr>
          <a:xfrm>
            <a:off x="395536" y="1772816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err="1" smtClean="0"/>
              <a:t>Pirate</a:t>
            </a:r>
            <a:r>
              <a:rPr lang="nb-NO" b="1" dirty="0" smtClean="0"/>
              <a:t> </a:t>
            </a:r>
            <a:r>
              <a:rPr lang="nb-NO" b="1" dirty="0" err="1" smtClean="0"/>
              <a:t>example</a:t>
            </a:r>
            <a:r>
              <a:rPr lang="nb-NO" dirty="0" smtClean="0"/>
              <a:t>: A </a:t>
            </a:r>
            <a:r>
              <a:rPr lang="nb-NO" dirty="0" err="1" smtClean="0"/>
              <a:t>pirate</a:t>
            </a:r>
            <a:r>
              <a:rPr lang="nb-NO" dirty="0" smtClean="0"/>
              <a:t> must </a:t>
            </a:r>
            <a:r>
              <a:rPr lang="nb-NO" dirty="0" err="1" smtClean="0"/>
              <a:t>decide</a:t>
            </a:r>
            <a:r>
              <a:rPr lang="nb-NO" dirty="0" smtClean="0"/>
              <a:t> </a:t>
            </a:r>
            <a:r>
              <a:rPr lang="nb-NO" dirty="0" err="1" smtClean="0"/>
              <a:t>whether</a:t>
            </a:r>
            <a:r>
              <a:rPr lang="nb-NO" dirty="0" smtClean="0"/>
              <a:t> to </a:t>
            </a:r>
            <a:r>
              <a:rPr lang="nb-NO" dirty="0" err="1" smtClean="0"/>
              <a:t>dig</a:t>
            </a:r>
            <a:r>
              <a:rPr lang="nb-NO" dirty="0" smtClean="0"/>
              <a:t> for a </a:t>
            </a:r>
            <a:r>
              <a:rPr lang="nb-NO" dirty="0" err="1" smtClean="0"/>
              <a:t>treasure</a:t>
            </a:r>
            <a:r>
              <a:rPr lang="nb-NO" dirty="0" smtClean="0"/>
              <a:t>, or not. The </a:t>
            </a:r>
            <a:r>
              <a:rPr lang="nb-NO" dirty="0" err="1" smtClean="0"/>
              <a:t>treasure</a:t>
            </a:r>
            <a:r>
              <a:rPr lang="nb-NO" dirty="0" smtClean="0"/>
              <a:t> is absent or present (</a:t>
            </a:r>
            <a:r>
              <a:rPr lang="nb-NO" dirty="0" err="1" smtClean="0"/>
              <a:t>uncertainty</a:t>
            </a:r>
            <a:r>
              <a:rPr lang="nb-NO" dirty="0" smtClean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P</a:t>
            </a:r>
            <a:r>
              <a:rPr lang="nb-NO" dirty="0" err="1" smtClean="0"/>
              <a:t>irate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collect</a:t>
            </a:r>
            <a:r>
              <a:rPr lang="nb-NO" dirty="0" smtClean="0"/>
              <a:t> </a:t>
            </a:r>
            <a:r>
              <a:rPr lang="nb-NO" b="1" dirty="0" smtClean="0"/>
              <a:t>data</a:t>
            </a:r>
            <a:r>
              <a:rPr lang="nb-NO" dirty="0" smtClean="0"/>
              <a:t> </a:t>
            </a:r>
            <a:r>
              <a:rPr lang="nb-NO" dirty="0" err="1" smtClean="0"/>
              <a:t>before</a:t>
            </a:r>
            <a:r>
              <a:rPr lang="nb-NO" dirty="0" smtClean="0"/>
              <a:t> </a:t>
            </a:r>
            <a:r>
              <a:rPr lang="nb-NO" dirty="0" err="1" smtClean="0"/>
              <a:t>making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decision</a:t>
            </a:r>
            <a:r>
              <a:rPr lang="nb-NO" dirty="0" smtClean="0"/>
              <a:t>, </a:t>
            </a:r>
            <a:r>
              <a:rPr lang="nb-NO" dirty="0" err="1" smtClean="0"/>
              <a:t>if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experiment</a:t>
            </a:r>
            <a:r>
              <a:rPr lang="nb-NO" dirty="0" smtClean="0"/>
              <a:t> is </a:t>
            </a:r>
            <a:r>
              <a:rPr lang="nb-NO" dirty="0" err="1" smtClean="0"/>
              <a:t>worth</a:t>
            </a:r>
            <a:r>
              <a:rPr lang="nb-NO" dirty="0" smtClean="0"/>
              <a:t> </a:t>
            </a:r>
            <a:r>
              <a:rPr lang="nb-NO" dirty="0" err="1" smtClean="0"/>
              <a:t>its</a:t>
            </a:r>
            <a:r>
              <a:rPr lang="nb-NO" dirty="0" smtClean="0"/>
              <a:t> </a:t>
            </a:r>
            <a:r>
              <a:rPr lang="nb-NO" dirty="0" err="1" smtClean="0"/>
              <a:t>price</a:t>
            </a:r>
            <a:r>
              <a:rPr lang="nb-NO" dirty="0" smtClean="0"/>
              <a:t>!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endParaRPr lang="nb-NO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55576" y="5013176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Pirate</a:t>
            </a:r>
            <a:r>
              <a:rPr lang="nb-NO" dirty="0" smtClean="0"/>
              <a:t> makes </a:t>
            </a:r>
            <a:r>
              <a:rPr lang="nb-NO" dirty="0" err="1" smtClean="0"/>
              <a:t>decision</a:t>
            </a:r>
            <a:r>
              <a:rPr lang="nb-NO" dirty="0" smtClean="0"/>
              <a:t> 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preferences</a:t>
            </a:r>
            <a:r>
              <a:rPr lang="nb-NO" dirty="0"/>
              <a:t> </a:t>
            </a:r>
            <a:r>
              <a:rPr lang="nb-NO" dirty="0" smtClean="0"/>
              <a:t>and </a:t>
            </a:r>
            <a:r>
              <a:rPr lang="nb-NO" dirty="0" err="1" smtClean="0"/>
              <a:t>maximum</a:t>
            </a:r>
            <a:r>
              <a:rPr lang="nb-NO" dirty="0" smtClean="0"/>
              <a:t> </a:t>
            </a:r>
            <a:r>
              <a:rPr lang="nb-NO" dirty="0" err="1" smtClean="0"/>
              <a:t>expected</a:t>
            </a:r>
            <a:r>
              <a:rPr lang="nb-NO" b="1" dirty="0" smtClean="0"/>
              <a:t> </a:t>
            </a:r>
            <a:r>
              <a:rPr lang="nb-NO" b="1" dirty="0" err="1" smtClean="0"/>
              <a:t>value</a:t>
            </a:r>
            <a:r>
              <a:rPr lang="nb-NO" dirty="0" smtClean="0"/>
              <a:t>!</a:t>
            </a:r>
          </a:p>
          <a:p>
            <a:pPr marL="285750" indent="-285750">
              <a:buFontTx/>
              <a:buChar char="-"/>
            </a:pPr>
            <a:r>
              <a:rPr lang="nb-NO" dirty="0" err="1" smtClean="0"/>
              <a:t>Digging</a:t>
            </a:r>
            <a:r>
              <a:rPr lang="nb-NO" dirty="0" smtClean="0"/>
              <a:t> </a:t>
            </a:r>
            <a:r>
              <a:rPr lang="nb-NO" dirty="0" err="1" smtClean="0"/>
              <a:t>cost</a:t>
            </a:r>
            <a:r>
              <a:rPr lang="nb-NO" dirty="0" smtClean="0"/>
              <a:t>.</a:t>
            </a: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 smtClean="0"/>
              <a:t>Revenues </a:t>
            </a:r>
            <a:r>
              <a:rPr lang="nb-NO" dirty="0" err="1" smtClean="0"/>
              <a:t>if</a:t>
            </a:r>
            <a:r>
              <a:rPr lang="nb-NO" dirty="0" smtClean="0"/>
              <a:t> </a:t>
            </a:r>
            <a:r>
              <a:rPr lang="nb-NO" dirty="0" err="1" smtClean="0"/>
              <a:t>he</a:t>
            </a:r>
            <a:r>
              <a:rPr lang="nb-NO" dirty="0" smtClean="0"/>
              <a:t> </a:t>
            </a:r>
            <a:r>
              <a:rPr lang="nb-NO" dirty="0" err="1" smtClean="0"/>
              <a:t>finds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treasure</a:t>
            </a:r>
            <a:r>
              <a:rPr lang="nb-NO" dirty="0" smtClean="0"/>
              <a:t> . 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001167"/>
            <a:ext cx="2592288" cy="172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7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Pirate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r>
              <a:rPr lang="nb-NO" dirty="0" smtClean="0"/>
              <a:t> - </a:t>
            </a:r>
            <a:r>
              <a:rPr lang="nb-NO" dirty="0" err="1" smtClean="0"/>
              <a:t>detector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2656"/>
            <a:ext cx="1570974" cy="2520280"/>
          </a:xfrm>
        </p:spPr>
      </p:pic>
      <p:sp>
        <p:nvSpPr>
          <p:cNvPr id="10" name="TextBox 9"/>
          <p:cNvSpPr txBox="1"/>
          <p:nvPr/>
        </p:nvSpPr>
        <p:spPr>
          <a:xfrm>
            <a:off x="395536" y="1772816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err="1" smtClean="0"/>
              <a:t>Pirate</a:t>
            </a:r>
            <a:r>
              <a:rPr lang="nb-NO" b="1" dirty="0" smtClean="0"/>
              <a:t> </a:t>
            </a:r>
            <a:r>
              <a:rPr lang="nb-NO" b="1" dirty="0" err="1" smtClean="0"/>
              <a:t>example</a:t>
            </a:r>
            <a:r>
              <a:rPr lang="nb-NO" dirty="0" smtClean="0"/>
              <a:t>: A </a:t>
            </a:r>
            <a:r>
              <a:rPr lang="nb-NO" dirty="0" err="1" smtClean="0"/>
              <a:t>pirate</a:t>
            </a:r>
            <a:r>
              <a:rPr lang="nb-NO" dirty="0" smtClean="0"/>
              <a:t> must </a:t>
            </a:r>
            <a:r>
              <a:rPr lang="nb-NO" dirty="0" err="1" smtClean="0"/>
              <a:t>decide</a:t>
            </a:r>
            <a:r>
              <a:rPr lang="nb-NO" dirty="0" smtClean="0"/>
              <a:t> </a:t>
            </a:r>
            <a:r>
              <a:rPr lang="nb-NO" dirty="0" err="1" smtClean="0"/>
              <a:t>whether</a:t>
            </a:r>
            <a:r>
              <a:rPr lang="nb-NO" dirty="0" smtClean="0"/>
              <a:t> to </a:t>
            </a:r>
            <a:r>
              <a:rPr lang="nb-NO" dirty="0" err="1" smtClean="0"/>
              <a:t>dig</a:t>
            </a:r>
            <a:r>
              <a:rPr lang="nb-NO" dirty="0" smtClean="0"/>
              <a:t> for a </a:t>
            </a:r>
            <a:r>
              <a:rPr lang="nb-NO" dirty="0" err="1" smtClean="0"/>
              <a:t>treasure</a:t>
            </a:r>
            <a:r>
              <a:rPr lang="nb-NO" dirty="0" smtClean="0"/>
              <a:t>, or not. The </a:t>
            </a:r>
            <a:r>
              <a:rPr lang="nb-NO" dirty="0" err="1" smtClean="0"/>
              <a:t>treasure</a:t>
            </a:r>
            <a:r>
              <a:rPr lang="nb-NO" dirty="0" smtClean="0"/>
              <a:t> is absent or present (</a:t>
            </a:r>
            <a:r>
              <a:rPr lang="nb-NO" dirty="0" err="1" smtClean="0"/>
              <a:t>uncertainty</a:t>
            </a:r>
            <a:r>
              <a:rPr lang="nb-NO" dirty="0" smtClean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P</a:t>
            </a:r>
            <a:r>
              <a:rPr lang="nb-NO" dirty="0" err="1" smtClean="0"/>
              <a:t>irate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collect</a:t>
            </a:r>
            <a:r>
              <a:rPr lang="nb-NO" dirty="0" smtClean="0"/>
              <a:t> </a:t>
            </a:r>
            <a:r>
              <a:rPr lang="nb-NO" b="1" dirty="0" smtClean="0"/>
              <a:t>data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a </a:t>
            </a:r>
            <a:r>
              <a:rPr lang="nb-NO" dirty="0" err="1" smtClean="0"/>
              <a:t>detector</a:t>
            </a:r>
            <a:r>
              <a:rPr lang="nb-NO" dirty="0" smtClean="0"/>
              <a:t> </a:t>
            </a:r>
            <a:r>
              <a:rPr lang="nb-NO" dirty="0" err="1" smtClean="0"/>
              <a:t>before</a:t>
            </a:r>
            <a:r>
              <a:rPr lang="nb-NO" dirty="0" smtClean="0"/>
              <a:t> </a:t>
            </a:r>
            <a:r>
              <a:rPr lang="nb-NO" dirty="0" err="1" smtClean="0"/>
              <a:t>making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decision</a:t>
            </a:r>
            <a:r>
              <a:rPr lang="nb-NO" dirty="0" smtClean="0"/>
              <a:t>, </a:t>
            </a:r>
            <a:r>
              <a:rPr lang="nb-NO" dirty="0" err="1" smtClean="0"/>
              <a:t>if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experiment</a:t>
            </a:r>
            <a:r>
              <a:rPr lang="nb-NO" dirty="0" smtClean="0"/>
              <a:t> is </a:t>
            </a:r>
            <a:r>
              <a:rPr lang="nb-NO" dirty="0" err="1" smtClean="0"/>
              <a:t>worth</a:t>
            </a:r>
            <a:r>
              <a:rPr lang="nb-NO" dirty="0" smtClean="0"/>
              <a:t> </a:t>
            </a:r>
            <a:r>
              <a:rPr lang="nb-NO" dirty="0" err="1" smtClean="0"/>
              <a:t>its</a:t>
            </a:r>
            <a:r>
              <a:rPr lang="nb-NO" dirty="0" smtClean="0"/>
              <a:t> </a:t>
            </a:r>
            <a:r>
              <a:rPr lang="nb-NO" dirty="0" err="1" smtClean="0"/>
              <a:t>price</a:t>
            </a:r>
            <a:r>
              <a:rPr lang="nb-NO" dirty="0" smtClean="0"/>
              <a:t>!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endParaRPr lang="nb-NO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55576" y="5013176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Pirate</a:t>
            </a:r>
            <a:r>
              <a:rPr lang="nb-NO" dirty="0" smtClean="0"/>
              <a:t> makes </a:t>
            </a:r>
            <a:r>
              <a:rPr lang="nb-NO" dirty="0" err="1" smtClean="0"/>
              <a:t>decision</a:t>
            </a:r>
            <a:r>
              <a:rPr lang="nb-NO" dirty="0" smtClean="0"/>
              <a:t> 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preferences</a:t>
            </a:r>
            <a:r>
              <a:rPr lang="nb-NO" dirty="0"/>
              <a:t> </a:t>
            </a:r>
            <a:r>
              <a:rPr lang="nb-NO" dirty="0" smtClean="0"/>
              <a:t>and </a:t>
            </a:r>
            <a:r>
              <a:rPr lang="nb-NO" dirty="0" err="1" smtClean="0"/>
              <a:t>maximum</a:t>
            </a:r>
            <a:r>
              <a:rPr lang="nb-NO" dirty="0" smtClean="0"/>
              <a:t> </a:t>
            </a:r>
            <a:r>
              <a:rPr lang="nb-NO" dirty="0" err="1" smtClean="0"/>
              <a:t>expected</a:t>
            </a:r>
            <a:r>
              <a:rPr lang="nb-NO" dirty="0" smtClean="0"/>
              <a:t> </a:t>
            </a:r>
            <a:r>
              <a:rPr lang="nb-NO" b="1" dirty="0" err="1" smtClean="0"/>
              <a:t>value</a:t>
            </a:r>
            <a:r>
              <a:rPr lang="nb-NO" dirty="0" smtClean="0"/>
              <a:t>!</a:t>
            </a:r>
          </a:p>
          <a:p>
            <a:pPr marL="285750" indent="-285750">
              <a:buFontTx/>
              <a:buChar char="-"/>
            </a:pPr>
            <a:r>
              <a:rPr lang="nb-NO" dirty="0" err="1" smtClean="0"/>
              <a:t>Digging</a:t>
            </a:r>
            <a:r>
              <a:rPr lang="nb-NO" dirty="0" smtClean="0"/>
              <a:t> </a:t>
            </a:r>
            <a:r>
              <a:rPr lang="nb-NO" dirty="0" err="1" smtClean="0"/>
              <a:t>cost</a:t>
            </a:r>
            <a:r>
              <a:rPr lang="nb-NO" dirty="0" smtClean="0"/>
              <a:t>.</a:t>
            </a: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 smtClean="0"/>
              <a:t>Revenues </a:t>
            </a:r>
            <a:r>
              <a:rPr lang="nb-NO" dirty="0" err="1" smtClean="0"/>
              <a:t>if</a:t>
            </a:r>
            <a:r>
              <a:rPr lang="nb-NO" dirty="0" smtClean="0"/>
              <a:t> </a:t>
            </a:r>
            <a:r>
              <a:rPr lang="nb-NO" dirty="0" err="1" smtClean="0"/>
              <a:t>he</a:t>
            </a:r>
            <a:r>
              <a:rPr lang="nb-NO" dirty="0" smtClean="0"/>
              <a:t> </a:t>
            </a:r>
            <a:r>
              <a:rPr lang="nb-NO" dirty="0" err="1" smtClean="0"/>
              <a:t>finds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treasure</a:t>
            </a:r>
            <a:r>
              <a:rPr lang="nb-NO" dirty="0" smtClean="0"/>
              <a:t> . 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001167"/>
            <a:ext cx="2592288" cy="1723977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239923"/>
              </p:ext>
            </p:extLst>
          </p:nvPr>
        </p:nvGraphicFramePr>
        <p:xfrm>
          <a:off x="4427984" y="3034955"/>
          <a:ext cx="1003548" cy="446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2" name="Equation" r:id="rId5" imgW="571320" imgH="253800" progId="Equation.DSMT4">
                  <p:embed/>
                </p:oleObj>
              </mc:Choice>
              <mc:Fallback>
                <p:oleObj name="Equation" r:id="rId5" imgW="571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27984" y="3034955"/>
                        <a:ext cx="1003548" cy="446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778955"/>
              </p:ext>
            </p:extLst>
          </p:nvPr>
        </p:nvGraphicFramePr>
        <p:xfrm>
          <a:off x="899592" y="3486968"/>
          <a:ext cx="10033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3" name="Equation" r:id="rId7" imgW="571320" imgH="253800" progId="Equation.DSMT4">
                  <p:embed/>
                </p:oleObj>
              </mc:Choice>
              <mc:Fallback>
                <p:oleObj name="Equation" r:id="rId7" imgW="571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486968"/>
                        <a:ext cx="10033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3563888" y="2348880"/>
            <a:ext cx="1152128" cy="72008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691680" y="2982912"/>
            <a:ext cx="864096" cy="504056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904299"/>
              </p:ext>
            </p:extLst>
          </p:nvPr>
        </p:nvGraphicFramePr>
        <p:xfrm>
          <a:off x="5580112" y="1225736"/>
          <a:ext cx="10033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4" name="Equation" r:id="rId9" imgW="571320" imgH="253800" progId="Equation.DSMT4">
                  <p:embed/>
                </p:oleObj>
              </mc:Choice>
              <mc:Fallback>
                <p:oleObj name="Equation" r:id="rId9" imgW="571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1225736"/>
                        <a:ext cx="10033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H="1">
            <a:off x="5580112" y="1556792"/>
            <a:ext cx="360040" cy="288032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261491"/>
              </p:ext>
            </p:extLst>
          </p:nvPr>
        </p:nvGraphicFramePr>
        <p:xfrm>
          <a:off x="4645025" y="6034088"/>
          <a:ext cx="274320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5" name="Equation" r:id="rId11" imgW="1562040" imgH="304560" progId="Equation.DSMT4">
                  <p:embed/>
                </p:oleObj>
              </mc:Choice>
              <mc:Fallback>
                <p:oleObj name="Equation" r:id="rId11" imgW="156204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45025" y="6034088"/>
                        <a:ext cx="2743200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V="1">
            <a:off x="5760132" y="5393248"/>
            <a:ext cx="180020" cy="556032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29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Detector</a:t>
            </a:r>
            <a:r>
              <a:rPr lang="nb-NO" dirty="0" smtClean="0"/>
              <a:t> </a:t>
            </a:r>
            <a:r>
              <a:rPr lang="nb-NO" dirty="0" err="1" smtClean="0"/>
              <a:t>experiment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372" y="1225087"/>
            <a:ext cx="2989124" cy="1987889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53700"/>
              </p:ext>
            </p:extLst>
          </p:nvPr>
        </p:nvGraphicFramePr>
        <p:xfrm>
          <a:off x="971600" y="2019006"/>
          <a:ext cx="3927064" cy="329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" name="Equation" r:id="rId4" imgW="2374900" imgH="203200" progId="Equation.DSMT4">
                  <p:embed/>
                </p:oleObj>
              </mc:Choice>
              <mc:Fallback>
                <p:oleObj name="Equation" r:id="rId4" imgW="2374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019006"/>
                        <a:ext cx="3927064" cy="3298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9552" y="414908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Should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pirate</a:t>
            </a:r>
            <a:r>
              <a:rPr lang="nb-NO" dirty="0" smtClean="0"/>
              <a:t> </a:t>
            </a:r>
            <a:r>
              <a:rPr lang="nb-NO" dirty="0" err="1" smtClean="0"/>
              <a:t>pay</a:t>
            </a:r>
            <a:r>
              <a:rPr lang="nb-NO" dirty="0" smtClean="0"/>
              <a:t> to do a </a:t>
            </a:r>
            <a:r>
              <a:rPr lang="nb-NO" dirty="0" err="1" smtClean="0"/>
              <a:t>detector</a:t>
            </a:r>
            <a:r>
              <a:rPr lang="nb-NO" dirty="0" smtClean="0"/>
              <a:t> </a:t>
            </a:r>
            <a:r>
              <a:rPr lang="nb-NO" dirty="0" err="1" smtClean="0"/>
              <a:t>experiment</a:t>
            </a:r>
            <a:r>
              <a:rPr lang="nb-NO" dirty="0" smtClean="0"/>
              <a:t>?</a:t>
            </a:r>
          </a:p>
          <a:p>
            <a:endParaRPr lang="nb-NO" dirty="0"/>
          </a:p>
          <a:p>
            <a:r>
              <a:rPr lang="nb-NO" dirty="0" err="1" smtClean="0"/>
              <a:t>Does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VOI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experiment</a:t>
            </a:r>
            <a:r>
              <a:rPr lang="nb-NO" dirty="0" smtClean="0"/>
              <a:t> </a:t>
            </a:r>
            <a:r>
              <a:rPr lang="nb-NO" dirty="0" err="1" smtClean="0"/>
              <a:t>exceed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price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test?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155679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Accuracy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test: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Material</a:t>
            </a:r>
            <a:r>
              <a:rPr lang="nb-NO" dirty="0"/>
              <a:t>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060848"/>
            <a:ext cx="8496944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Eidsvik, J., </a:t>
            </a:r>
            <a:r>
              <a:rPr lang="nb-NO" dirty="0" err="1"/>
              <a:t>Mukerji</a:t>
            </a:r>
            <a:r>
              <a:rPr lang="nb-NO" dirty="0"/>
              <a:t>, T. and </a:t>
            </a:r>
            <a:r>
              <a:rPr lang="nb-NO" dirty="0" err="1"/>
              <a:t>Bhattacharjya</a:t>
            </a:r>
            <a:r>
              <a:rPr lang="nb-NO" dirty="0"/>
              <a:t>, D., Value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information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Earth </a:t>
            </a:r>
            <a:r>
              <a:rPr lang="nb-NO" dirty="0" err="1"/>
              <a:t>sciences</a:t>
            </a:r>
            <a:r>
              <a:rPr lang="nb-NO" dirty="0"/>
              <a:t>, </a:t>
            </a:r>
            <a:endParaRPr lang="nb-NO" dirty="0" smtClean="0"/>
          </a:p>
          <a:p>
            <a:r>
              <a:rPr lang="nb-NO" dirty="0"/>
              <a:t> </a:t>
            </a:r>
            <a:r>
              <a:rPr lang="nb-NO" dirty="0" smtClean="0"/>
              <a:t>     Cambridge </a:t>
            </a:r>
            <a:r>
              <a:rPr lang="nb-NO" dirty="0" err="1"/>
              <a:t>University</a:t>
            </a:r>
            <a:r>
              <a:rPr lang="nb-NO" dirty="0"/>
              <a:t> Press, </a:t>
            </a:r>
            <a:r>
              <a:rPr lang="nb-NO" dirty="0" smtClean="0"/>
              <a:t>2015.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Howard R.A. and Abbas, A.E., Foundations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decision</a:t>
            </a:r>
            <a:r>
              <a:rPr lang="nb-NO" dirty="0" smtClean="0"/>
              <a:t> </a:t>
            </a:r>
            <a:r>
              <a:rPr lang="nb-NO" dirty="0" err="1" smtClean="0"/>
              <a:t>analysis</a:t>
            </a:r>
            <a:r>
              <a:rPr lang="nb-NO" dirty="0" smtClean="0"/>
              <a:t>, </a:t>
            </a:r>
          </a:p>
          <a:p>
            <a:r>
              <a:rPr lang="nb-NO" dirty="0"/>
              <a:t> </a:t>
            </a:r>
            <a:r>
              <a:rPr lang="nb-NO" dirty="0" smtClean="0"/>
              <a:t>     Pearson, 2015.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Many</a:t>
            </a:r>
            <a:r>
              <a:rPr lang="nb-NO" dirty="0" smtClean="0"/>
              <a:t> spatial </a:t>
            </a:r>
            <a:r>
              <a:rPr lang="nb-NO" dirty="0" err="1" smtClean="0"/>
              <a:t>statisics</a:t>
            </a:r>
            <a:r>
              <a:rPr lang="nb-NO" dirty="0" smtClean="0"/>
              <a:t> </a:t>
            </a:r>
            <a:r>
              <a:rPr lang="nb-NO" dirty="0" err="1" smtClean="0"/>
              <a:t>books</a:t>
            </a:r>
            <a:r>
              <a:rPr lang="nb-NO" dirty="0" smtClean="0"/>
              <a:t>:</a:t>
            </a:r>
          </a:p>
          <a:p>
            <a:r>
              <a:rPr lang="nb-NO" dirty="0" smtClean="0"/>
              <a:t>	- </a:t>
            </a:r>
            <a:r>
              <a:rPr lang="nb-NO" dirty="0" err="1" smtClean="0"/>
              <a:t>Cressie</a:t>
            </a:r>
            <a:r>
              <a:rPr lang="nb-NO" dirty="0" smtClean="0"/>
              <a:t> and </a:t>
            </a:r>
            <a:r>
              <a:rPr lang="nb-NO" dirty="0" err="1" smtClean="0"/>
              <a:t>Wikle</a:t>
            </a:r>
            <a:r>
              <a:rPr lang="nb-NO" dirty="0" smtClean="0"/>
              <a:t> (2011), </a:t>
            </a:r>
          </a:p>
          <a:p>
            <a:r>
              <a:rPr lang="nb-NO" dirty="0"/>
              <a:t>	</a:t>
            </a:r>
            <a:r>
              <a:rPr lang="nb-NO" dirty="0" smtClean="0"/>
              <a:t>Chiles and Delfiner (2012), </a:t>
            </a:r>
          </a:p>
          <a:p>
            <a:r>
              <a:rPr lang="nb-NO" dirty="0"/>
              <a:t>	</a:t>
            </a:r>
            <a:r>
              <a:rPr lang="nb-NO" dirty="0" err="1" smtClean="0"/>
              <a:t>Banerjee</a:t>
            </a:r>
            <a:r>
              <a:rPr lang="nb-NO" dirty="0" smtClean="0"/>
              <a:t> et al. (2014), </a:t>
            </a:r>
          </a:p>
          <a:p>
            <a:r>
              <a:rPr lang="nb-NO" dirty="0"/>
              <a:t>	</a:t>
            </a:r>
            <a:r>
              <a:rPr lang="nb-NO" dirty="0" err="1" smtClean="0"/>
              <a:t>Pyrcz</a:t>
            </a:r>
            <a:r>
              <a:rPr lang="nb-NO" dirty="0" smtClean="0"/>
              <a:t> and </a:t>
            </a:r>
            <a:r>
              <a:rPr lang="nb-NO" dirty="0" err="1" smtClean="0"/>
              <a:t>Deutsch</a:t>
            </a:r>
            <a:r>
              <a:rPr lang="nb-NO" smtClean="0"/>
              <a:t> (2014),</a:t>
            </a:r>
            <a:endParaRPr lang="nb-NO" dirty="0" smtClean="0"/>
          </a:p>
          <a:p>
            <a:r>
              <a:rPr lang="nb-NO" dirty="0"/>
              <a:t>	</a:t>
            </a:r>
            <a:r>
              <a:rPr lang="nb-NO" dirty="0" smtClean="0"/>
              <a:t>etc.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472191"/>
            <a:ext cx="343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Relevant </a:t>
            </a:r>
            <a:r>
              <a:rPr lang="nb-NO" dirty="0" err="1" smtClean="0"/>
              <a:t>background</a:t>
            </a:r>
            <a:r>
              <a:rPr lang="nb-NO" dirty="0" smtClean="0"/>
              <a:t> </a:t>
            </a:r>
            <a:r>
              <a:rPr lang="nb-NO" dirty="0" err="1" smtClean="0"/>
              <a:t>reading</a:t>
            </a:r>
            <a:r>
              <a:rPr lang="nb-NO" dirty="0" smtClean="0"/>
              <a:t> 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482568"/>
            <a:ext cx="2481495" cy="35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7380312" cy="553523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4664" y="260648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err="1" smtClean="0"/>
              <a:t>Bayes</a:t>
            </a:r>
            <a:r>
              <a:rPr lang="nb-NO" dirty="0" smtClean="0"/>
              <a:t> </a:t>
            </a:r>
            <a:r>
              <a:rPr lang="nb-NO" dirty="0" err="1" smtClean="0"/>
              <a:t>rule</a:t>
            </a:r>
            <a:r>
              <a:rPr lang="nb-NO" dirty="0" smtClean="0"/>
              <a:t> - </a:t>
            </a:r>
            <a:r>
              <a:rPr lang="nb-NO" dirty="0" err="1" smtClean="0"/>
              <a:t>Detector</a:t>
            </a:r>
            <a:r>
              <a:rPr lang="nb-NO" dirty="0" smtClean="0"/>
              <a:t> </a:t>
            </a:r>
            <a:r>
              <a:rPr lang="nb-NO" dirty="0" err="1" smtClean="0"/>
              <a:t>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10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Bayes</a:t>
            </a:r>
            <a:r>
              <a:rPr lang="nb-NO" dirty="0" smtClean="0"/>
              <a:t> </a:t>
            </a:r>
            <a:r>
              <a:rPr lang="nb-NO" dirty="0" err="1" smtClean="0"/>
              <a:t>rule</a:t>
            </a:r>
            <a:r>
              <a:rPr lang="nb-NO" dirty="0" smtClean="0"/>
              <a:t> - </a:t>
            </a:r>
            <a:r>
              <a:rPr lang="nb-NO" dirty="0" err="1" smtClean="0"/>
              <a:t>Detector</a:t>
            </a:r>
            <a:r>
              <a:rPr lang="nb-NO" dirty="0" smtClean="0"/>
              <a:t> </a:t>
            </a:r>
            <a:r>
              <a:rPr lang="nb-NO" dirty="0" err="1" smtClean="0"/>
              <a:t>experiment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372" y="1225087"/>
            <a:ext cx="2989124" cy="1987889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753033"/>
              </p:ext>
            </p:extLst>
          </p:nvPr>
        </p:nvGraphicFramePr>
        <p:xfrm>
          <a:off x="971600" y="2019006"/>
          <a:ext cx="3927064" cy="329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0" name="Equation" r:id="rId4" imgW="2374900" imgH="203200" progId="Equation.DSMT4">
                  <p:embed/>
                </p:oleObj>
              </mc:Choice>
              <mc:Fallback>
                <p:oleObj name="Equation" r:id="rId4" imgW="2374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019006"/>
                        <a:ext cx="3927064" cy="3298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324248"/>
              </p:ext>
            </p:extLst>
          </p:nvPr>
        </p:nvGraphicFramePr>
        <p:xfrm>
          <a:off x="827584" y="5119761"/>
          <a:ext cx="611981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1" name="Equation" r:id="rId6" imgW="4190760" imgH="419040" progId="Equation.DSMT4">
                  <p:embed/>
                </p:oleObj>
              </mc:Choice>
              <mc:Fallback>
                <p:oleObj name="Equation" r:id="rId6" imgW="4190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119761"/>
                        <a:ext cx="6119813" cy="612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950241"/>
              </p:ext>
            </p:extLst>
          </p:nvPr>
        </p:nvGraphicFramePr>
        <p:xfrm>
          <a:off x="755576" y="3557034"/>
          <a:ext cx="5688632" cy="73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2" name="Equation" r:id="rId8" imgW="3733560" imgH="482400" progId="Equation.DSMT4">
                  <p:embed/>
                </p:oleObj>
              </mc:Choice>
              <mc:Fallback>
                <p:oleObj name="Equation" r:id="rId8" imgW="37335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5576" y="3557034"/>
                        <a:ext cx="5688632" cy="736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075893"/>
              </p:ext>
            </p:extLst>
          </p:nvPr>
        </p:nvGraphicFramePr>
        <p:xfrm>
          <a:off x="833462" y="5912569"/>
          <a:ext cx="65468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3" name="Equation" r:id="rId10" imgW="4483080" imgH="419040" progId="Equation.DSMT4">
                  <p:embed/>
                </p:oleObj>
              </mc:Choice>
              <mc:Fallback>
                <p:oleObj name="Equation" r:id="rId10" imgW="4483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62" y="5912569"/>
                        <a:ext cx="654685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1520" y="16288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Likelihood</a:t>
            </a:r>
            <a:r>
              <a:rPr lang="nb-NO" dirty="0" smtClean="0"/>
              <a:t>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314096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Marginal </a:t>
            </a:r>
            <a:r>
              <a:rPr lang="nb-NO" dirty="0" err="1" smtClean="0"/>
              <a:t>likelihood</a:t>
            </a:r>
            <a:r>
              <a:rPr lang="nb-NO" dirty="0" smtClean="0"/>
              <a:t>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471585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Posterior</a:t>
            </a:r>
            <a:r>
              <a:rPr lang="nb-NO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6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VOI – </a:t>
            </a:r>
            <a:r>
              <a:rPr lang="nb-NO" dirty="0" err="1" smtClean="0"/>
              <a:t>Pirate</a:t>
            </a:r>
            <a:r>
              <a:rPr lang="nb-NO" dirty="0" smtClean="0"/>
              <a:t> </a:t>
            </a:r>
            <a:r>
              <a:rPr lang="nb-NO" dirty="0" err="1" smtClean="0"/>
              <a:t>considers</a:t>
            </a:r>
            <a:r>
              <a:rPr lang="nb-NO" dirty="0" smtClean="0"/>
              <a:t> </a:t>
            </a:r>
            <a:r>
              <a:rPr lang="nb-NO" dirty="0" err="1" smtClean="0"/>
              <a:t>detector</a:t>
            </a:r>
            <a:r>
              <a:rPr lang="nb-NO" dirty="0" smtClean="0"/>
              <a:t> test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592468"/>
              </p:ext>
            </p:extLst>
          </p:nvPr>
        </p:nvGraphicFramePr>
        <p:xfrm>
          <a:off x="1016000" y="2276475"/>
          <a:ext cx="6161088" cy="259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6" name="Equation" r:id="rId3" imgW="3504960" imgH="1473120" progId="Equation.DSMT4">
                  <p:embed/>
                </p:oleObj>
              </mc:Choice>
              <mc:Fallback>
                <p:oleObj name="Equation" r:id="rId3" imgW="3504960" imgH="1473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2276475"/>
                        <a:ext cx="6161088" cy="2592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511982"/>
              </p:ext>
            </p:extLst>
          </p:nvPr>
        </p:nvGraphicFramePr>
        <p:xfrm>
          <a:off x="1043608" y="5157192"/>
          <a:ext cx="53768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7" name="Equation" r:id="rId5" imgW="2743200" imgH="253800" progId="Equation.DSMT4">
                  <p:embed/>
                </p:oleObj>
              </mc:Choice>
              <mc:Fallback>
                <p:oleObj name="Equation" r:id="rId5" imgW="2743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157192"/>
                        <a:ext cx="5376862" cy="504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6165304"/>
            <a:ext cx="835292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dirty="0" err="1" smtClean="0">
                <a:solidFill>
                  <a:schemeClr val="bg1"/>
                </a:solidFill>
              </a:rPr>
              <a:t>Conclusion</a:t>
            </a:r>
            <a:r>
              <a:rPr lang="nb-NO" dirty="0" smtClean="0">
                <a:solidFill>
                  <a:schemeClr val="bg1"/>
                </a:solidFill>
              </a:rPr>
              <a:t>: </a:t>
            </a:r>
            <a:r>
              <a:rPr lang="nb-NO" dirty="0" err="1" smtClean="0">
                <a:solidFill>
                  <a:schemeClr val="bg1"/>
                </a:solidFill>
              </a:rPr>
              <a:t>Purchase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detector</a:t>
            </a:r>
            <a:r>
              <a:rPr lang="nb-NO" dirty="0" smtClean="0">
                <a:solidFill>
                  <a:schemeClr val="bg1"/>
                </a:solidFill>
              </a:rPr>
              <a:t> testing </a:t>
            </a:r>
            <a:r>
              <a:rPr lang="nb-NO" dirty="0" err="1" smtClean="0">
                <a:solidFill>
                  <a:schemeClr val="bg1"/>
                </a:solidFill>
              </a:rPr>
              <a:t>if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its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price</a:t>
            </a:r>
            <a:r>
              <a:rPr lang="nb-NO" dirty="0" smtClean="0">
                <a:solidFill>
                  <a:schemeClr val="bg1"/>
                </a:solidFill>
              </a:rPr>
              <a:t> is less </a:t>
            </a:r>
            <a:r>
              <a:rPr lang="nb-NO" dirty="0" err="1" smtClean="0">
                <a:solidFill>
                  <a:schemeClr val="bg1"/>
                </a:solidFill>
              </a:rPr>
              <a:t>than</a:t>
            </a:r>
            <a:r>
              <a:rPr lang="nb-NO" dirty="0" smtClean="0">
                <a:solidFill>
                  <a:schemeClr val="bg1"/>
                </a:solidFill>
              </a:rPr>
              <a:t> $460.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6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033588" y="1675893"/>
            <a:ext cx="1876425" cy="1448624"/>
            <a:chOff x="479" y="1327"/>
            <a:chExt cx="1182" cy="1037"/>
          </a:xfrm>
        </p:grpSpPr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548" y="1581"/>
              <a:ext cx="900" cy="768"/>
            </a:xfrm>
            <a:custGeom>
              <a:avLst/>
              <a:gdLst>
                <a:gd name="T0" fmla="*/ 328873969 w 336"/>
                <a:gd name="T1" fmla="*/ 0 h 768"/>
                <a:gd name="T2" fmla="*/ 0 w 336"/>
                <a:gd name="T3" fmla="*/ 0 h 768"/>
                <a:gd name="T4" fmla="*/ 0 w 336"/>
                <a:gd name="T5" fmla="*/ 768 h 768"/>
                <a:gd name="T6" fmla="*/ 328873969 w 336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768"/>
                <a:gd name="T14" fmla="*/ 336 w 336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768">
                  <a:moveTo>
                    <a:pt x="336" y="0"/>
                  </a:moveTo>
                  <a:lnTo>
                    <a:pt x="0" y="0"/>
                  </a:lnTo>
                  <a:lnTo>
                    <a:pt x="0" y="768"/>
                  </a:lnTo>
                  <a:lnTo>
                    <a:pt x="336" y="768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557" y="1327"/>
              <a:ext cx="110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Dig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557" y="2078"/>
              <a:ext cx="110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Don’t dig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479" y="1896"/>
              <a:ext cx="138" cy="1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3581400" y="1295400"/>
            <a:ext cx="1816100" cy="1444625"/>
            <a:chOff x="1448" y="954"/>
            <a:chExt cx="1144" cy="910"/>
          </a:xfrm>
        </p:grpSpPr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1493" y="1194"/>
              <a:ext cx="900" cy="451"/>
            </a:xfrm>
            <a:custGeom>
              <a:avLst/>
              <a:gdLst>
                <a:gd name="T0" fmla="*/ 328873969 w 336"/>
                <a:gd name="T1" fmla="*/ 0 h 768"/>
                <a:gd name="T2" fmla="*/ 0 w 336"/>
                <a:gd name="T3" fmla="*/ 0 h 768"/>
                <a:gd name="T4" fmla="*/ 0 w 336"/>
                <a:gd name="T5" fmla="*/ 6 h 768"/>
                <a:gd name="T6" fmla="*/ 328873969 w 336"/>
                <a:gd name="T7" fmla="*/ 6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768"/>
                <a:gd name="T14" fmla="*/ 336 w 336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768">
                  <a:moveTo>
                    <a:pt x="336" y="0"/>
                  </a:moveTo>
                  <a:lnTo>
                    <a:pt x="0" y="0"/>
                  </a:lnTo>
                  <a:lnTo>
                    <a:pt x="0" y="768"/>
                  </a:lnTo>
                  <a:lnTo>
                    <a:pt x="336" y="768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1448" y="1370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1488" y="954"/>
              <a:ext cx="110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Treasure  (0.16)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1488" y="1418"/>
              <a:ext cx="96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No treasure (0.84)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48"/>
          <p:cNvGrpSpPr>
            <a:grpSpLocks/>
          </p:cNvGrpSpPr>
          <p:nvPr/>
        </p:nvGrpSpPr>
        <p:grpSpPr bwMode="auto">
          <a:xfrm rot="10800000">
            <a:off x="1948815" y="3971925"/>
            <a:ext cx="379413" cy="968375"/>
            <a:chOff x="1452" y="1653"/>
            <a:chExt cx="239" cy="610"/>
          </a:xfrm>
        </p:grpSpPr>
        <p:sp>
          <p:nvSpPr>
            <p:cNvPr id="16" name="Line 49"/>
            <p:cNvSpPr>
              <a:spLocks noChangeShapeType="1"/>
            </p:cNvSpPr>
            <p:nvPr/>
          </p:nvSpPr>
          <p:spPr bwMode="auto">
            <a:xfrm rot="10800000">
              <a:off x="1567" y="1653"/>
              <a:ext cx="0" cy="2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50"/>
            <p:cNvSpPr txBox="1">
              <a:spLocks noChangeArrowheads="1"/>
            </p:cNvSpPr>
            <p:nvPr/>
          </p:nvSpPr>
          <p:spPr bwMode="auto">
            <a:xfrm>
              <a:off x="1452" y="1936"/>
              <a:ext cx="2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Freeform 13"/>
          <p:cNvSpPr>
            <a:spLocks/>
          </p:cNvSpPr>
          <p:nvPr/>
        </p:nvSpPr>
        <p:spPr bwMode="auto">
          <a:xfrm>
            <a:off x="381000" y="2547938"/>
            <a:ext cx="1652588" cy="1878012"/>
          </a:xfrm>
          <a:custGeom>
            <a:avLst/>
            <a:gdLst>
              <a:gd name="T0" fmla="*/ 2147483647 w 336"/>
              <a:gd name="T1" fmla="*/ 0 h 768"/>
              <a:gd name="T2" fmla="*/ 0 w 336"/>
              <a:gd name="T3" fmla="*/ 0 h 768"/>
              <a:gd name="T4" fmla="*/ 0 w 336"/>
              <a:gd name="T5" fmla="*/ 2147483647 h 768"/>
              <a:gd name="T6" fmla="*/ 2147483647 w 336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768"/>
              <a:gd name="T14" fmla="*/ 336 w 336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768">
                <a:moveTo>
                  <a:pt x="336" y="0"/>
                </a:moveTo>
                <a:lnTo>
                  <a:pt x="0" y="0"/>
                </a:lnTo>
                <a:lnTo>
                  <a:pt x="0" y="768"/>
                </a:lnTo>
                <a:lnTo>
                  <a:pt x="336" y="76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304800" y="3505200"/>
            <a:ext cx="152400" cy="152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81000" y="2187714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“Positive”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0.06)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304800" y="4038600"/>
            <a:ext cx="137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“Negative” (0.94)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3"/>
          <p:cNvGrpSpPr>
            <a:grpSpLocks/>
          </p:cNvGrpSpPr>
          <p:nvPr/>
        </p:nvGrpSpPr>
        <p:grpSpPr bwMode="auto">
          <a:xfrm>
            <a:off x="2049780" y="3505801"/>
            <a:ext cx="1876425" cy="1466806"/>
            <a:chOff x="479" y="1319"/>
            <a:chExt cx="1182" cy="1036"/>
          </a:xfrm>
        </p:grpSpPr>
        <p:sp>
          <p:nvSpPr>
            <p:cNvPr id="23" name="Freeform 4"/>
            <p:cNvSpPr>
              <a:spLocks/>
            </p:cNvSpPr>
            <p:nvPr/>
          </p:nvSpPr>
          <p:spPr bwMode="auto">
            <a:xfrm>
              <a:off x="543" y="1581"/>
              <a:ext cx="990" cy="768"/>
            </a:xfrm>
            <a:custGeom>
              <a:avLst/>
              <a:gdLst>
                <a:gd name="T0" fmla="*/ 328873969 w 336"/>
                <a:gd name="T1" fmla="*/ 0 h 768"/>
                <a:gd name="T2" fmla="*/ 0 w 336"/>
                <a:gd name="T3" fmla="*/ 0 h 768"/>
                <a:gd name="T4" fmla="*/ 0 w 336"/>
                <a:gd name="T5" fmla="*/ 768 h 768"/>
                <a:gd name="T6" fmla="*/ 328873969 w 336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768"/>
                <a:gd name="T14" fmla="*/ 336 w 336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768">
                  <a:moveTo>
                    <a:pt x="336" y="0"/>
                  </a:moveTo>
                  <a:lnTo>
                    <a:pt x="0" y="0"/>
                  </a:lnTo>
                  <a:lnTo>
                    <a:pt x="0" y="768"/>
                  </a:lnTo>
                  <a:lnTo>
                    <a:pt x="336" y="768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557" y="1319"/>
              <a:ext cx="1104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Dig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>
              <a:off x="557" y="2072"/>
              <a:ext cx="1104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Don’t dig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479" y="1896"/>
              <a:ext cx="138" cy="1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11"/>
          <p:cNvGrpSpPr>
            <a:grpSpLocks/>
          </p:cNvGrpSpPr>
          <p:nvPr/>
        </p:nvGrpSpPr>
        <p:grpSpPr bwMode="auto">
          <a:xfrm>
            <a:off x="3581400" y="3155950"/>
            <a:ext cx="1816100" cy="1444625"/>
            <a:chOff x="1448" y="954"/>
            <a:chExt cx="1144" cy="910"/>
          </a:xfrm>
        </p:grpSpPr>
        <p:sp>
          <p:nvSpPr>
            <p:cNvPr id="29" name="Freeform 13"/>
            <p:cNvSpPr>
              <a:spLocks/>
            </p:cNvSpPr>
            <p:nvPr/>
          </p:nvSpPr>
          <p:spPr bwMode="auto">
            <a:xfrm>
              <a:off x="1493" y="1194"/>
              <a:ext cx="900" cy="451"/>
            </a:xfrm>
            <a:custGeom>
              <a:avLst/>
              <a:gdLst>
                <a:gd name="T0" fmla="*/ 328873969 w 336"/>
                <a:gd name="T1" fmla="*/ 0 h 768"/>
                <a:gd name="T2" fmla="*/ 0 w 336"/>
                <a:gd name="T3" fmla="*/ 0 h 768"/>
                <a:gd name="T4" fmla="*/ 0 w 336"/>
                <a:gd name="T5" fmla="*/ 6 h 768"/>
                <a:gd name="T6" fmla="*/ 328873969 w 336"/>
                <a:gd name="T7" fmla="*/ 6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768"/>
                <a:gd name="T14" fmla="*/ 336 w 336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768">
                  <a:moveTo>
                    <a:pt x="336" y="0"/>
                  </a:moveTo>
                  <a:lnTo>
                    <a:pt x="0" y="0"/>
                  </a:lnTo>
                  <a:lnTo>
                    <a:pt x="0" y="768"/>
                  </a:lnTo>
                  <a:lnTo>
                    <a:pt x="336" y="768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14"/>
            <p:cNvSpPr>
              <a:spLocks noChangeArrowheads="1"/>
            </p:cNvSpPr>
            <p:nvPr/>
          </p:nvSpPr>
          <p:spPr bwMode="auto">
            <a:xfrm>
              <a:off x="1448" y="1370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15"/>
            <p:cNvSpPr txBox="1">
              <a:spLocks noChangeArrowheads="1"/>
            </p:cNvSpPr>
            <p:nvPr/>
          </p:nvSpPr>
          <p:spPr bwMode="auto">
            <a:xfrm>
              <a:off x="1488" y="954"/>
              <a:ext cx="110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Treasure (0.0005)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 Box 16"/>
            <p:cNvSpPr txBox="1">
              <a:spLocks noChangeArrowheads="1"/>
            </p:cNvSpPr>
            <p:nvPr/>
          </p:nvSpPr>
          <p:spPr bwMode="auto">
            <a:xfrm>
              <a:off x="1488" y="1418"/>
              <a:ext cx="96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No treasure (0.9995)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Group 48"/>
          <p:cNvGrpSpPr>
            <a:grpSpLocks/>
          </p:cNvGrpSpPr>
          <p:nvPr/>
        </p:nvGrpSpPr>
        <p:grpSpPr bwMode="auto">
          <a:xfrm>
            <a:off x="1983898" y="2112819"/>
            <a:ext cx="379413" cy="968375"/>
            <a:chOff x="1452" y="1653"/>
            <a:chExt cx="239" cy="610"/>
          </a:xfrm>
        </p:grpSpPr>
        <p:sp>
          <p:nvSpPr>
            <p:cNvPr id="35" name="Line 49"/>
            <p:cNvSpPr>
              <a:spLocks noChangeShapeType="1"/>
            </p:cNvSpPr>
            <p:nvPr/>
          </p:nvSpPr>
          <p:spPr bwMode="auto">
            <a:xfrm rot="10800000">
              <a:off x="1567" y="1653"/>
              <a:ext cx="0" cy="2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50"/>
            <p:cNvSpPr txBox="1">
              <a:spLocks noChangeArrowheads="1"/>
            </p:cNvSpPr>
            <p:nvPr/>
          </p:nvSpPr>
          <p:spPr bwMode="auto">
            <a:xfrm>
              <a:off x="1452" y="1936"/>
              <a:ext cx="2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5181601" y="1489551"/>
            <a:ext cx="925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5181601" y="2197251"/>
            <a:ext cx="925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$10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5181601" y="3320256"/>
            <a:ext cx="925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5181601" y="4056062"/>
            <a:ext cx="925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$10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2590800" y="2057400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$7.71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2590800" y="3883581"/>
            <a:ext cx="114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$9.95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3771060" y="4939745"/>
            <a:ext cx="925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$0 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3665220" y="2863057"/>
            <a:ext cx="925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$0 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1295400" y="4451864"/>
            <a:ext cx="76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K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457200" y="3396734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$0.46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1219199" y="1981200"/>
            <a:ext cx="10334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$7.71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PoV</a:t>
            </a:r>
            <a:r>
              <a:rPr lang="nb-NO" dirty="0" smtClean="0"/>
              <a:t> - </a:t>
            </a:r>
            <a:r>
              <a:rPr lang="nb-NO" dirty="0" err="1" smtClean="0"/>
              <a:t>imperfect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81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1520" y="332656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smtClean="0"/>
              <a:t>PV and </a:t>
            </a:r>
            <a:r>
              <a:rPr lang="nb-NO" dirty="0" err="1" smtClean="0"/>
              <a:t>PoV</a:t>
            </a:r>
            <a:r>
              <a:rPr lang="nb-NO" dirty="0" smtClean="0"/>
              <a:t> as a </a:t>
            </a:r>
            <a:r>
              <a:rPr lang="nb-NO" dirty="0" err="1" smtClean="0"/>
              <a:t>function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Digging</a:t>
            </a:r>
            <a:r>
              <a:rPr lang="nb-NO" dirty="0" smtClean="0"/>
              <a:t> </a:t>
            </a:r>
            <a:r>
              <a:rPr lang="nb-NO" dirty="0" err="1" smtClean="0"/>
              <a:t>Cost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712" y="2577124"/>
            <a:ext cx="5508104" cy="4131078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088902"/>
              </p:ext>
            </p:extLst>
          </p:nvPr>
        </p:nvGraphicFramePr>
        <p:xfrm>
          <a:off x="468313" y="1476375"/>
          <a:ext cx="5559425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" name="Equation" r:id="rId4" imgW="3162240" imgH="914400" progId="Equation.DSMT4">
                  <p:embed/>
                </p:oleObj>
              </mc:Choice>
              <mc:Fallback>
                <p:oleObj name="Equation" r:id="rId4" imgW="316224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76375"/>
                        <a:ext cx="5559425" cy="160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725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Exercise</a:t>
            </a:r>
            <a:r>
              <a:rPr lang="nb-NO" dirty="0" smtClean="0"/>
              <a:t>: CO2 </a:t>
            </a:r>
            <a:r>
              <a:rPr lang="nb-NO" dirty="0" err="1" smtClean="0"/>
              <a:t>sequestration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0" y="514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132856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CO2 is </a:t>
            </a:r>
            <a:r>
              <a:rPr lang="nb-NO" dirty="0" err="1" smtClean="0"/>
              <a:t>sequestered</a:t>
            </a:r>
            <a:r>
              <a:rPr lang="nb-NO" dirty="0" smtClean="0"/>
              <a:t> to </a:t>
            </a:r>
            <a:r>
              <a:rPr lang="nb-NO" dirty="0" err="1" smtClean="0"/>
              <a:t>reduce</a:t>
            </a:r>
            <a:r>
              <a:rPr lang="nb-NO" dirty="0" smtClean="0"/>
              <a:t> </a:t>
            </a:r>
            <a:r>
              <a:rPr lang="nb-NO" dirty="0" err="1" smtClean="0"/>
              <a:t>carbon</a:t>
            </a:r>
            <a:r>
              <a:rPr lang="nb-NO" dirty="0" smtClean="0"/>
              <a:t> </a:t>
            </a:r>
            <a:r>
              <a:rPr lang="nb-NO" dirty="0" err="1" smtClean="0"/>
              <a:t>emission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athmosphere</a:t>
            </a:r>
            <a:r>
              <a:rPr lang="nb-NO" dirty="0" smtClean="0"/>
              <a:t> and </a:t>
            </a:r>
            <a:r>
              <a:rPr lang="nb-NO" dirty="0" err="1" smtClean="0"/>
              <a:t>defer</a:t>
            </a:r>
            <a:r>
              <a:rPr lang="nb-NO" dirty="0" smtClean="0"/>
              <a:t> global </a:t>
            </a:r>
            <a:r>
              <a:rPr lang="nb-NO" dirty="0" err="1" smtClean="0"/>
              <a:t>warming</a:t>
            </a:r>
            <a:r>
              <a:rPr lang="nb-NO" dirty="0" smtClean="0"/>
              <a:t>. </a:t>
            </a:r>
          </a:p>
          <a:p>
            <a:r>
              <a:rPr lang="nb-NO" dirty="0" err="1" smtClean="0"/>
              <a:t>Geological</a:t>
            </a:r>
            <a:r>
              <a:rPr lang="nb-NO" dirty="0" smtClean="0"/>
              <a:t> </a:t>
            </a:r>
            <a:r>
              <a:rPr lang="nb-NO" dirty="0" err="1" smtClean="0"/>
              <a:t>sequestration</a:t>
            </a:r>
            <a:r>
              <a:rPr lang="nb-NO" dirty="0" smtClean="0"/>
              <a:t> </a:t>
            </a:r>
            <a:r>
              <a:rPr lang="nb-NO" dirty="0" err="1" smtClean="0"/>
              <a:t>involves</a:t>
            </a:r>
            <a:r>
              <a:rPr lang="nb-NO" dirty="0" smtClean="0"/>
              <a:t> pumping CO2 in </a:t>
            </a:r>
            <a:r>
              <a:rPr lang="nb-NO" dirty="0" err="1" smtClean="0"/>
              <a:t>subsurface</a:t>
            </a:r>
            <a:r>
              <a:rPr lang="nb-NO" dirty="0" smtClean="0"/>
              <a:t> </a:t>
            </a:r>
            <a:r>
              <a:rPr lang="nb-NO" dirty="0" err="1" smtClean="0"/>
              <a:t>layers</a:t>
            </a:r>
            <a:r>
              <a:rPr lang="nb-NO" dirty="0" smtClean="0"/>
              <a:t>, </a:t>
            </a:r>
            <a:r>
              <a:rPr lang="nb-NO" dirty="0" err="1" smtClean="0"/>
              <a:t>where</a:t>
            </a:r>
            <a:r>
              <a:rPr lang="nb-NO" dirty="0" smtClean="0"/>
              <a:t> it </a:t>
            </a:r>
            <a:r>
              <a:rPr lang="nb-NO" dirty="0" err="1" smtClean="0"/>
              <a:t>will</a:t>
            </a:r>
            <a:r>
              <a:rPr lang="nb-NO" dirty="0" smtClean="0"/>
              <a:t> </a:t>
            </a:r>
            <a:r>
              <a:rPr lang="nb-NO" dirty="0" err="1" smtClean="0"/>
              <a:t>remain</a:t>
            </a:r>
            <a:r>
              <a:rPr lang="nb-NO" dirty="0" smtClean="0"/>
              <a:t>, </a:t>
            </a:r>
            <a:r>
              <a:rPr lang="nb-NO" dirty="0" err="1" smtClean="0"/>
              <a:t>unless</a:t>
            </a:r>
            <a:r>
              <a:rPr lang="nb-NO" dirty="0" smtClean="0"/>
              <a:t> it </a:t>
            </a:r>
            <a:r>
              <a:rPr lang="nb-NO" dirty="0" err="1" smtClean="0"/>
              <a:t>leaks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/>
              <a:t> </a:t>
            </a:r>
            <a:r>
              <a:rPr lang="nb-NO" dirty="0" err="1" smtClean="0"/>
              <a:t>surface</a:t>
            </a:r>
            <a:r>
              <a:rPr lang="nb-NO" dirty="0" smtClean="0"/>
              <a:t>.</a:t>
            </a:r>
          </a:p>
          <a:p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05" y="3212976"/>
            <a:ext cx="4113961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7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VOI for CO2 </a:t>
            </a:r>
            <a:r>
              <a:rPr lang="nb-NO" dirty="0" err="1" smtClean="0"/>
              <a:t>sequestration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42782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 smtClean="0">
                <a:solidFill>
                  <a:srgbClr val="FF0000"/>
                </a:solidFill>
              </a:rPr>
              <a:t>Exercise</a:t>
            </a:r>
            <a:r>
              <a:rPr lang="nb-NO" b="1" dirty="0" smtClean="0">
                <a:solidFill>
                  <a:srgbClr val="FF0000"/>
                </a:solidFill>
              </a:rPr>
              <a:t>:</a:t>
            </a:r>
            <a:endParaRPr lang="nb-NO" b="1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654413"/>
              </p:ext>
            </p:extLst>
          </p:nvPr>
        </p:nvGraphicFramePr>
        <p:xfrm>
          <a:off x="1475656" y="2674080"/>
          <a:ext cx="1381880" cy="40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46" name="Equation" r:id="rId3" imgW="888614" imgH="253890" progId="Equation.DSMT4">
                  <p:embed/>
                </p:oleObj>
              </mc:Choice>
              <mc:Fallback>
                <p:oleObj name="Equation" r:id="rId3" imgW="888614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674080"/>
                        <a:ext cx="1381880" cy="4011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812232"/>
              </p:ext>
            </p:extLst>
          </p:nvPr>
        </p:nvGraphicFramePr>
        <p:xfrm>
          <a:off x="4427984" y="2672623"/>
          <a:ext cx="1441316" cy="40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47" name="Equation" r:id="rId5" imgW="926698" imgH="253890" progId="Equation.DSMT4">
                  <p:embed/>
                </p:oleObj>
              </mc:Choice>
              <mc:Fallback>
                <p:oleObj name="Equation" r:id="rId5" imgW="926698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2672623"/>
                        <a:ext cx="1441316" cy="4011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5890" y="1196752"/>
            <a:ext cx="74991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The decision maker can proceed with CO2 injection or suspend sequestration. The latter incurs a tax of 80 monetary units. The former only has a cost of injection equal to 30 monetary units, but the injected CO2 may leak (x=1). If leakage occurs, there will be a fine of 60 monetary units (i.e. a cost of 90 in total). </a:t>
            </a:r>
            <a:r>
              <a:rPr lang="en-GB" altLang="en-US" dirty="0">
                <a:ea typeface="Times New Roman" pitchFamily="18" charset="0"/>
                <a:cs typeface="Arial" pitchFamily="34" charset="0"/>
              </a:rPr>
              <a:t>Decision maker is risk neutral</a:t>
            </a:r>
            <a:r>
              <a:rPr lang="en-GB" altLang="en-US" dirty="0" smtClean="0">
                <a:ea typeface="Times New Roman" pitchFamily="18" charset="0"/>
                <a:cs typeface="Arial" pitchFamily="34" charset="0"/>
              </a:rPr>
              <a:t>.</a:t>
            </a:r>
            <a:endParaRPr lang="en-GB" altLang="en-US" dirty="0"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4915034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b="1" dirty="0" smtClean="0"/>
              <a:t>Draw </a:t>
            </a:r>
            <a:r>
              <a:rPr lang="nb-NO" b="1" dirty="0" err="1" smtClean="0"/>
              <a:t>the</a:t>
            </a:r>
            <a:r>
              <a:rPr lang="nb-NO" b="1" dirty="0" smtClean="0"/>
              <a:t> </a:t>
            </a:r>
            <a:r>
              <a:rPr lang="nb-NO" b="1" dirty="0" err="1" smtClean="0"/>
              <a:t>decision</a:t>
            </a:r>
            <a:r>
              <a:rPr lang="nb-NO" b="1" dirty="0" smtClean="0"/>
              <a:t> </a:t>
            </a:r>
            <a:r>
              <a:rPr lang="nb-NO" b="1" dirty="0" err="1" smtClean="0"/>
              <a:t>tree</a:t>
            </a:r>
            <a:r>
              <a:rPr lang="nb-NO" b="1" dirty="0" smtClean="0"/>
              <a:t> </a:t>
            </a:r>
            <a:r>
              <a:rPr lang="nb-NO" b="1" dirty="0" err="1" smtClean="0"/>
              <a:t>without</a:t>
            </a:r>
            <a:r>
              <a:rPr lang="nb-NO" b="1" dirty="0" smtClean="0"/>
              <a:t> </a:t>
            </a:r>
            <a:r>
              <a:rPr lang="nb-NO" b="1" dirty="0" err="1" smtClean="0"/>
              <a:t>information</a:t>
            </a:r>
            <a:r>
              <a:rPr lang="nb-NO" b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nb-NO" b="1" dirty="0" smtClean="0"/>
              <a:t>Draw </a:t>
            </a:r>
            <a:r>
              <a:rPr lang="nb-NO" b="1" dirty="0" err="1" smtClean="0"/>
              <a:t>the</a:t>
            </a:r>
            <a:r>
              <a:rPr lang="nb-NO" b="1" dirty="0" smtClean="0"/>
              <a:t> </a:t>
            </a:r>
            <a:r>
              <a:rPr lang="nb-NO" b="1" dirty="0" err="1" smtClean="0"/>
              <a:t>decision</a:t>
            </a:r>
            <a:r>
              <a:rPr lang="nb-NO" b="1" dirty="0" smtClean="0"/>
              <a:t> </a:t>
            </a:r>
            <a:r>
              <a:rPr lang="nb-NO" b="1" dirty="0" err="1" smtClean="0"/>
              <a:t>tree</a:t>
            </a:r>
            <a:r>
              <a:rPr lang="nb-NO" b="1" dirty="0" smtClean="0"/>
              <a:t> </a:t>
            </a:r>
            <a:r>
              <a:rPr lang="nb-NO" b="1" dirty="0" err="1" smtClean="0"/>
              <a:t>with</a:t>
            </a:r>
            <a:r>
              <a:rPr lang="nb-NO" b="1" dirty="0" smtClean="0"/>
              <a:t> </a:t>
            </a:r>
            <a:r>
              <a:rPr lang="nb-NO" b="1" dirty="0" err="1" smtClean="0"/>
              <a:t>perfect</a:t>
            </a:r>
            <a:r>
              <a:rPr lang="nb-NO" b="1" dirty="0" smtClean="0"/>
              <a:t> </a:t>
            </a:r>
            <a:r>
              <a:rPr lang="nb-NO" b="1" dirty="0" err="1" smtClean="0"/>
              <a:t>information</a:t>
            </a:r>
            <a:r>
              <a:rPr lang="nb-NO" b="1" dirty="0" smtClean="0"/>
              <a:t> (clairvoyance). </a:t>
            </a:r>
          </a:p>
          <a:p>
            <a:pPr marL="342900" indent="-342900">
              <a:buFont typeface="+mj-lt"/>
              <a:buAutoNum type="arabicPeriod"/>
            </a:pPr>
            <a:r>
              <a:rPr lang="nb-NO" b="1" dirty="0" err="1" smtClean="0"/>
              <a:t>Compute</a:t>
            </a:r>
            <a:r>
              <a:rPr lang="nb-NO" b="1" dirty="0" smtClean="0"/>
              <a:t> </a:t>
            </a:r>
            <a:r>
              <a:rPr lang="nb-NO" b="1" dirty="0" err="1" smtClean="0"/>
              <a:t>the</a:t>
            </a:r>
            <a:r>
              <a:rPr lang="nb-NO" b="1" dirty="0" smtClean="0"/>
              <a:t> VOI </a:t>
            </a:r>
            <a:r>
              <a:rPr lang="nb-NO" b="1" dirty="0" err="1" smtClean="0"/>
              <a:t>of</a:t>
            </a:r>
            <a:r>
              <a:rPr lang="nb-NO" b="1" dirty="0" smtClean="0"/>
              <a:t> </a:t>
            </a:r>
            <a:r>
              <a:rPr lang="nb-NO" b="1" dirty="0" err="1" smtClean="0"/>
              <a:t>perfect</a:t>
            </a:r>
            <a:r>
              <a:rPr lang="nb-NO" b="1" dirty="0" smtClean="0"/>
              <a:t> </a:t>
            </a:r>
            <a:r>
              <a:rPr lang="nb-NO" b="1" dirty="0" err="1" smtClean="0"/>
              <a:t>information</a:t>
            </a:r>
            <a:r>
              <a:rPr lang="nb-NO" b="1" dirty="0" smtClean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nb-NO" b="1" dirty="0" smtClean="0"/>
              <a:t>Draw </a:t>
            </a:r>
            <a:r>
              <a:rPr lang="nb-NO" b="1" dirty="0" err="1" smtClean="0"/>
              <a:t>the</a:t>
            </a:r>
            <a:r>
              <a:rPr lang="nb-NO" b="1" dirty="0" smtClean="0"/>
              <a:t> </a:t>
            </a:r>
            <a:r>
              <a:rPr lang="nb-NO" b="1" dirty="0" err="1" smtClean="0"/>
              <a:t>decision</a:t>
            </a:r>
            <a:r>
              <a:rPr lang="nb-NO" b="1" dirty="0" smtClean="0"/>
              <a:t> </a:t>
            </a:r>
            <a:r>
              <a:rPr lang="nb-NO" b="1" dirty="0" err="1" smtClean="0"/>
              <a:t>tree</a:t>
            </a:r>
            <a:r>
              <a:rPr lang="nb-NO" b="1" dirty="0" smtClean="0"/>
              <a:t> </a:t>
            </a:r>
            <a:r>
              <a:rPr lang="nb-NO" b="1" dirty="0" err="1" smtClean="0"/>
              <a:t>with</a:t>
            </a:r>
            <a:r>
              <a:rPr lang="nb-NO" b="1" dirty="0" smtClean="0"/>
              <a:t> </a:t>
            </a:r>
            <a:r>
              <a:rPr lang="nb-NO" b="1" dirty="0" err="1" smtClean="0"/>
              <a:t>the</a:t>
            </a:r>
            <a:r>
              <a:rPr lang="nb-NO" b="1" dirty="0" smtClean="0"/>
              <a:t> </a:t>
            </a:r>
            <a:r>
              <a:rPr lang="nb-NO" b="1" dirty="0" err="1" smtClean="0"/>
              <a:t>geophysical</a:t>
            </a:r>
            <a:r>
              <a:rPr lang="nb-NO" b="1" dirty="0" smtClean="0"/>
              <a:t> </a:t>
            </a:r>
            <a:r>
              <a:rPr lang="nb-NO" b="1" dirty="0" err="1" smtClean="0"/>
              <a:t>experiment</a:t>
            </a:r>
            <a:r>
              <a:rPr lang="nb-NO" b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nb-NO" b="1" dirty="0" err="1" smtClean="0"/>
              <a:t>Compute</a:t>
            </a:r>
            <a:r>
              <a:rPr lang="nb-NO" b="1" dirty="0" smtClean="0"/>
              <a:t> </a:t>
            </a:r>
            <a:r>
              <a:rPr lang="nb-NO" b="1" dirty="0" err="1" smtClean="0"/>
              <a:t>conditional</a:t>
            </a:r>
            <a:r>
              <a:rPr lang="nb-NO" b="1" dirty="0" smtClean="0"/>
              <a:t> </a:t>
            </a:r>
            <a:r>
              <a:rPr lang="nb-NO" b="1" dirty="0" err="1" smtClean="0"/>
              <a:t>probabilities</a:t>
            </a:r>
            <a:r>
              <a:rPr lang="nb-NO" b="1" dirty="0" smtClean="0"/>
              <a:t>, </a:t>
            </a:r>
            <a:r>
              <a:rPr lang="nb-NO" b="1" dirty="0" err="1" smtClean="0"/>
              <a:t>expected</a:t>
            </a:r>
            <a:r>
              <a:rPr lang="nb-NO" b="1" dirty="0" smtClean="0"/>
              <a:t> </a:t>
            </a:r>
            <a:r>
              <a:rPr lang="nb-NO" b="1" dirty="0" err="1" smtClean="0"/>
              <a:t>values</a:t>
            </a:r>
            <a:r>
              <a:rPr lang="nb-NO" b="1" dirty="0" smtClean="0"/>
              <a:t> and </a:t>
            </a:r>
            <a:r>
              <a:rPr lang="nb-NO" b="1" dirty="0" err="1" smtClean="0"/>
              <a:t>the</a:t>
            </a:r>
            <a:r>
              <a:rPr lang="nb-NO" b="1" dirty="0" smtClean="0"/>
              <a:t> VOI </a:t>
            </a:r>
            <a:r>
              <a:rPr lang="nb-NO" b="1" dirty="0" err="1" smtClean="0"/>
              <a:t>of</a:t>
            </a:r>
            <a:r>
              <a:rPr lang="nb-NO" b="1" dirty="0" smtClean="0"/>
              <a:t> </a:t>
            </a:r>
            <a:r>
              <a:rPr lang="nb-NO" b="1" dirty="0" err="1" smtClean="0"/>
              <a:t>geophysical</a:t>
            </a:r>
            <a:r>
              <a:rPr lang="nb-NO" b="1" dirty="0" smtClean="0"/>
              <a:t> data.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270797"/>
              </p:ext>
            </p:extLst>
          </p:nvPr>
        </p:nvGraphicFramePr>
        <p:xfrm>
          <a:off x="4593348" y="3950282"/>
          <a:ext cx="1778852" cy="361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48" name="Equation" r:id="rId7" imgW="1269449" imgH="253890" progId="Equation.DSMT4">
                  <p:embed/>
                </p:oleObj>
              </mc:Choice>
              <mc:Fallback>
                <p:oleObj name="Equation" r:id="rId7" imgW="1269449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3348" y="3950282"/>
                        <a:ext cx="1778852" cy="361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702568"/>
              </p:ext>
            </p:extLst>
          </p:nvPr>
        </p:nvGraphicFramePr>
        <p:xfrm>
          <a:off x="1332989" y="3910426"/>
          <a:ext cx="2158891" cy="396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49" name="Equation" r:id="rId9" imgW="1396394" imgH="253890" progId="Equation.DSMT4">
                  <p:embed/>
                </p:oleObj>
              </mc:Choice>
              <mc:Fallback>
                <p:oleObj name="Equation" r:id="rId9" imgW="1396394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2989" y="3910426"/>
                        <a:ext cx="2158891" cy="3965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677080" y="3264095"/>
            <a:ext cx="72487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Data: G</a:t>
            </a: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eophysical experiment, with binary outcome, indicating whether the formation is leaking or not. 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0" y="514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smtClean="0"/>
              <a:t>Value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(VOI)</a:t>
            </a:r>
            <a:br>
              <a:rPr lang="nb-NO" dirty="0" smtClean="0"/>
            </a:br>
            <a:r>
              <a:rPr lang="nb-NO" dirty="0" smtClean="0"/>
              <a:t>- More general </a:t>
            </a:r>
            <a:r>
              <a:rPr lang="nb-NO" dirty="0" err="1" smtClean="0"/>
              <a:t>formulation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204864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VOI </a:t>
            </a:r>
            <a:r>
              <a:rPr lang="nb-NO" dirty="0" err="1" smtClean="0"/>
              <a:t>analysis</a:t>
            </a:r>
            <a:r>
              <a:rPr lang="nb-NO" dirty="0" smtClean="0"/>
              <a:t> is used to </a:t>
            </a:r>
            <a:r>
              <a:rPr lang="nb-NO" dirty="0" err="1" smtClean="0"/>
              <a:t>compare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additional</a:t>
            </a:r>
            <a:r>
              <a:rPr lang="nb-NO" dirty="0" smtClean="0"/>
              <a:t> </a:t>
            </a:r>
            <a:r>
              <a:rPr lang="nb-NO" dirty="0" err="1" smtClean="0"/>
              <a:t>value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making</a:t>
            </a:r>
            <a:r>
              <a:rPr lang="nb-NO" dirty="0" smtClean="0"/>
              <a:t> </a:t>
            </a:r>
            <a:r>
              <a:rPr lang="nb-NO" dirty="0" err="1" smtClean="0"/>
              <a:t>informed</a:t>
            </a:r>
            <a:r>
              <a:rPr lang="nb-NO" dirty="0" smtClean="0"/>
              <a:t> </a:t>
            </a:r>
            <a:r>
              <a:rPr lang="nb-NO" dirty="0" err="1" smtClean="0"/>
              <a:t>decisions</a:t>
            </a:r>
            <a:r>
              <a:rPr lang="nb-NO" dirty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price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If </a:t>
            </a:r>
            <a:r>
              <a:rPr lang="nb-NO" dirty="0" err="1" smtClean="0"/>
              <a:t>the</a:t>
            </a:r>
            <a:r>
              <a:rPr lang="nb-NO" dirty="0" smtClean="0"/>
              <a:t> VOI </a:t>
            </a:r>
            <a:r>
              <a:rPr lang="nb-NO" dirty="0" err="1" smtClean="0"/>
              <a:t>exceeds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price</a:t>
            </a:r>
            <a:r>
              <a:rPr lang="nb-NO" dirty="0" smtClean="0"/>
              <a:t>,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decision</a:t>
            </a:r>
            <a:r>
              <a:rPr lang="nb-NO" dirty="0" smtClean="0"/>
              <a:t> maker </a:t>
            </a:r>
            <a:r>
              <a:rPr lang="nb-NO" dirty="0" err="1" smtClean="0"/>
              <a:t>should</a:t>
            </a:r>
            <a:r>
              <a:rPr lang="nb-NO" dirty="0" smtClean="0"/>
              <a:t> </a:t>
            </a:r>
            <a:r>
              <a:rPr lang="nb-NO" dirty="0" err="1" smtClean="0"/>
              <a:t>purchase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data.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9622" y="4365104"/>
            <a:ext cx="727280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</a:rPr>
              <a:t>VOI=</a:t>
            </a:r>
            <a:r>
              <a:rPr lang="nb-NO" sz="2400" dirty="0" err="1" smtClean="0">
                <a:solidFill>
                  <a:schemeClr val="bg1"/>
                </a:solidFill>
              </a:rPr>
              <a:t>Posterior</a:t>
            </a:r>
            <a:r>
              <a:rPr lang="nb-NO" sz="2400" dirty="0" smtClean="0">
                <a:solidFill>
                  <a:schemeClr val="bg1"/>
                </a:solidFill>
              </a:rPr>
              <a:t> </a:t>
            </a:r>
            <a:r>
              <a:rPr lang="nb-NO" sz="2400" dirty="0" err="1" smtClean="0">
                <a:solidFill>
                  <a:schemeClr val="bg1"/>
                </a:solidFill>
              </a:rPr>
              <a:t>value</a:t>
            </a:r>
            <a:r>
              <a:rPr lang="nb-NO" sz="2400" dirty="0" smtClean="0">
                <a:solidFill>
                  <a:schemeClr val="bg1"/>
                </a:solidFill>
              </a:rPr>
              <a:t> – Prior </a:t>
            </a:r>
            <a:r>
              <a:rPr lang="nb-NO" sz="2400" dirty="0" err="1" smtClean="0">
                <a:solidFill>
                  <a:schemeClr val="bg1"/>
                </a:solidFill>
              </a:rPr>
              <a:t>value</a:t>
            </a:r>
            <a:r>
              <a:rPr lang="nb-NO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4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Risk and </a:t>
            </a:r>
            <a:r>
              <a:rPr lang="nb-NO" dirty="0" err="1" smtClean="0"/>
              <a:t>utility</a:t>
            </a:r>
            <a:r>
              <a:rPr lang="nb-NO" dirty="0" smtClean="0"/>
              <a:t> </a:t>
            </a:r>
            <a:r>
              <a:rPr lang="nb-NO" dirty="0" err="1" smtClean="0"/>
              <a:t>functions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8139"/>
          <a:stretch/>
        </p:blipFill>
        <p:spPr>
          <a:xfrm>
            <a:off x="2203554" y="1412776"/>
            <a:ext cx="6688926" cy="4608512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256353"/>
              </p:ext>
            </p:extLst>
          </p:nvPr>
        </p:nvGraphicFramePr>
        <p:xfrm>
          <a:off x="1050925" y="6021388"/>
          <a:ext cx="1427163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5" name="Equation" r:id="rId4" imgW="1066680" imgH="431640" progId="Equation.DSMT4">
                  <p:embed/>
                </p:oleObj>
              </mc:Choice>
              <mc:Fallback>
                <p:oleObj name="Equation" r:id="rId4" imgW="1066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925" y="6021388"/>
                        <a:ext cx="1427163" cy="582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522920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Exponential</a:t>
            </a:r>
            <a:r>
              <a:rPr lang="nb-NO" dirty="0" smtClean="0"/>
              <a:t> and linear </a:t>
            </a:r>
            <a:r>
              <a:rPr lang="nb-NO" dirty="0" err="1" smtClean="0"/>
              <a:t>utility</a:t>
            </a:r>
            <a:r>
              <a:rPr lang="nb-NO" dirty="0" smtClean="0"/>
              <a:t> have </a:t>
            </a:r>
            <a:r>
              <a:rPr lang="nb-NO" dirty="0" err="1" smtClean="0"/>
              <a:t>constant</a:t>
            </a:r>
            <a:r>
              <a:rPr lang="nb-NO" dirty="0" smtClean="0"/>
              <a:t> risk </a:t>
            </a:r>
            <a:r>
              <a:rPr lang="nb-NO" dirty="0" err="1" smtClean="0"/>
              <a:t>aversion</a:t>
            </a:r>
            <a:r>
              <a:rPr lang="nb-NO" dirty="0" smtClean="0"/>
              <a:t> </a:t>
            </a:r>
            <a:r>
              <a:rPr lang="nb-NO" dirty="0" err="1" smtClean="0"/>
              <a:t>coefficient</a:t>
            </a:r>
            <a:r>
              <a:rPr lang="nb-NO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Certain</a:t>
            </a:r>
            <a:r>
              <a:rPr lang="nb-NO" dirty="0" smtClean="0"/>
              <a:t> </a:t>
            </a:r>
            <a:r>
              <a:rPr lang="nb-NO" dirty="0" err="1" smtClean="0"/>
              <a:t>equivalents</a:t>
            </a:r>
            <a:r>
              <a:rPr lang="nb-NO" dirty="0" smtClean="0"/>
              <a:t> (CE)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8139"/>
          <a:stretch/>
        </p:blipFill>
        <p:spPr>
          <a:xfrm>
            <a:off x="1792491" y="1628800"/>
            <a:ext cx="7316013" cy="50405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1560" y="1412776"/>
            <a:ext cx="7628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Utilities are mathematical. The certain equivalent </a:t>
            </a:r>
            <a:r>
              <a:rPr lang="en-GB" dirty="0"/>
              <a:t>is a measure of how much a situation is worth to the decision </a:t>
            </a:r>
            <a:r>
              <a:rPr lang="en-GB" dirty="0" smtClean="0"/>
              <a:t>maker. (It is measured in value).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161656"/>
              </p:ext>
            </p:extLst>
          </p:nvPr>
        </p:nvGraphicFramePr>
        <p:xfrm>
          <a:off x="467544" y="5517232"/>
          <a:ext cx="377031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9" name="Equation" r:id="rId4" imgW="2705040" imgH="355320" progId="Equation.DSMT4">
                  <p:embed/>
                </p:oleObj>
              </mc:Choice>
              <mc:Fallback>
                <p:oleObj name="Equation" r:id="rId4" imgW="27050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517232"/>
                        <a:ext cx="3770313" cy="493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 flipV="1">
            <a:off x="6948264" y="5589240"/>
            <a:ext cx="216024" cy="576064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79912" y="6165304"/>
            <a:ext cx="5328593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b-NO" dirty="0" err="1" smtClean="0">
                <a:solidFill>
                  <a:schemeClr val="bg1"/>
                </a:solidFill>
              </a:rPr>
              <a:t>What</a:t>
            </a:r>
            <a:r>
              <a:rPr lang="nb-NO" dirty="0" smtClean="0">
                <a:solidFill>
                  <a:schemeClr val="bg1"/>
                </a:solidFill>
              </a:rPr>
              <a:t> is </a:t>
            </a:r>
            <a:r>
              <a:rPr lang="nb-NO" dirty="0" err="1" smtClean="0">
                <a:solidFill>
                  <a:schemeClr val="bg1"/>
                </a:solidFill>
              </a:rPr>
              <a:t>the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value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of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indifference</a:t>
            </a:r>
            <a:r>
              <a:rPr lang="nb-NO" dirty="0" smtClean="0">
                <a:solidFill>
                  <a:schemeClr val="bg1"/>
                </a:solidFill>
              </a:rPr>
              <a:t>? How </a:t>
            </a:r>
            <a:r>
              <a:rPr lang="nb-NO" dirty="0" err="1" smtClean="0">
                <a:solidFill>
                  <a:schemeClr val="bg1"/>
                </a:solidFill>
              </a:rPr>
              <a:t>much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would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the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owner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of</a:t>
            </a:r>
            <a:r>
              <a:rPr lang="nb-NO" dirty="0" smtClean="0">
                <a:solidFill>
                  <a:schemeClr val="bg1"/>
                </a:solidFill>
              </a:rPr>
              <a:t> a </a:t>
            </a:r>
            <a:r>
              <a:rPr lang="nb-NO" dirty="0" err="1" smtClean="0">
                <a:solidFill>
                  <a:schemeClr val="bg1"/>
                </a:solidFill>
              </a:rPr>
              <a:t>lottery</a:t>
            </a:r>
            <a:r>
              <a:rPr lang="nb-NO" dirty="0" smtClean="0">
                <a:solidFill>
                  <a:schemeClr val="bg1"/>
                </a:solidFill>
              </a:rPr>
              <a:t> be </a:t>
            </a:r>
            <a:r>
              <a:rPr lang="nb-NO" dirty="0" err="1" smtClean="0">
                <a:solidFill>
                  <a:schemeClr val="bg1"/>
                </a:solidFill>
              </a:rPr>
              <a:t>willing</a:t>
            </a:r>
            <a:r>
              <a:rPr lang="nb-NO" dirty="0" smtClean="0">
                <a:solidFill>
                  <a:schemeClr val="bg1"/>
                </a:solidFill>
              </a:rPr>
              <a:t> to </a:t>
            </a:r>
            <a:r>
              <a:rPr lang="nb-NO" dirty="0" err="1" smtClean="0">
                <a:solidFill>
                  <a:schemeClr val="bg1"/>
                </a:solidFill>
              </a:rPr>
              <a:t>sell</a:t>
            </a:r>
            <a:r>
              <a:rPr lang="nb-NO" dirty="0" smtClean="0">
                <a:solidFill>
                  <a:schemeClr val="bg1"/>
                </a:solidFill>
              </a:rPr>
              <a:t> it for?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Motivating</a:t>
            </a:r>
            <a:r>
              <a:rPr lang="nb-NO" dirty="0" smtClean="0"/>
              <a:t> VOI </a:t>
            </a:r>
            <a:r>
              <a:rPr lang="nb-NO" dirty="0" err="1" smtClean="0"/>
              <a:t>examples</a:t>
            </a:r>
            <a:r>
              <a:rPr lang="nb-NO" dirty="0" smtClean="0"/>
              <a:t>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2348880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Integration </a:t>
            </a:r>
            <a:r>
              <a:rPr lang="nb-NO" dirty="0" err="1" smtClean="0"/>
              <a:t>of</a:t>
            </a:r>
            <a:r>
              <a:rPr lang="nb-NO" dirty="0" smtClean="0"/>
              <a:t> spatial </a:t>
            </a:r>
            <a:r>
              <a:rPr lang="nb-NO" dirty="0" err="1" smtClean="0"/>
              <a:t>modeling</a:t>
            </a:r>
            <a:r>
              <a:rPr lang="nb-NO" dirty="0" smtClean="0"/>
              <a:t> and </a:t>
            </a:r>
            <a:r>
              <a:rPr lang="nb-NO" dirty="0" err="1" smtClean="0"/>
              <a:t>decision</a:t>
            </a:r>
            <a:r>
              <a:rPr lang="nb-NO" dirty="0" smtClean="0"/>
              <a:t> </a:t>
            </a:r>
            <a:r>
              <a:rPr lang="nb-NO" dirty="0" err="1" smtClean="0"/>
              <a:t>analysis</a:t>
            </a:r>
            <a:r>
              <a:rPr lang="nb-NO" dirty="0" smtClean="0"/>
              <a:t>. </a:t>
            </a:r>
          </a:p>
          <a:p>
            <a:endParaRPr lang="nb-NO" dirty="0" smtClean="0"/>
          </a:p>
          <a:p>
            <a:r>
              <a:rPr lang="nb-NO" dirty="0" err="1" smtClean="0"/>
              <a:t>Collect</a:t>
            </a:r>
            <a:r>
              <a:rPr lang="nb-NO" dirty="0" smtClean="0"/>
              <a:t> data to </a:t>
            </a:r>
            <a:r>
              <a:rPr lang="nb-NO" dirty="0" err="1" smtClean="0"/>
              <a:t>resolve</a:t>
            </a:r>
            <a:r>
              <a:rPr lang="nb-NO" dirty="0" smtClean="0"/>
              <a:t> </a:t>
            </a:r>
            <a:r>
              <a:rPr lang="nb-NO" dirty="0" err="1" smtClean="0"/>
              <a:t>uncertainties</a:t>
            </a:r>
            <a:r>
              <a:rPr lang="nb-NO" dirty="0" smtClean="0"/>
              <a:t> and make </a:t>
            </a:r>
            <a:r>
              <a:rPr lang="nb-NO" dirty="0" err="1" smtClean="0"/>
              <a:t>informed</a:t>
            </a:r>
            <a:r>
              <a:rPr lang="nb-NO" dirty="0" smtClean="0"/>
              <a:t> </a:t>
            </a:r>
            <a:r>
              <a:rPr lang="nb-NO" dirty="0" err="1" smtClean="0"/>
              <a:t>decisions</a:t>
            </a:r>
            <a:r>
              <a:rPr lang="nb-N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9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VOI - Clairvoyance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647514"/>
              </p:ext>
            </p:extLst>
          </p:nvPr>
        </p:nvGraphicFramePr>
        <p:xfrm>
          <a:off x="1259632" y="2636912"/>
          <a:ext cx="617537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3" name="Equation" r:id="rId3" imgW="3759120" imgH="736560" progId="Equation.DSMT4">
                  <p:embed/>
                </p:oleObj>
              </mc:Choice>
              <mc:Fallback>
                <p:oleObj name="Equation" r:id="rId3" imgW="375912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636912"/>
                        <a:ext cx="6175375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35596" y="4625214"/>
            <a:ext cx="727280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</a:rPr>
              <a:t>VOI=</a:t>
            </a:r>
            <a:r>
              <a:rPr lang="nb-NO" sz="2400" dirty="0" err="1" smtClean="0">
                <a:solidFill>
                  <a:schemeClr val="bg1"/>
                </a:solidFill>
              </a:rPr>
              <a:t>Posterior</a:t>
            </a:r>
            <a:r>
              <a:rPr lang="nb-NO" sz="2400" dirty="0" smtClean="0">
                <a:solidFill>
                  <a:schemeClr val="bg1"/>
                </a:solidFill>
              </a:rPr>
              <a:t> </a:t>
            </a:r>
            <a:r>
              <a:rPr lang="nb-NO" sz="2400" dirty="0" err="1" smtClean="0">
                <a:solidFill>
                  <a:schemeClr val="bg1"/>
                </a:solidFill>
              </a:rPr>
              <a:t>value</a:t>
            </a:r>
            <a:r>
              <a:rPr lang="nb-NO" sz="2400" dirty="0" smtClean="0">
                <a:solidFill>
                  <a:schemeClr val="bg1"/>
                </a:solidFill>
              </a:rPr>
              <a:t> – Prior </a:t>
            </a:r>
            <a:r>
              <a:rPr lang="nb-NO" sz="2400" dirty="0" err="1" smtClean="0">
                <a:solidFill>
                  <a:schemeClr val="bg1"/>
                </a:solidFill>
              </a:rPr>
              <a:t>value</a:t>
            </a:r>
            <a:r>
              <a:rPr lang="nb-NO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11" idx="2"/>
          </p:cNvCxnSpPr>
          <p:nvPr/>
        </p:nvCxnSpPr>
        <p:spPr>
          <a:xfrm flipH="1">
            <a:off x="3419872" y="2356904"/>
            <a:ext cx="1152128" cy="352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31840" y="1710573"/>
            <a:ext cx="288032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P</a:t>
            </a:r>
            <a:r>
              <a:rPr lang="nb-NO" dirty="0" smtClean="0">
                <a:solidFill>
                  <a:schemeClr val="bg1"/>
                </a:solidFill>
              </a:rPr>
              <a:t>rice </a:t>
            </a:r>
            <a:r>
              <a:rPr lang="nb-NO" i="1" dirty="0" smtClean="0">
                <a:solidFill>
                  <a:schemeClr val="bg1"/>
                </a:solidFill>
              </a:rPr>
              <a:t>P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of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experiment</a:t>
            </a:r>
            <a:r>
              <a:rPr lang="nb-NO" dirty="0" smtClean="0">
                <a:solidFill>
                  <a:schemeClr val="bg1"/>
                </a:solidFill>
              </a:rPr>
              <a:t> makes </a:t>
            </a:r>
            <a:r>
              <a:rPr lang="nb-NO" dirty="0" err="1" smtClean="0">
                <a:solidFill>
                  <a:schemeClr val="bg1"/>
                </a:solidFill>
              </a:rPr>
              <a:t>the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equality</a:t>
            </a:r>
            <a:r>
              <a:rPr lang="nb-NO" dirty="0" smtClean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056" y="6453336"/>
            <a:ext cx="399593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 smtClean="0"/>
              <a:t>Assuming</a:t>
            </a:r>
            <a:r>
              <a:rPr lang="nb-NO" dirty="0" smtClean="0"/>
              <a:t> risk </a:t>
            </a:r>
            <a:r>
              <a:rPr lang="nb-NO" dirty="0" err="1" smtClean="0"/>
              <a:t>neutral</a:t>
            </a:r>
            <a:r>
              <a:rPr lang="nb-NO" dirty="0" smtClean="0"/>
              <a:t> </a:t>
            </a:r>
            <a:r>
              <a:rPr lang="nb-NO" dirty="0" err="1" smtClean="0"/>
              <a:t>decision</a:t>
            </a:r>
            <a:r>
              <a:rPr lang="nb-NO" dirty="0" smtClean="0"/>
              <a:t> maker!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70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Value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- </a:t>
            </a:r>
            <a:r>
              <a:rPr lang="nb-NO" dirty="0" err="1" smtClean="0"/>
              <a:t>Imperfect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101451"/>
              </p:ext>
            </p:extLst>
          </p:nvPr>
        </p:nvGraphicFramePr>
        <p:xfrm>
          <a:off x="1381645" y="3284984"/>
          <a:ext cx="686276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6" name="Equation" r:id="rId3" imgW="4178160" imgH="787320" progId="Equation.DSMT4">
                  <p:embed/>
                </p:oleObj>
              </mc:Choice>
              <mc:Fallback>
                <p:oleObj name="Equation" r:id="rId3" imgW="417816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645" y="3284984"/>
                        <a:ext cx="6862763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76056" y="6453336"/>
            <a:ext cx="399593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 smtClean="0"/>
              <a:t>Assuming</a:t>
            </a:r>
            <a:r>
              <a:rPr lang="nb-NO" dirty="0" smtClean="0"/>
              <a:t> risk </a:t>
            </a:r>
            <a:r>
              <a:rPr lang="nb-NO" dirty="0" err="1" smtClean="0"/>
              <a:t>neutral</a:t>
            </a:r>
            <a:r>
              <a:rPr lang="nb-NO" dirty="0" smtClean="0"/>
              <a:t> </a:t>
            </a:r>
            <a:r>
              <a:rPr lang="nb-NO" dirty="0" err="1" smtClean="0"/>
              <a:t>decision</a:t>
            </a:r>
            <a:r>
              <a:rPr lang="nb-NO" dirty="0" smtClean="0"/>
              <a:t> maker!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018088"/>
              </p:ext>
            </p:extLst>
          </p:nvPr>
        </p:nvGraphicFramePr>
        <p:xfrm>
          <a:off x="1712913" y="2143125"/>
          <a:ext cx="528478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7" name="Equation" r:id="rId5" imgW="3581280" imgH="380880" progId="Equation.DSMT4">
                  <p:embed/>
                </p:oleObj>
              </mc:Choice>
              <mc:Fallback>
                <p:oleObj name="Equation" r:id="rId5" imgW="35812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2143125"/>
                        <a:ext cx="5284787" cy="576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59632" y="4767535"/>
            <a:ext cx="727280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</a:rPr>
              <a:t>VOI=</a:t>
            </a:r>
            <a:r>
              <a:rPr lang="nb-NO" sz="2400" dirty="0" err="1" smtClean="0">
                <a:solidFill>
                  <a:schemeClr val="bg1"/>
                </a:solidFill>
              </a:rPr>
              <a:t>Posterior</a:t>
            </a:r>
            <a:r>
              <a:rPr lang="nb-NO" sz="2400" dirty="0" smtClean="0">
                <a:solidFill>
                  <a:schemeClr val="bg1"/>
                </a:solidFill>
              </a:rPr>
              <a:t> </a:t>
            </a:r>
            <a:r>
              <a:rPr lang="nb-NO" sz="2400" dirty="0" err="1" smtClean="0">
                <a:solidFill>
                  <a:schemeClr val="bg1"/>
                </a:solidFill>
              </a:rPr>
              <a:t>value</a:t>
            </a:r>
            <a:r>
              <a:rPr lang="nb-NO" sz="2400" dirty="0" smtClean="0">
                <a:solidFill>
                  <a:schemeClr val="bg1"/>
                </a:solidFill>
              </a:rPr>
              <a:t> – Prior </a:t>
            </a:r>
            <a:r>
              <a:rPr lang="nb-NO" sz="2400" dirty="0" err="1" smtClean="0">
                <a:solidFill>
                  <a:schemeClr val="bg1"/>
                </a:solidFill>
              </a:rPr>
              <a:t>value</a:t>
            </a:r>
            <a:r>
              <a:rPr lang="nb-NO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635896" y="2060848"/>
            <a:ext cx="432048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067944" y="1772816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0" y="1556792"/>
            <a:ext cx="273630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Price </a:t>
            </a:r>
            <a:r>
              <a:rPr lang="nb-NO" dirty="0" err="1" smtClean="0">
                <a:solidFill>
                  <a:schemeClr val="bg1"/>
                </a:solidFill>
              </a:rPr>
              <a:t>of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indifference</a:t>
            </a:r>
            <a:r>
              <a:rPr lang="nb-NO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5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Properties </a:t>
            </a:r>
            <a:r>
              <a:rPr lang="nb-NO" dirty="0" err="1" smtClean="0"/>
              <a:t>of</a:t>
            </a:r>
            <a:r>
              <a:rPr lang="nb-NO" dirty="0" smtClean="0"/>
              <a:t> VOI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206084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a) VOI is </a:t>
            </a:r>
            <a:r>
              <a:rPr lang="nb-NO" dirty="0" err="1" smtClean="0"/>
              <a:t>always</a:t>
            </a:r>
            <a:r>
              <a:rPr lang="nb-NO" dirty="0" smtClean="0"/>
              <a:t> positive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Data </a:t>
            </a:r>
            <a:r>
              <a:rPr lang="nb-NO" dirty="0" err="1" smtClean="0"/>
              <a:t>allow</a:t>
            </a:r>
            <a:r>
              <a:rPr lang="nb-NO" dirty="0" smtClean="0"/>
              <a:t> </a:t>
            </a:r>
            <a:r>
              <a:rPr lang="nb-NO" dirty="0" err="1" smtClean="0"/>
              <a:t>better</a:t>
            </a:r>
            <a:r>
              <a:rPr lang="nb-NO" dirty="0" smtClean="0"/>
              <a:t>, </a:t>
            </a:r>
            <a:r>
              <a:rPr lang="nb-NO" dirty="0" err="1" smtClean="0"/>
              <a:t>informed</a:t>
            </a:r>
            <a:r>
              <a:rPr lang="nb-NO" dirty="0" smtClean="0"/>
              <a:t> </a:t>
            </a:r>
            <a:r>
              <a:rPr lang="nb-NO" dirty="0" err="1" smtClean="0"/>
              <a:t>decisions</a:t>
            </a:r>
            <a:r>
              <a:rPr lang="nb-NO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5696" y="3230974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b) If </a:t>
            </a:r>
            <a:r>
              <a:rPr lang="nb-NO" dirty="0" err="1" smtClean="0"/>
              <a:t>value</a:t>
            </a:r>
            <a:r>
              <a:rPr lang="nb-NO" dirty="0" smtClean="0"/>
              <a:t> is in </a:t>
            </a:r>
            <a:r>
              <a:rPr lang="nb-NO" dirty="0" err="1" smtClean="0"/>
              <a:t>monetary</a:t>
            </a:r>
            <a:r>
              <a:rPr lang="nb-NO" dirty="0" smtClean="0"/>
              <a:t> units ,VOI is in </a:t>
            </a:r>
            <a:r>
              <a:rPr lang="nb-NO" dirty="0" err="1" smtClean="0"/>
              <a:t>monetary</a:t>
            </a:r>
            <a:r>
              <a:rPr lang="nb-NO" dirty="0" smtClean="0"/>
              <a:t> units.</a:t>
            </a:r>
          </a:p>
          <a:p>
            <a:endParaRPr lang="nb-NO" dirty="0"/>
          </a:p>
          <a:p>
            <a:r>
              <a:rPr lang="nb-NO" dirty="0" smtClean="0"/>
              <a:t>c) Data </a:t>
            </a:r>
            <a:r>
              <a:rPr lang="nb-NO" dirty="0" err="1" smtClean="0"/>
              <a:t>should</a:t>
            </a:r>
            <a:r>
              <a:rPr lang="nb-NO" dirty="0" smtClean="0"/>
              <a:t> be </a:t>
            </a:r>
            <a:r>
              <a:rPr lang="nb-NO" dirty="0" err="1" smtClean="0"/>
              <a:t>purchased</a:t>
            </a:r>
            <a:r>
              <a:rPr lang="nb-NO" dirty="0" smtClean="0"/>
              <a:t> </a:t>
            </a:r>
            <a:r>
              <a:rPr lang="nb-NO" dirty="0" err="1" smtClean="0"/>
              <a:t>if</a:t>
            </a:r>
            <a:r>
              <a:rPr lang="nb-NO" dirty="0" smtClean="0"/>
              <a:t> VOI &gt;</a:t>
            </a:r>
            <a:r>
              <a:rPr lang="nb-NO" dirty="0"/>
              <a:t> </a:t>
            </a:r>
            <a:r>
              <a:rPr lang="nb-NO" dirty="0" smtClean="0"/>
              <a:t>Price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experiment</a:t>
            </a:r>
            <a:r>
              <a:rPr lang="nb-NO" dirty="0" smtClean="0"/>
              <a:t> P.</a:t>
            </a:r>
          </a:p>
          <a:p>
            <a:endParaRPr lang="nb-NO" dirty="0"/>
          </a:p>
          <a:p>
            <a:r>
              <a:rPr lang="nb-NO" dirty="0" smtClean="0"/>
              <a:t>d) VOI </a:t>
            </a:r>
            <a:r>
              <a:rPr lang="nb-NO" dirty="0" err="1" smtClean="0"/>
              <a:t>of</a:t>
            </a:r>
            <a:r>
              <a:rPr lang="nb-NO" dirty="0" smtClean="0"/>
              <a:t> clairvoyance is an </a:t>
            </a:r>
            <a:r>
              <a:rPr lang="nb-NO" dirty="0" err="1" smtClean="0"/>
              <a:t>upper</a:t>
            </a:r>
            <a:r>
              <a:rPr lang="nb-NO" dirty="0" smtClean="0"/>
              <a:t> </a:t>
            </a:r>
            <a:r>
              <a:rPr lang="nb-NO" dirty="0" err="1" smtClean="0"/>
              <a:t>bound</a:t>
            </a:r>
            <a:r>
              <a:rPr lang="nb-NO" dirty="0" smtClean="0"/>
              <a:t> for </a:t>
            </a:r>
            <a:r>
              <a:rPr lang="nb-NO" dirty="0" err="1" smtClean="0"/>
              <a:t>any</a:t>
            </a:r>
            <a:r>
              <a:rPr lang="nb-NO" dirty="0" smtClean="0"/>
              <a:t> </a:t>
            </a:r>
            <a:r>
              <a:rPr lang="nb-NO" dirty="0" err="1" smtClean="0"/>
              <a:t>imperfect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</a:t>
            </a:r>
            <a:r>
              <a:rPr lang="nb-NO" dirty="0" err="1" smtClean="0"/>
              <a:t>gathering</a:t>
            </a:r>
            <a:r>
              <a:rPr lang="nb-NO" dirty="0" smtClean="0"/>
              <a:t> </a:t>
            </a:r>
            <a:r>
              <a:rPr lang="nb-NO" dirty="0" err="1" smtClean="0"/>
              <a:t>scheme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r>
              <a:rPr lang="nb-NO" dirty="0" smtClean="0"/>
              <a:t>e) </a:t>
            </a:r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compare</a:t>
            </a:r>
            <a:r>
              <a:rPr lang="nb-NO" dirty="0" smtClean="0"/>
              <a:t> different </a:t>
            </a:r>
            <a:r>
              <a:rPr lang="nb-NO" dirty="0" err="1" smtClean="0"/>
              <a:t>experiments</a:t>
            </a:r>
            <a:r>
              <a:rPr lang="nb-NO" dirty="0" smtClean="0"/>
              <a:t>,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purchase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largest</a:t>
            </a:r>
            <a:r>
              <a:rPr lang="nb-NO" dirty="0" smtClean="0"/>
              <a:t> VOI </a:t>
            </a:r>
            <a:r>
              <a:rPr lang="nb-NO" dirty="0" err="1" smtClean="0"/>
              <a:t>compared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price</a:t>
            </a:r>
            <a:r>
              <a:rPr lang="nb-NO" dirty="0" smtClean="0"/>
              <a:t>: </a:t>
            </a:r>
          </a:p>
          <a:p>
            <a:r>
              <a:rPr lang="nb-NO" dirty="0"/>
              <a:t>	</a:t>
            </a:r>
            <a:endParaRPr lang="nb-NO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476840"/>
              </p:ext>
            </p:extLst>
          </p:nvPr>
        </p:nvGraphicFramePr>
        <p:xfrm>
          <a:off x="1907704" y="2635171"/>
          <a:ext cx="2653403" cy="64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0" name="Equation" r:id="rId3" imgW="1866600" imgH="457200" progId="Equation.DSMT4">
                  <p:embed/>
                </p:oleObj>
              </mc:Choice>
              <mc:Fallback>
                <p:oleObj name="Equation" r:id="rId3" imgW="1866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04" y="2635171"/>
                        <a:ext cx="2653403" cy="64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16639"/>
              </p:ext>
            </p:extLst>
          </p:nvPr>
        </p:nvGraphicFramePr>
        <p:xfrm>
          <a:off x="2117279" y="5877272"/>
          <a:ext cx="25987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1" name="Equation" r:id="rId5" imgW="1828800" imgH="253800" progId="Equation.DSMT4">
                  <p:embed/>
                </p:oleObj>
              </mc:Choice>
              <mc:Fallback>
                <p:oleObj name="Equation" r:id="rId5" imgW="1828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279" y="5877272"/>
                        <a:ext cx="2598737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094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Gaussian</a:t>
            </a:r>
            <a:r>
              <a:rPr lang="nb-NO" dirty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 for </a:t>
            </a:r>
            <a:r>
              <a:rPr lang="nb-NO" dirty="0" err="1" smtClean="0"/>
              <a:t>profits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434859"/>
              </p:ext>
            </p:extLst>
          </p:nvPr>
        </p:nvGraphicFramePr>
        <p:xfrm>
          <a:off x="1276350" y="1924050"/>
          <a:ext cx="3503613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3" name="Equation" r:id="rId3" imgW="1993680" imgH="558720" progId="Equation.DSMT4">
                  <p:embed/>
                </p:oleObj>
              </mc:Choice>
              <mc:Fallback>
                <p:oleObj name="Equation" r:id="rId3" imgW="199368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1924050"/>
                        <a:ext cx="3503613" cy="969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212976"/>
            <a:ext cx="3899840" cy="22309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00192" y="3250897"/>
            <a:ext cx="223224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b-NO" dirty="0" err="1" smtClean="0">
                <a:solidFill>
                  <a:schemeClr val="bg1"/>
                </a:solidFill>
              </a:rPr>
              <a:t>Gaussian</a:t>
            </a:r>
            <a:r>
              <a:rPr lang="nb-NO" dirty="0" smtClean="0">
                <a:solidFill>
                  <a:schemeClr val="bg1"/>
                </a:solidFill>
              </a:rPr>
              <a:t>, m=2, r=3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7024" y="5464769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Uncertain</a:t>
            </a:r>
            <a:r>
              <a:rPr lang="nb-NO" dirty="0" smtClean="0"/>
              <a:t> </a:t>
            </a:r>
            <a:r>
              <a:rPr lang="nb-NO" dirty="0" err="1" smtClean="0"/>
              <a:t>profits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 </a:t>
            </a:r>
            <a:r>
              <a:rPr lang="nb-NO" dirty="0" err="1" smtClean="0"/>
              <a:t>project</a:t>
            </a:r>
            <a:r>
              <a:rPr lang="nb-NO" dirty="0" smtClean="0"/>
              <a:t> is </a:t>
            </a:r>
            <a:r>
              <a:rPr lang="nb-NO" dirty="0" err="1" smtClean="0"/>
              <a:t>Gaussian</a:t>
            </a:r>
            <a:r>
              <a:rPr lang="nb-NO" dirty="0" smtClean="0"/>
              <a:t> </a:t>
            </a:r>
            <a:r>
              <a:rPr lang="nb-NO" dirty="0" err="1" smtClean="0"/>
              <a:t>distributed</a:t>
            </a:r>
            <a:r>
              <a:rPr lang="nb-NO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9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VOI for </a:t>
            </a:r>
            <a:r>
              <a:rPr lang="nb-NO" dirty="0" err="1" smtClean="0"/>
              <a:t>Gaussian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740466"/>
              </p:ext>
            </p:extLst>
          </p:nvPr>
        </p:nvGraphicFramePr>
        <p:xfrm>
          <a:off x="1013315" y="4077072"/>
          <a:ext cx="44450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5" name="Equation" r:id="rId3" imgW="2590560" imgH="253800" progId="Equation.DSMT4">
                  <p:embed/>
                </p:oleObj>
              </mc:Choice>
              <mc:Fallback>
                <p:oleObj name="Equation" r:id="rId3" imgW="25905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3315" y="4077072"/>
                        <a:ext cx="4445000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1628800"/>
            <a:ext cx="504056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 smtClean="0"/>
              <a:t>Uncertain</a:t>
            </a:r>
            <a:r>
              <a:rPr lang="nb-NO" dirty="0" smtClean="0"/>
              <a:t> </a:t>
            </a:r>
            <a:r>
              <a:rPr lang="nb-NO" dirty="0" err="1" smtClean="0"/>
              <a:t>project</a:t>
            </a:r>
            <a:r>
              <a:rPr lang="nb-NO" dirty="0" smtClean="0"/>
              <a:t> </a:t>
            </a:r>
            <a:r>
              <a:rPr lang="nb-NO" dirty="0" err="1" smtClean="0"/>
              <a:t>profit</a:t>
            </a:r>
            <a:r>
              <a:rPr lang="nb-NO" dirty="0" smtClean="0"/>
              <a:t> is </a:t>
            </a:r>
            <a:r>
              <a:rPr lang="nb-NO" dirty="0" err="1" smtClean="0"/>
              <a:t>Gaussian</a:t>
            </a:r>
            <a:r>
              <a:rPr lang="nb-NO" dirty="0" smtClean="0"/>
              <a:t> </a:t>
            </a:r>
            <a:r>
              <a:rPr lang="nb-NO" dirty="0" err="1" smtClean="0"/>
              <a:t>distributed</a:t>
            </a:r>
            <a:r>
              <a:rPr lang="nb-NO" dirty="0" smtClean="0"/>
              <a:t>. </a:t>
            </a:r>
          </a:p>
          <a:p>
            <a:r>
              <a:rPr lang="nb-NO" dirty="0" err="1" smtClean="0"/>
              <a:t>Invest</a:t>
            </a:r>
            <a:r>
              <a:rPr lang="nb-NO" dirty="0" smtClean="0"/>
              <a:t> or not?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decision</a:t>
            </a:r>
            <a:r>
              <a:rPr lang="nb-NO" dirty="0" smtClean="0"/>
              <a:t> maker asks a clairvoyant for </a:t>
            </a:r>
            <a:r>
              <a:rPr lang="nb-NO" dirty="0" err="1" smtClean="0"/>
              <a:t>perfect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, </a:t>
            </a:r>
            <a:r>
              <a:rPr lang="nb-NO" dirty="0" err="1" smtClean="0"/>
              <a:t>if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VOI is </a:t>
            </a:r>
            <a:r>
              <a:rPr lang="nb-NO" dirty="0" err="1" smtClean="0"/>
              <a:t>larger</a:t>
            </a:r>
            <a:r>
              <a:rPr lang="nb-NO" dirty="0" smtClean="0"/>
              <a:t> </a:t>
            </a:r>
            <a:r>
              <a:rPr lang="nb-NO" dirty="0" err="1" smtClean="0"/>
              <a:t>than</a:t>
            </a:r>
            <a:r>
              <a:rPr lang="nb-NO" dirty="0" smtClean="0"/>
              <a:t> her </a:t>
            </a:r>
            <a:r>
              <a:rPr lang="nb-NO" dirty="0" err="1" smtClean="0"/>
              <a:t>price</a:t>
            </a:r>
            <a:r>
              <a:rPr lang="nb-NO" dirty="0" smtClean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68760"/>
            <a:ext cx="3168352" cy="2108394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636081"/>
              </p:ext>
            </p:extLst>
          </p:nvPr>
        </p:nvGraphicFramePr>
        <p:xfrm>
          <a:off x="1017836" y="4725144"/>
          <a:ext cx="37274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6" name="Equation" r:id="rId6" imgW="2120760" imgH="279360" progId="Equation.DSMT4">
                  <p:embed/>
                </p:oleObj>
              </mc:Choice>
              <mc:Fallback>
                <p:oleObj name="Equation" r:id="rId6" imgW="2120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836" y="4725144"/>
                        <a:ext cx="372745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016140"/>
              </p:ext>
            </p:extLst>
          </p:nvPr>
        </p:nvGraphicFramePr>
        <p:xfrm>
          <a:off x="971600" y="5321076"/>
          <a:ext cx="5089526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7" name="Equation" r:id="rId8" imgW="2895480" imgH="279360" progId="Equation.DSMT4">
                  <p:embed/>
                </p:oleObj>
              </mc:Choice>
              <mc:Fallback>
                <p:oleObj name="Equation" r:id="rId8" imgW="28954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321076"/>
                        <a:ext cx="5089526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233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VOI for </a:t>
            </a:r>
            <a:r>
              <a:rPr lang="nb-NO" dirty="0" err="1" smtClean="0"/>
              <a:t>Gaussian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851360"/>
              </p:ext>
            </p:extLst>
          </p:nvPr>
        </p:nvGraphicFramePr>
        <p:xfrm>
          <a:off x="683568" y="2492896"/>
          <a:ext cx="7567613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2" name="Equation" r:id="rId3" imgW="4305240" imgH="1409400" progId="Equation.DSMT4">
                  <p:embed/>
                </p:oleObj>
              </mc:Choice>
              <mc:Fallback>
                <p:oleObj name="Equation" r:id="rId3" imgW="4305240" imgH="140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492896"/>
                        <a:ext cx="7567613" cy="2447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177281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Result</a:t>
            </a:r>
            <a:r>
              <a:rPr lang="nb-NO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51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VOI for </a:t>
            </a:r>
            <a:r>
              <a:rPr lang="nb-NO" dirty="0" err="1" smtClean="0"/>
              <a:t>Gaussian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638936"/>
              </p:ext>
            </p:extLst>
          </p:nvPr>
        </p:nvGraphicFramePr>
        <p:xfrm>
          <a:off x="1230313" y="2276475"/>
          <a:ext cx="453072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1" name="Equation" r:id="rId3" imgW="2641320" imgH="330120" progId="Equation.DSMT4">
                  <p:embed/>
                </p:oleObj>
              </mc:Choice>
              <mc:Fallback>
                <p:oleObj name="Equation" r:id="rId3" imgW="26413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0313" y="2276475"/>
                        <a:ext cx="4530725" cy="5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177281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Result</a:t>
            </a:r>
            <a:r>
              <a:rPr lang="nb-NO" dirty="0" smtClean="0"/>
              <a:t>:</a:t>
            </a:r>
            <a:endParaRPr lang="en-US" dirty="0"/>
          </a:p>
        </p:txBody>
      </p:sp>
      <p:cxnSp>
        <p:nvCxnSpPr>
          <p:cNvPr id="8" name="Straight Arrow Connector 7"/>
          <p:cNvCxnSpPr>
            <a:stCxn id="9" idx="2"/>
          </p:cNvCxnSpPr>
          <p:nvPr/>
        </p:nvCxnSpPr>
        <p:spPr>
          <a:xfrm flipH="1">
            <a:off x="3779912" y="1926124"/>
            <a:ext cx="1908212" cy="350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60032" y="1556792"/>
            <a:ext cx="165618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 smtClean="0"/>
              <a:t>Gaussian</a:t>
            </a:r>
            <a:r>
              <a:rPr lang="nb-NO" dirty="0" smtClean="0"/>
              <a:t> </a:t>
            </a:r>
            <a:r>
              <a:rPr lang="nb-NO" dirty="0" err="1" smtClean="0"/>
              <a:t>pdf</a:t>
            </a:r>
            <a:endParaRPr lang="en-US" dirty="0"/>
          </a:p>
        </p:txBody>
      </p:sp>
      <p:cxnSp>
        <p:nvCxnSpPr>
          <p:cNvPr id="10" name="Straight Arrow Connector 9"/>
          <p:cNvCxnSpPr>
            <a:stCxn id="11" idx="2"/>
          </p:cNvCxnSpPr>
          <p:nvPr/>
        </p:nvCxnSpPr>
        <p:spPr>
          <a:xfrm flipH="1">
            <a:off x="2555777" y="1844824"/>
            <a:ext cx="1404155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31840" y="1475492"/>
            <a:ext cx="165618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 smtClean="0"/>
              <a:t>Gaussian</a:t>
            </a:r>
            <a:r>
              <a:rPr lang="nb-NO" dirty="0" smtClean="0"/>
              <a:t> </a:t>
            </a:r>
            <a:r>
              <a:rPr lang="nb-NO" dirty="0" err="1"/>
              <a:t>c</a:t>
            </a:r>
            <a:r>
              <a:rPr lang="nb-NO" dirty="0" err="1" smtClean="0"/>
              <a:t>df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3717032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The </a:t>
            </a:r>
            <a:r>
              <a:rPr lang="nb-NO" dirty="0" err="1" smtClean="0"/>
              <a:t>analytical</a:t>
            </a:r>
            <a:r>
              <a:rPr lang="nb-NO" dirty="0" smtClean="0"/>
              <a:t> form </a:t>
            </a:r>
            <a:r>
              <a:rPr lang="nb-NO" dirty="0" err="1" smtClean="0"/>
              <a:t>facilitates</a:t>
            </a:r>
            <a:r>
              <a:rPr lang="nb-NO" dirty="0" smtClean="0"/>
              <a:t> </a:t>
            </a:r>
            <a:r>
              <a:rPr lang="nb-NO" dirty="0" err="1" smtClean="0"/>
              <a:t>computing</a:t>
            </a:r>
            <a:r>
              <a:rPr lang="nb-NO" dirty="0" smtClean="0"/>
              <a:t>, and </a:t>
            </a:r>
            <a:r>
              <a:rPr lang="nb-NO" dirty="0" err="1" smtClean="0"/>
              <a:t>eases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study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VOI </a:t>
            </a:r>
            <a:r>
              <a:rPr lang="nb-NO" dirty="0" err="1" smtClean="0"/>
              <a:t>properties</a:t>
            </a:r>
            <a:r>
              <a:rPr lang="nb-NO" dirty="0" smtClean="0"/>
              <a:t> as a </a:t>
            </a:r>
            <a:r>
              <a:rPr lang="nb-NO" dirty="0" err="1" smtClean="0"/>
              <a:t>function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parameters. 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710129"/>
              </p:ext>
            </p:extLst>
          </p:nvPr>
        </p:nvGraphicFramePr>
        <p:xfrm>
          <a:off x="1015951" y="4725144"/>
          <a:ext cx="2547937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2" name="Equation" r:id="rId5" imgW="1485720" imgH="634680" progId="Equation.DSMT4">
                  <p:embed/>
                </p:oleObj>
              </mc:Choice>
              <mc:Fallback>
                <p:oleObj name="Equation" r:id="rId5" imgW="1485720" imgH="6346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5951" y="4725144"/>
                        <a:ext cx="2547937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99592" y="609329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The more </a:t>
            </a:r>
            <a:r>
              <a:rPr lang="nb-NO" dirty="0" err="1" smtClean="0"/>
              <a:t>uncertain</a:t>
            </a:r>
            <a:r>
              <a:rPr lang="nb-NO" dirty="0" smtClean="0"/>
              <a:t>, </a:t>
            </a:r>
            <a:r>
              <a:rPr lang="nb-NO" dirty="0" err="1" smtClean="0"/>
              <a:t>the</a:t>
            </a:r>
            <a:r>
              <a:rPr lang="nb-NO" dirty="0" smtClean="0"/>
              <a:t> more </a:t>
            </a:r>
            <a:r>
              <a:rPr lang="nb-NO" dirty="0" err="1" smtClean="0"/>
              <a:t>valuable</a:t>
            </a:r>
            <a:r>
              <a:rPr lang="nb-NO" dirty="0" smtClean="0"/>
              <a:t> is </a:t>
            </a:r>
            <a:r>
              <a:rPr lang="nb-NO" dirty="0" err="1" smtClean="0"/>
              <a:t>information</a:t>
            </a:r>
            <a:r>
              <a:rPr lang="nb-N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5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01341" y="2852936"/>
            <a:ext cx="576000" cy="576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7693" y="188640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sz="4000" dirty="0" err="1" smtClean="0"/>
              <a:t>What</a:t>
            </a:r>
            <a:r>
              <a:rPr lang="nb-NO" sz="4000" dirty="0" smtClean="0"/>
              <a:t> </a:t>
            </a:r>
            <a:r>
              <a:rPr lang="nb-NO" sz="4000" dirty="0" err="1" smtClean="0"/>
              <a:t>if</a:t>
            </a:r>
            <a:r>
              <a:rPr lang="nb-NO" sz="4000" dirty="0" smtClean="0"/>
              <a:t> </a:t>
            </a:r>
            <a:r>
              <a:rPr lang="nb-NO" sz="4000" dirty="0" err="1" smtClean="0"/>
              <a:t>several</a:t>
            </a:r>
            <a:r>
              <a:rPr lang="nb-NO" sz="4000" dirty="0" smtClean="0"/>
              <a:t> </a:t>
            </a:r>
            <a:r>
              <a:rPr lang="nb-NO" sz="4000" dirty="0" err="1" smtClean="0"/>
              <a:t>projects</a:t>
            </a:r>
            <a:r>
              <a:rPr lang="nb-NO" sz="4000" dirty="0" smtClean="0"/>
              <a:t> or </a:t>
            </a:r>
            <a:r>
              <a:rPr lang="nb-NO" sz="4000" dirty="0" err="1" smtClean="0"/>
              <a:t>treasures</a:t>
            </a:r>
            <a:r>
              <a:rPr lang="nb-NO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2005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7693" y="188640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sz="4000" dirty="0" err="1" smtClean="0"/>
              <a:t>What</a:t>
            </a:r>
            <a:r>
              <a:rPr lang="nb-NO" sz="4000" dirty="0" smtClean="0"/>
              <a:t> </a:t>
            </a:r>
            <a:r>
              <a:rPr lang="nb-NO" sz="4000" dirty="0" err="1" smtClean="0"/>
              <a:t>if</a:t>
            </a:r>
            <a:r>
              <a:rPr lang="nb-NO" sz="4000" dirty="0" smtClean="0"/>
              <a:t> </a:t>
            </a:r>
            <a:r>
              <a:rPr lang="nb-NO" sz="4000" dirty="0" err="1" smtClean="0"/>
              <a:t>several</a:t>
            </a:r>
            <a:r>
              <a:rPr lang="nb-NO" sz="4000" dirty="0" smtClean="0"/>
              <a:t> </a:t>
            </a:r>
            <a:r>
              <a:rPr lang="nb-NO" sz="4000" dirty="0" err="1" smtClean="0"/>
              <a:t>projects</a:t>
            </a:r>
            <a:r>
              <a:rPr lang="nb-NO" sz="4000" dirty="0" smtClean="0"/>
              <a:t> or </a:t>
            </a:r>
            <a:r>
              <a:rPr lang="nb-NO" sz="4000" dirty="0" err="1" smtClean="0"/>
              <a:t>treasures</a:t>
            </a:r>
            <a:r>
              <a:rPr lang="nb-NO" sz="4000" dirty="0" smtClean="0"/>
              <a:t>?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3419872" y="2780928"/>
            <a:ext cx="576000" cy="57600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3491880" y="292494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endParaRPr lang="nb-N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707904" y="3933120"/>
            <a:ext cx="576000" cy="576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xtBox 8"/>
          <p:cNvSpPr txBox="1"/>
          <p:nvPr/>
        </p:nvSpPr>
        <p:spPr>
          <a:xfrm>
            <a:off x="3851920" y="40051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B</a:t>
            </a:r>
            <a:endParaRPr lang="nb-NO" dirty="0"/>
          </a:p>
        </p:txBody>
      </p:sp>
      <p:sp>
        <p:nvSpPr>
          <p:cNvPr id="10" name="Oval 9"/>
          <p:cNvSpPr/>
          <p:nvPr/>
        </p:nvSpPr>
        <p:spPr>
          <a:xfrm>
            <a:off x="2195736" y="2780928"/>
            <a:ext cx="576000" cy="576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Oval 11"/>
          <p:cNvSpPr/>
          <p:nvPr/>
        </p:nvSpPr>
        <p:spPr>
          <a:xfrm>
            <a:off x="5397485" y="2492896"/>
            <a:ext cx="576000" cy="576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3" name="Straight Arrow Connector 12"/>
          <p:cNvCxnSpPr>
            <a:stCxn id="5" idx="2"/>
          </p:cNvCxnSpPr>
          <p:nvPr/>
        </p:nvCxnSpPr>
        <p:spPr>
          <a:xfrm flipH="1">
            <a:off x="2771736" y="3068928"/>
            <a:ext cx="648136" cy="0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8" idx="0"/>
          </p:cNvCxnSpPr>
          <p:nvPr/>
        </p:nvCxnSpPr>
        <p:spPr>
          <a:xfrm>
            <a:off x="3827166" y="3308798"/>
            <a:ext cx="168738" cy="624322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08104" y="257949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C</a:t>
            </a:r>
            <a:endParaRPr lang="nb-NO" dirty="0"/>
          </a:p>
        </p:txBody>
      </p:sp>
      <p:cxnSp>
        <p:nvCxnSpPr>
          <p:cNvPr id="19" name="Straight Arrow Connector 18"/>
          <p:cNvCxnSpPr>
            <a:endCxn id="12" idx="2"/>
          </p:cNvCxnSpPr>
          <p:nvPr/>
        </p:nvCxnSpPr>
        <p:spPr>
          <a:xfrm flipV="1">
            <a:off x="3995872" y="2780896"/>
            <a:ext cx="1401613" cy="288032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67744" y="28529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4048" y="3912795"/>
            <a:ext cx="37583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Where</a:t>
            </a:r>
            <a:r>
              <a:rPr lang="nb-NO" dirty="0" smtClean="0"/>
              <a:t> to </a:t>
            </a:r>
            <a:r>
              <a:rPr lang="nb-NO" dirty="0" err="1" smtClean="0"/>
              <a:t>invest</a:t>
            </a:r>
            <a:r>
              <a:rPr lang="nb-NO" dirty="0" smtClean="0"/>
              <a:t>? </a:t>
            </a:r>
          </a:p>
          <a:p>
            <a:r>
              <a:rPr lang="nb-NO" dirty="0" smtClean="0"/>
              <a:t>All or none? </a:t>
            </a:r>
            <a:r>
              <a:rPr lang="nb-NO" dirty="0" err="1" smtClean="0"/>
              <a:t>Free</a:t>
            </a:r>
            <a:r>
              <a:rPr lang="nb-NO" dirty="0" smtClean="0"/>
              <a:t> to </a:t>
            </a:r>
            <a:r>
              <a:rPr lang="nb-NO" dirty="0" err="1" smtClean="0"/>
              <a:t>choose</a:t>
            </a:r>
            <a:r>
              <a:rPr lang="nb-NO" dirty="0" smtClean="0"/>
              <a:t> as </a:t>
            </a:r>
            <a:r>
              <a:rPr lang="nb-NO" dirty="0" err="1" smtClean="0"/>
              <a:t>many</a:t>
            </a:r>
            <a:r>
              <a:rPr lang="nb-NO" dirty="0" smtClean="0"/>
              <a:t> as profitable? One at a time, </a:t>
            </a:r>
            <a:r>
              <a:rPr lang="nb-NO" dirty="0" err="1" smtClean="0"/>
              <a:t>then</a:t>
            </a:r>
            <a:r>
              <a:rPr lang="nb-NO" dirty="0" smtClean="0"/>
              <a:t> </a:t>
            </a:r>
            <a:r>
              <a:rPr lang="nb-NO" dirty="0" err="1" smtClean="0"/>
              <a:t>choose</a:t>
            </a:r>
            <a:r>
              <a:rPr lang="nb-NO" dirty="0" smtClean="0"/>
              <a:t> </a:t>
            </a:r>
            <a:r>
              <a:rPr lang="nb-NO" dirty="0" err="1" smtClean="0"/>
              <a:t>again</a:t>
            </a:r>
            <a:r>
              <a:rPr lang="nb-NO" dirty="0" smtClean="0"/>
              <a:t>?</a:t>
            </a:r>
            <a:endParaRPr lang="en-US" dirty="0" smtClean="0"/>
          </a:p>
          <a:p>
            <a:endParaRPr lang="nb-NO" dirty="0" smtClean="0"/>
          </a:p>
          <a:p>
            <a:r>
              <a:rPr lang="nb-NO" dirty="0" smtClean="0"/>
              <a:t> </a:t>
            </a:r>
            <a:endParaRPr lang="nb-NO" dirty="0"/>
          </a:p>
          <a:p>
            <a:r>
              <a:rPr lang="nb-NO" dirty="0" err="1" smtClean="0"/>
              <a:t>Where</a:t>
            </a:r>
            <a:r>
              <a:rPr lang="nb-NO" dirty="0" smtClean="0"/>
              <a:t> </a:t>
            </a:r>
            <a:r>
              <a:rPr lang="nb-NO" dirty="0" err="1" smtClean="0"/>
              <a:t>should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collect</a:t>
            </a:r>
            <a:r>
              <a:rPr lang="nb-NO" dirty="0" smtClean="0"/>
              <a:t> data? All or none? One </a:t>
            </a:r>
            <a:r>
              <a:rPr lang="nb-NO" dirty="0" err="1" smtClean="0"/>
              <a:t>only</a:t>
            </a:r>
            <a:r>
              <a:rPr lang="nb-NO" dirty="0" smtClean="0"/>
              <a:t>? Or </a:t>
            </a:r>
            <a:r>
              <a:rPr lang="nb-NO" dirty="0" err="1" smtClean="0"/>
              <a:t>two</a:t>
            </a:r>
            <a:r>
              <a:rPr lang="nb-NO" dirty="0" smtClean="0"/>
              <a:t>? One first, </a:t>
            </a:r>
            <a:r>
              <a:rPr lang="nb-NO" dirty="0" err="1" smtClean="0"/>
              <a:t>then</a:t>
            </a:r>
            <a:r>
              <a:rPr lang="nb-NO" dirty="0" smtClean="0"/>
              <a:t> </a:t>
            </a:r>
            <a:r>
              <a:rPr lang="nb-NO" dirty="0" err="1" smtClean="0"/>
              <a:t>maybe</a:t>
            </a:r>
            <a:r>
              <a:rPr lang="nb-NO" dirty="0" smtClean="0"/>
              <a:t> </a:t>
            </a:r>
            <a:r>
              <a:rPr lang="nb-NO" dirty="0" err="1" smtClean="0"/>
              <a:t>another</a:t>
            </a:r>
            <a:r>
              <a:rPr lang="nb-NO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4854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VOI and Earth </a:t>
            </a:r>
            <a:r>
              <a:rPr lang="nb-NO" dirty="0" err="1" smtClean="0"/>
              <a:t>sciences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700808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/>
              <a:t>Alternatives </a:t>
            </a:r>
            <a:r>
              <a:rPr lang="nb-NO" b="1" dirty="0" err="1" smtClean="0"/>
              <a:t>are</a:t>
            </a:r>
            <a:r>
              <a:rPr lang="nb-NO" b="1" dirty="0" smtClean="0"/>
              <a:t> spatial</a:t>
            </a:r>
            <a:r>
              <a:rPr lang="nb-NO" dirty="0" smtClean="0"/>
              <a:t>, </a:t>
            </a:r>
            <a:r>
              <a:rPr lang="nb-NO" dirty="0" err="1" smtClean="0"/>
              <a:t>often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high</a:t>
            </a:r>
            <a:r>
              <a:rPr lang="nb-NO" dirty="0" smtClean="0"/>
              <a:t> </a:t>
            </a:r>
            <a:r>
              <a:rPr lang="nb-NO" dirty="0" err="1" smtClean="0"/>
              <a:t>flexibiliy</a:t>
            </a:r>
            <a:r>
              <a:rPr lang="nb-NO" dirty="0" smtClean="0"/>
              <a:t> in </a:t>
            </a:r>
            <a:r>
              <a:rPr lang="nb-NO" dirty="0" err="1" smtClean="0"/>
              <a:t>selection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sites</a:t>
            </a:r>
            <a:r>
              <a:rPr lang="nb-NO" dirty="0" smtClean="0"/>
              <a:t>, </a:t>
            </a:r>
            <a:r>
              <a:rPr lang="nb-NO" dirty="0" err="1" smtClean="0"/>
              <a:t>control</a:t>
            </a:r>
            <a:r>
              <a:rPr lang="nb-NO" dirty="0" smtClean="0"/>
              <a:t> rates, </a:t>
            </a:r>
            <a:r>
              <a:rPr lang="nb-NO" dirty="0" err="1" smtClean="0"/>
              <a:t>intervention</a:t>
            </a:r>
            <a:r>
              <a:rPr lang="nb-NO" dirty="0" smtClean="0"/>
              <a:t>, </a:t>
            </a:r>
            <a:r>
              <a:rPr lang="nb-NO" dirty="0" err="1" smtClean="0"/>
              <a:t>excavation</a:t>
            </a:r>
            <a:r>
              <a:rPr lang="nb-NO" dirty="0" smtClean="0"/>
              <a:t> </a:t>
            </a:r>
            <a:r>
              <a:rPr lang="nb-NO" dirty="0" err="1" smtClean="0"/>
              <a:t>opportunities</a:t>
            </a:r>
            <a:r>
              <a:rPr lang="nb-NO" dirty="0" smtClean="0"/>
              <a:t>, harvesting,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err="1" smtClean="0"/>
              <a:t>Uncertainties</a:t>
            </a:r>
            <a:r>
              <a:rPr lang="nb-NO" b="1" dirty="0" smtClean="0"/>
              <a:t> </a:t>
            </a:r>
            <a:r>
              <a:rPr lang="nb-NO" b="1" dirty="0" err="1" smtClean="0"/>
              <a:t>are</a:t>
            </a:r>
            <a:r>
              <a:rPr lang="nb-NO" b="1" dirty="0" smtClean="0"/>
              <a:t> spatial</a:t>
            </a:r>
            <a:r>
              <a:rPr lang="nb-NO" dirty="0" smtClean="0"/>
              <a:t>,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multi</a:t>
            </a:r>
            <a:r>
              <a:rPr lang="nb-NO" dirty="0" smtClean="0"/>
              <a:t>-variable </a:t>
            </a:r>
            <a:r>
              <a:rPr lang="nb-NO" dirty="0" err="1" smtClean="0"/>
              <a:t>interactions</a:t>
            </a:r>
            <a:r>
              <a:rPr lang="nb-NO" dirty="0" smtClean="0"/>
              <a:t> . </a:t>
            </a:r>
            <a:r>
              <a:rPr lang="nb-NO" dirty="0" err="1" smtClean="0"/>
              <a:t>Often</a:t>
            </a:r>
            <a:r>
              <a:rPr lang="nb-NO" dirty="0" smtClean="0"/>
              <a:t> </a:t>
            </a:r>
            <a:r>
              <a:rPr lang="nb-NO" dirty="0" err="1" smtClean="0"/>
              <a:t>both</a:t>
            </a:r>
            <a:r>
              <a:rPr lang="nb-NO" dirty="0" smtClean="0"/>
              <a:t> </a:t>
            </a:r>
            <a:r>
              <a:rPr lang="nb-NO" dirty="0" err="1" smtClean="0"/>
              <a:t>discrete</a:t>
            </a:r>
            <a:r>
              <a:rPr lang="nb-NO" dirty="0" smtClean="0"/>
              <a:t> and </a:t>
            </a:r>
            <a:r>
              <a:rPr lang="nb-NO" dirty="0" err="1" smtClean="0"/>
              <a:t>continuous</a:t>
            </a:r>
            <a:r>
              <a:rPr lang="nb-NO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/>
              <a:t>Value </a:t>
            </a:r>
            <a:r>
              <a:rPr lang="nb-NO" b="1" dirty="0" err="1" smtClean="0"/>
              <a:t>function</a:t>
            </a:r>
            <a:r>
              <a:rPr lang="nb-NO" b="1" dirty="0" smtClean="0"/>
              <a:t> is spatial</a:t>
            </a:r>
            <a:r>
              <a:rPr lang="nb-NO" dirty="0" smtClean="0"/>
              <a:t>, </a:t>
            </a:r>
            <a:r>
              <a:rPr lang="nb-NO" dirty="0" err="1" smtClean="0"/>
              <a:t>typically</a:t>
            </a:r>
            <a:r>
              <a:rPr lang="nb-NO" dirty="0" smtClean="0"/>
              <a:t> </a:t>
            </a:r>
            <a:r>
              <a:rPr lang="nb-NO" dirty="0" err="1" smtClean="0"/>
              <a:t>involving</a:t>
            </a:r>
            <a:r>
              <a:rPr lang="nb-NO" dirty="0" smtClean="0"/>
              <a:t> </a:t>
            </a:r>
            <a:r>
              <a:rPr lang="nb-NO" dirty="0" err="1" smtClean="0"/>
              <a:t>coupled</a:t>
            </a:r>
            <a:r>
              <a:rPr lang="nb-NO" dirty="0" smtClean="0"/>
              <a:t> </a:t>
            </a:r>
            <a:r>
              <a:rPr lang="nb-NO" dirty="0" err="1" smtClean="0"/>
              <a:t>features</a:t>
            </a:r>
            <a:r>
              <a:rPr lang="nb-NO" dirty="0" smtClean="0"/>
              <a:t>, </a:t>
            </a:r>
            <a:r>
              <a:rPr lang="nb-NO" dirty="0" err="1" smtClean="0"/>
              <a:t>say</a:t>
            </a:r>
            <a:r>
              <a:rPr lang="nb-NO" dirty="0" smtClean="0"/>
              <a:t> </a:t>
            </a:r>
            <a:r>
              <a:rPr lang="nb-NO" dirty="0" err="1" smtClean="0"/>
              <a:t>through</a:t>
            </a:r>
            <a:r>
              <a:rPr lang="nb-NO" dirty="0" smtClean="0"/>
              <a:t> </a:t>
            </a:r>
            <a:r>
              <a:rPr lang="nb-NO" dirty="0" err="1" smtClean="0"/>
              <a:t>differential</a:t>
            </a:r>
            <a:r>
              <a:rPr lang="nb-NO" dirty="0" smtClean="0"/>
              <a:t> </a:t>
            </a:r>
            <a:r>
              <a:rPr lang="nb-NO" dirty="0" err="1" smtClean="0"/>
              <a:t>equations</a:t>
            </a:r>
            <a:r>
              <a:rPr lang="nb-NO" dirty="0" smtClean="0"/>
              <a:t>. It </a:t>
            </a:r>
            <a:r>
              <a:rPr lang="nb-NO" dirty="0" err="1" smtClean="0"/>
              <a:t>can</a:t>
            </a:r>
            <a:r>
              <a:rPr lang="nb-NO" dirty="0" smtClean="0"/>
              <a:t> be </a:t>
            </a:r>
            <a:r>
              <a:rPr lang="nb-NO" dirty="0" err="1" smtClean="0"/>
              <a:t>defined</a:t>
            </a:r>
            <a:r>
              <a:rPr lang="nb-NO" dirty="0" smtClean="0"/>
              <a:t> by «</a:t>
            </a:r>
            <a:r>
              <a:rPr lang="nb-NO" dirty="0" err="1" smtClean="0"/>
              <a:t>physics</a:t>
            </a:r>
            <a:r>
              <a:rPr lang="nb-NO" dirty="0" smtClean="0"/>
              <a:t>» as </a:t>
            </a:r>
            <a:r>
              <a:rPr lang="nb-NO" dirty="0" err="1" smtClean="0"/>
              <a:t>well</a:t>
            </a:r>
            <a:r>
              <a:rPr lang="nb-NO" dirty="0" smtClean="0"/>
              <a:t> as </a:t>
            </a:r>
            <a:r>
              <a:rPr lang="nb-NO" dirty="0" err="1" smtClean="0"/>
              <a:t>economic</a:t>
            </a:r>
            <a:r>
              <a:rPr lang="nb-NO" dirty="0" smtClean="0"/>
              <a:t> </a:t>
            </a:r>
            <a:r>
              <a:rPr lang="nb-NO" dirty="0" err="1" smtClean="0"/>
              <a:t>attributes</a:t>
            </a:r>
            <a:r>
              <a:rPr lang="nb-NO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/>
              <a:t>Data </a:t>
            </a:r>
            <a:r>
              <a:rPr lang="nb-NO" b="1" dirty="0" err="1" smtClean="0"/>
              <a:t>are</a:t>
            </a:r>
            <a:r>
              <a:rPr lang="nb-NO" b="1" dirty="0" smtClean="0"/>
              <a:t> spatial</a:t>
            </a:r>
            <a:r>
              <a:rPr lang="nb-NO" dirty="0" smtClean="0"/>
              <a:t>. </a:t>
            </a:r>
            <a:r>
              <a:rPr lang="nb-NO" dirty="0" err="1" smtClean="0"/>
              <a:t>There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plenty </a:t>
            </a:r>
            <a:r>
              <a:rPr lang="nb-NO" dirty="0" err="1" smtClean="0"/>
              <a:t>opportunities</a:t>
            </a:r>
            <a:r>
              <a:rPr lang="nb-NO" dirty="0" smtClean="0"/>
              <a:t> for </a:t>
            </a:r>
            <a:r>
              <a:rPr lang="nb-NO" dirty="0" err="1" smtClean="0"/>
              <a:t>partial</a:t>
            </a:r>
            <a:r>
              <a:rPr lang="nb-NO" dirty="0" smtClean="0"/>
              <a:t>, total testing and a </a:t>
            </a:r>
            <a:r>
              <a:rPr lang="nb-NO" dirty="0" err="1" smtClean="0"/>
              <a:t>variety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tests (surveys, </a:t>
            </a:r>
            <a:r>
              <a:rPr lang="nb-NO" dirty="0" err="1" smtClean="0"/>
              <a:t>monitoring</a:t>
            </a:r>
            <a:r>
              <a:rPr lang="nb-NO" dirty="0" smtClean="0"/>
              <a:t> sensors, </a:t>
            </a:r>
            <a:r>
              <a:rPr lang="nb-NO" dirty="0" err="1" smtClean="0"/>
              <a:t>electromagnetic</a:t>
            </a:r>
            <a:r>
              <a:rPr lang="nb-NO" dirty="0" smtClean="0"/>
              <a:t> data, 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4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err="1" smtClean="0"/>
              <a:t>Motivation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/>
              <a:t>(a petroleum </a:t>
            </a:r>
            <a:r>
              <a:rPr lang="nb-NO" dirty="0" err="1" smtClean="0"/>
              <a:t>exploration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r>
              <a:rPr lang="nb-NO" dirty="0" smtClean="0"/>
              <a:t>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743" y="1412776"/>
            <a:ext cx="6034617" cy="4525963"/>
          </a:xfrm>
        </p:spPr>
      </p:pic>
      <p:sp>
        <p:nvSpPr>
          <p:cNvPr id="7" name="Rectangle 6"/>
          <p:cNvSpPr/>
          <p:nvPr/>
        </p:nvSpPr>
        <p:spPr>
          <a:xfrm>
            <a:off x="72008" y="2060848"/>
            <a:ext cx="1691680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Gray nodes </a:t>
            </a:r>
            <a:r>
              <a:rPr lang="nb-NO" dirty="0" err="1" smtClean="0"/>
              <a:t>are</a:t>
            </a:r>
            <a:r>
              <a:rPr lang="nb-NO" dirty="0" smtClean="0"/>
              <a:t> petroleum </a:t>
            </a:r>
            <a:r>
              <a:rPr lang="nb-NO" dirty="0" err="1" smtClean="0"/>
              <a:t>reservoir</a:t>
            </a:r>
            <a:r>
              <a:rPr lang="nb-NO" dirty="0" smtClean="0"/>
              <a:t> segments </a:t>
            </a:r>
            <a:r>
              <a:rPr lang="nb-NO" dirty="0" err="1" smtClean="0"/>
              <a:t>where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company</a:t>
            </a:r>
            <a:r>
              <a:rPr lang="nb-NO" dirty="0" smtClean="0"/>
              <a:t> </a:t>
            </a:r>
            <a:r>
              <a:rPr lang="nb-NO" dirty="0" err="1" smtClean="0"/>
              <a:t>aims</a:t>
            </a:r>
            <a:r>
              <a:rPr lang="nb-NO" dirty="0" smtClean="0"/>
              <a:t> to </a:t>
            </a:r>
            <a:r>
              <a:rPr lang="nb-NO" dirty="0" err="1" smtClean="0"/>
              <a:t>develop</a:t>
            </a:r>
            <a:r>
              <a:rPr lang="nb-NO" dirty="0" smtClean="0"/>
              <a:t> profitable </a:t>
            </a:r>
            <a:r>
              <a:rPr lang="nb-NO" dirty="0" err="1" smtClean="0"/>
              <a:t>amounts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oil</a:t>
            </a:r>
            <a:r>
              <a:rPr lang="nb-NO" dirty="0" smtClean="0"/>
              <a:t> and gas.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71800" y="6165304"/>
            <a:ext cx="5940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Martinelli</a:t>
            </a:r>
            <a:r>
              <a:rPr lang="en-US" sz="1200" dirty="0"/>
              <a:t>, G., </a:t>
            </a:r>
            <a:r>
              <a:rPr lang="en-US" sz="1200" dirty="0" err="1"/>
              <a:t>Eidsvik</a:t>
            </a:r>
            <a:r>
              <a:rPr lang="en-US" sz="1200" dirty="0"/>
              <a:t>, J., </a:t>
            </a:r>
            <a:r>
              <a:rPr lang="en-US" sz="1200" dirty="0" err="1"/>
              <a:t>Hauge</a:t>
            </a:r>
            <a:r>
              <a:rPr lang="en-US" sz="1200" dirty="0"/>
              <a:t>, R., and </a:t>
            </a:r>
            <a:r>
              <a:rPr lang="en-US" sz="1200" dirty="0" err="1"/>
              <a:t>Førland</a:t>
            </a:r>
            <a:r>
              <a:rPr lang="en-US" sz="1200" dirty="0"/>
              <a:t>, M.D., 2011, Bayesian networks for prospect analysis in the North Sea, </a:t>
            </a:r>
            <a:r>
              <a:rPr lang="en-US" sz="1200" i="1" dirty="0"/>
              <a:t>AAPG Bulletin</a:t>
            </a:r>
            <a:r>
              <a:rPr lang="en-US" sz="1200" dirty="0"/>
              <a:t>, 95, 1423-1442.</a:t>
            </a:r>
          </a:p>
        </p:txBody>
      </p:sp>
    </p:spTree>
    <p:extLst>
      <p:ext uri="{BB962C8B-B14F-4D97-AF65-F5344CB8AC3E}">
        <p14:creationId xmlns:p14="http://schemas.microsoft.com/office/powerpoint/2010/main" val="98747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Two-project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621" y="1844824"/>
            <a:ext cx="6077867" cy="4553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844824"/>
            <a:ext cx="25630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Two</a:t>
            </a:r>
            <a:r>
              <a:rPr lang="nb-NO" dirty="0" smtClean="0"/>
              <a:t> </a:t>
            </a:r>
            <a:r>
              <a:rPr lang="nb-NO" dirty="0" err="1" smtClean="0"/>
              <a:t>correlated</a:t>
            </a:r>
            <a:r>
              <a:rPr lang="nb-NO" dirty="0" smtClean="0"/>
              <a:t> </a:t>
            </a:r>
            <a:r>
              <a:rPr lang="nb-NO" dirty="0" err="1" smtClean="0"/>
              <a:t>projects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uncertain</a:t>
            </a:r>
            <a:r>
              <a:rPr lang="nb-NO" dirty="0" smtClean="0"/>
              <a:t> </a:t>
            </a:r>
            <a:r>
              <a:rPr lang="nb-NO" dirty="0" err="1" smtClean="0"/>
              <a:t>profits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r>
              <a:rPr lang="nb-NO" dirty="0" err="1" smtClean="0"/>
              <a:t>Decision</a:t>
            </a:r>
            <a:r>
              <a:rPr lang="nb-NO" dirty="0" smtClean="0"/>
              <a:t> maker </a:t>
            </a:r>
            <a:r>
              <a:rPr lang="nb-NO" dirty="0" err="1" smtClean="0"/>
              <a:t>considers</a:t>
            </a:r>
            <a:r>
              <a:rPr lang="nb-NO" dirty="0" smtClean="0"/>
              <a:t> </a:t>
            </a:r>
            <a:r>
              <a:rPr lang="nb-NO" dirty="0" err="1" smtClean="0"/>
              <a:t>investing</a:t>
            </a:r>
            <a:r>
              <a:rPr lang="nb-NO" dirty="0" smtClean="0"/>
              <a:t> in </a:t>
            </a:r>
            <a:r>
              <a:rPr lang="nb-NO" dirty="0" err="1" smtClean="0"/>
              <a:t>project</a:t>
            </a:r>
            <a:r>
              <a:rPr lang="nb-NO" dirty="0" smtClean="0"/>
              <a:t>(s).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5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Gaussian</a:t>
            </a:r>
            <a:r>
              <a:rPr lang="nb-NO" dirty="0" smtClean="0"/>
              <a:t> </a:t>
            </a:r>
            <a:r>
              <a:rPr lang="nb-NO" dirty="0" err="1" smtClean="0"/>
              <a:t>projects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4532" y="1593666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/>
              <a:t>Alternatives</a:t>
            </a:r>
            <a:endParaRPr lang="nb-NO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Do not </a:t>
            </a:r>
            <a:r>
              <a:rPr lang="nb-NO" dirty="0" err="1" smtClean="0"/>
              <a:t>invest</a:t>
            </a:r>
            <a:r>
              <a:rPr lang="nb-NO" dirty="0" smtClean="0"/>
              <a:t> in </a:t>
            </a:r>
            <a:r>
              <a:rPr lang="nb-NO" dirty="0" err="1" smtClean="0"/>
              <a:t>project</a:t>
            </a:r>
            <a:r>
              <a:rPr lang="nb-NO" dirty="0" smtClean="0"/>
              <a:t> 1 (a1=0)    -   </a:t>
            </a:r>
            <a:r>
              <a:rPr lang="nb-NO" dirty="0" err="1" smtClean="0"/>
              <a:t>Invest</a:t>
            </a:r>
            <a:r>
              <a:rPr lang="nb-NO" dirty="0" smtClean="0"/>
              <a:t> in </a:t>
            </a:r>
            <a:r>
              <a:rPr lang="nb-NO" dirty="0" err="1" smtClean="0"/>
              <a:t>project</a:t>
            </a:r>
            <a:r>
              <a:rPr lang="nb-NO" dirty="0" smtClean="0"/>
              <a:t> 1 (a1=1)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Do not </a:t>
            </a:r>
            <a:r>
              <a:rPr lang="nb-NO" dirty="0" err="1" smtClean="0"/>
              <a:t>invest</a:t>
            </a:r>
            <a:r>
              <a:rPr lang="nb-NO" dirty="0" smtClean="0"/>
              <a:t> in </a:t>
            </a:r>
            <a:r>
              <a:rPr lang="nb-NO" dirty="0" err="1" smtClean="0"/>
              <a:t>project</a:t>
            </a:r>
            <a:r>
              <a:rPr lang="nb-NO" dirty="0" smtClean="0"/>
              <a:t> 2 (a2=0)    -   </a:t>
            </a:r>
            <a:r>
              <a:rPr lang="nb-NO" dirty="0" err="1" smtClean="0"/>
              <a:t>Invest</a:t>
            </a:r>
            <a:r>
              <a:rPr lang="nb-NO" dirty="0" smtClean="0"/>
              <a:t> in </a:t>
            </a:r>
            <a:r>
              <a:rPr lang="nb-NO" dirty="0" err="1" smtClean="0"/>
              <a:t>project</a:t>
            </a:r>
            <a:r>
              <a:rPr lang="nb-NO" dirty="0" smtClean="0"/>
              <a:t> 1 (a2=1)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Decision</a:t>
            </a:r>
            <a:r>
              <a:rPr lang="nb-NO" dirty="0" smtClean="0"/>
              <a:t> maker is </a:t>
            </a:r>
            <a:r>
              <a:rPr lang="nb-NO" dirty="0" err="1" smtClean="0"/>
              <a:t>free</a:t>
            </a:r>
            <a:r>
              <a:rPr lang="nb-NO" dirty="0" smtClean="0"/>
              <a:t> to </a:t>
            </a:r>
            <a:r>
              <a:rPr lang="nb-NO" dirty="0" err="1" smtClean="0"/>
              <a:t>select</a:t>
            </a:r>
            <a:r>
              <a:rPr lang="nb-NO" dirty="0" smtClean="0"/>
              <a:t> </a:t>
            </a:r>
            <a:r>
              <a:rPr lang="nb-NO" dirty="0" err="1" smtClean="0"/>
              <a:t>both</a:t>
            </a:r>
            <a:r>
              <a:rPr lang="nb-NO" dirty="0" smtClean="0"/>
              <a:t>, </a:t>
            </a:r>
            <a:r>
              <a:rPr lang="nb-NO" dirty="0" err="1" smtClean="0"/>
              <a:t>if</a:t>
            </a:r>
            <a:r>
              <a:rPr lang="nb-NO" dirty="0" smtClean="0"/>
              <a:t> profitable: Four </a:t>
            </a:r>
            <a:r>
              <a:rPr lang="nb-NO" dirty="0" err="1" smtClean="0"/>
              <a:t>sets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alternatives.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573" y="3052310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err="1" smtClean="0"/>
              <a:t>Uncertainty</a:t>
            </a:r>
            <a:r>
              <a:rPr lang="nb-NO" dirty="0" smtClean="0"/>
              <a:t> (random variable)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Profits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i="1" u="sng" dirty="0" err="1" smtClean="0"/>
              <a:t>bivariate</a:t>
            </a:r>
            <a:r>
              <a:rPr lang="nb-NO" i="1" u="sng" dirty="0" smtClean="0"/>
              <a:t> </a:t>
            </a:r>
            <a:r>
              <a:rPr lang="nb-NO" i="1" u="sng" dirty="0" err="1" smtClean="0"/>
              <a:t>Gaussian</a:t>
            </a:r>
            <a:r>
              <a:rPr lang="nb-NO" dirty="0" smtClean="0"/>
              <a:t>. </a:t>
            </a:r>
          </a:p>
          <a:p>
            <a:pPr lvl="1"/>
            <a:r>
              <a:rPr lang="nb-NO" dirty="0" smtClean="0"/>
              <a:t>      </a:t>
            </a:r>
            <a:r>
              <a:rPr lang="nb-NO" dirty="0" err="1" smtClean="0"/>
              <a:t>Assume</a:t>
            </a:r>
            <a:r>
              <a:rPr lang="nb-NO" dirty="0" smtClean="0"/>
              <a:t> </a:t>
            </a:r>
            <a:r>
              <a:rPr lang="nb-NO" dirty="0" err="1" smtClean="0"/>
              <a:t>mean</a:t>
            </a:r>
            <a:r>
              <a:rPr lang="nb-NO" dirty="0" smtClean="0"/>
              <a:t> 0, </a:t>
            </a:r>
            <a:r>
              <a:rPr lang="nb-NO" dirty="0" err="1" smtClean="0"/>
              <a:t>variance</a:t>
            </a:r>
            <a:r>
              <a:rPr lang="nb-NO" dirty="0" smtClean="0"/>
              <a:t> 1 and </a:t>
            </a:r>
            <a:r>
              <a:rPr lang="nb-NO" dirty="0" err="1" smtClean="0"/>
              <a:t>fixed</a:t>
            </a:r>
            <a:r>
              <a:rPr lang="nb-NO" dirty="0" smtClean="0"/>
              <a:t> </a:t>
            </a:r>
            <a:r>
              <a:rPr lang="nb-NO" dirty="0" err="1" smtClean="0"/>
              <a:t>correlation</a:t>
            </a:r>
            <a:r>
              <a:rPr lang="nb-NO" dirty="0" smtClean="0"/>
              <a:t>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413978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b="1" dirty="0" smtClean="0"/>
              <a:t>Value</a:t>
            </a:r>
            <a:r>
              <a:rPr lang="nb-NO" dirty="0" smtClean="0"/>
              <a:t> </a:t>
            </a:r>
            <a:r>
              <a:rPr lang="nb-NO" dirty="0" err="1" smtClean="0"/>
              <a:t>decouples</a:t>
            </a:r>
            <a:r>
              <a:rPr lang="nb-NO" dirty="0" smtClean="0"/>
              <a:t> to sum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profits</a:t>
            </a:r>
            <a:r>
              <a:rPr lang="nb-NO" dirty="0" smtClean="0"/>
              <a:t>, </a:t>
            </a:r>
            <a:r>
              <a:rPr lang="nb-NO" dirty="0" err="1" smtClean="0"/>
              <a:t>if</a:t>
            </a:r>
            <a:r>
              <a:rPr lang="nb-NO" dirty="0" smtClean="0"/>
              <a:t> positive.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5013176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/>
              <a:t>Information </a:t>
            </a:r>
            <a:r>
              <a:rPr lang="nb-NO" b="1" dirty="0" err="1" smtClean="0"/>
              <a:t>gathering</a:t>
            </a:r>
            <a:r>
              <a:rPr lang="nb-NO" b="1" dirty="0" smtClean="0"/>
              <a:t> </a:t>
            </a:r>
            <a:endParaRPr lang="nb-NO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Report </a:t>
            </a:r>
            <a:r>
              <a:rPr lang="nb-NO" dirty="0" err="1" smtClean="0"/>
              <a:t>can</a:t>
            </a:r>
            <a:r>
              <a:rPr lang="nb-NO" dirty="0" smtClean="0"/>
              <a:t> be </a:t>
            </a:r>
            <a:r>
              <a:rPr lang="nb-NO" dirty="0" err="1" smtClean="0"/>
              <a:t>written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project</a:t>
            </a:r>
            <a:r>
              <a:rPr lang="nb-NO" dirty="0" smtClean="0"/>
              <a:t> (</a:t>
            </a:r>
            <a:r>
              <a:rPr lang="nb-NO" dirty="0" err="1" smtClean="0"/>
              <a:t>assume</a:t>
            </a:r>
            <a:r>
              <a:rPr lang="nb-NO" dirty="0" smtClean="0"/>
              <a:t> </a:t>
            </a:r>
            <a:r>
              <a:rPr lang="nb-NO" dirty="0" err="1" smtClean="0"/>
              <a:t>perfect</a:t>
            </a:r>
            <a:r>
              <a:rPr lang="nb-NO" dirty="0" smtClean="0"/>
              <a:t>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Report </a:t>
            </a:r>
            <a:r>
              <a:rPr lang="nb-NO" dirty="0" err="1" smtClean="0"/>
              <a:t>can</a:t>
            </a:r>
            <a:r>
              <a:rPr lang="nb-NO" dirty="0" smtClean="0"/>
              <a:t> be </a:t>
            </a:r>
            <a:r>
              <a:rPr lang="nb-NO" dirty="0" err="1" smtClean="0"/>
              <a:t>written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both</a:t>
            </a:r>
            <a:r>
              <a:rPr lang="nb-NO" dirty="0" smtClean="0"/>
              <a:t> </a:t>
            </a:r>
            <a:r>
              <a:rPr lang="nb-NO" dirty="0" err="1" smtClean="0"/>
              <a:t>projects</a:t>
            </a:r>
            <a:r>
              <a:rPr lang="nb-NO" dirty="0" smtClean="0"/>
              <a:t> (</a:t>
            </a:r>
            <a:r>
              <a:rPr lang="nb-NO" dirty="0" err="1" smtClean="0"/>
              <a:t>assume</a:t>
            </a:r>
            <a:r>
              <a:rPr lang="nb-NO" dirty="0" smtClean="0"/>
              <a:t> </a:t>
            </a:r>
            <a:r>
              <a:rPr lang="nb-NO" dirty="0" err="1" smtClean="0"/>
              <a:t>imperfect</a:t>
            </a:r>
            <a:r>
              <a:rPr lang="nb-NO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2036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Gaussian</a:t>
            </a:r>
            <a:r>
              <a:rPr lang="nb-NO" dirty="0" smtClean="0"/>
              <a:t> </a:t>
            </a:r>
            <a:r>
              <a:rPr lang="nb-NO" dirty="0" err="1" smtClean="0"/>
              <a:t>projects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r>
              <a:rPr lang="nb-NO" dirty="0" smtClean="0"/>
              <a:t>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053539"/>
              </p:ext>
            </p:extLst>
          </p:nvPr>
        </p:nvGraphicFramePr>
        <p:xfrm>
          <a:off x="1259632" y="2636912"/>
          <a:ext cx="39528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1" name="Equation" r:id="rId3" imgW="2133360" imgH="431640" progId="Equation.DSMT4">
                  <p:embed/>
                </p:oleObj>
              </mc:Choice>
              <mc:Fallback>
                <p:oleObj name="Equation" r:id="rId3" imgW="21333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2636912"/>
                        <a:ext cx="395287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534548"/>
              </p:ext>
            </p:extLst>
          </p:nvPr>
        </p:nvGraphicFramePr>
        <p:xfrm>
          <a:off x="1331640" y="3501008"/>
          <a:ext cx="468153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2" name="Equation" r:id="rId5" imgW="2527200" imgH="431640" progId="Equation.DSMT4">
                  <p:embed/>
                </p:oleObj>
              </mc:Choice>
              <mc:Fallback>
                <p:oleObj name="Equation" r:id="rId5" imgW="2527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501008"/>
                        <a:ext cx="4681538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255865"/>
              </p:ext>
            </p:extLst>
          </p:nvPr>
        </p:nvGraphicFramePr>
        <p:xfrm>
          <a:off x="1331640" y="4509120"/>
          <a:ext cx="31003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3" name="Equation" r:id="rId7" imgW="1562040" imgH="253800" progId="Equation.DSMT4">
                  <p:embed/>
                </p:oleObj>
              </mc:Choice>
              <mc:Fallback>
                <p:oleObj name="Equation" r:id="rId7" imgW="15620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31640" y="4509120"/>
                        <a:ext cx="3100388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87624" y="19168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Prior </a:t>
            </a:r>
            <a:r>
              <a:rPr lang="nb-NO" dirty="0" err="1" smtClean="0"/>
              <a:t>model</a:t>
            </a:r>
            <a:r>
              <a:rPr lang="nb-NO" dirty="0" smtClean="0"/>
              <a:t> for </a:t>
            </a:r>
            <a:r>
              <a:rPr lang="nb-NO" dirty="0" err="1" smtClean="0"/>
              <a:t>profits</a:t>
            </a:r>
            <a:r>
              <a:rPr lang="nb-NO" dirty="0"/>
              <a:t>:</a:t>
            </a:r>
            <a:r>
              <a:rPr lang="nb-NO" dirty="0" smtClean="0"/>
              <a:t> 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73471"/>
              </p:ext>
            </p:extLst>
          </p:nvPr>
        </p:nvGraphicFramePr>
        <p:xfrm>
          <a:off x="3923928" y="1740342"/>
          <a:ext cx="3336925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4" name="Equation" r:id="rId9" imgW="2108160" imgH="457200" progId="Equation.DSMT4">
                  <p:embed/>
                </p:oleObj>
              </mc:Choice>
              <mc:Fallback>
                <p:oleObj name="Equation" r:id="rId9" imgW="21081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23928" y="1740342"/>
                        <a:ext cx="3336925" cy="722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575542"/>
              </p:ext>
            </p:extLst>
          </p:nvPr>
        </p:nvGraphicFramePr>
        <p:xfrm>
          <a:off x="971600" y="1515195"/>
          <a:ext cx="112712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5" name="Equation" r:id="rId11" imgW="711000" imgH="253800" progId="Equation.DSMT4">
                  <p:embed/>
                </p:oleObj>
              </mc:Choice>
              <mc:Fallback>
                <p:oleObj name="Equation" r:id="rId11" imgW="711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515195"/>
                        <a:ext cx="1127125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552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Gaussian</a:t>
            </a:r>
            <a:r>
              <a:rPr lang="nb-NO" dirty="0" smtClean="0"/>
              <a:t> </a:t>
            </a:r>
            <a:r>
              <a:rPr lang="nb-NO" dirty="0" err="1" smtClean="0"/>
              <a:t>projects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r>
              <a:rPr lang="nb-NO" dirty="0" smtClean="0"/>
              <a:t>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395122"/>
              </p:ext>
            </p:extLst>
          </p:nvPr>
        </p:nvGraphicFramePr>
        <p:xfrm>
          <a:off x="1403648" y="1988840"/>
          <a:ext cx="39528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7" name="Equation" r:id="rId3" imgW="2133360" imgH="431640" progId="Equation.DSMT4">
                  <p:embed/>
                </p:oleObj>
              </mc:Choice>
              <mc:Fallback>
                <p:oleObj name="Equation" r:id="rId3" imgW="21333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1988840"/>
                        <a:ext cx="395287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246118"/>
              </p:ext>
            </p:extLst>
          </p:nvPr>
        </p:nvGraphicFramePr>
        <p:xfrm>
          <a:off x="1259632" y="3140968"/>
          <a:ext cx="468153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" name="Equation" r:id="rId5" imgW="2527200" imgH="431640" progId="Equation.DSMT4">
                  <p:embed/>
                </p:oleObj>
              </mc:Choice>
              <mc:Fallback>
                <p:oleObj name="Equation" r:id="rId5" imgW="2527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140968"/>
                        <a:ext cx="4681538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120949"/>
              </p:ext>
            </p:extLst>
          </p:nvPr>
        </p:nvGraphicFramePr>
        <p:xfrm>
          <a:off x="1331640" y="4509120"/>
          <a:ext cx="31003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9" name="Equation" r:id="rId7" imgW="1562040" imgH="253800" progId="Equation.DSMT4">
                  <p:embed/>
                </p:oleObj>
              </mc:Choice>
              <mc:Fallback>
                <p:oleObj name="Equation" r:id="rId7" imgW="15620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31640" y="4509120"/>
                        <a:ext cx="3100388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>
            <a:stCxn id="8" idx="0"/>
          </p:cNvCxnSpPr>
          <p:nvPr/>
        </p:nvCxnSpPr>
        <p:spPr>
          <a:xfrm flipH="1" flipV="1">
            <a:off x="5436096" y="3789040"/>
            <a:ext cx="1908212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660232" y="5445224"/>
            <a:ext cx="13681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Need</a:t>
            </a:r>
            <a:r>
              <a:rPr lang="nb-NO" dirty="0" smtClean="0"/>
              <a:t> marginal for data!</a:t>
            </a:r>
            <a:endParaRPr lang="en-US" dirty="0"/>
          </a:p>
        </p:txBody>
      </p:sp>
      <p:cxnSp>
        <p:nvCxnSpPr>
          <p:cNvPr id="10" name="Straight Arrow Connector 9"/>
          <p:cNvCxnSpPr>
            <a:stCxn id="11" idx="0"/>
          </p:cNvCxnSpPr>
          <p:nvPr/>
        </p:nvCxnSpPr>
        <p:spPr>
          <a:xfrm flipH="1" flipV="1">
            <a:off x="4499992" y="3789040"/>
            <a:ext cx="324036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635896" y="6093296"/>
            <a:ext cx="23762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Need</a:t>
            </a:r>
            <a:r>
              <a:rPr lang="nb-NO" dirty="0" smtClean="0"/>
              <a:t> </a:t>
            </a:r>
            <a:r>
              <a:rPr lang="nb-NO" dirty="0" err="1" smtClean="0"/>
              <a:t>conditonal</a:t>
            </a:r>
            <a:r>
              <a:rPr lang="nb-NO" dirty="0" smtClean="0"/>
              <a:t> </a:t>
            </a:r>
            <a:r>
              <a:rPr lang="nb-NO" dirty="0" err="1" smtClean="0"/>
              <a:t>expectation</a:t>
            </a:r>
            <a:r>
              <a:rPr lang="nb-NO" dirty="0" smtClean="0"/>
              <a:t>!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4" idx="1"/>
          </p:cNvCxnSpPr>
          <p:nvPr/>
        </p:nvCxnSpPr>
        <p:spPr>
          <a:xfrm flipH="1">
            <a:off x="5868144" y="2996952"/>
            <a:ext cx="100811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876256" y="2204864"/>
            <a:ext cx="180020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Must </a:t>
            </a:r>
            <a:r>
              <a:rPr lang="nb-NO" dirty="0" err="1" smtClean="0"/>
              <a:t>solve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integral </a:t>
            </a:r>
            <a:r>
              <a:rPr lang="nb-NO" dirty="0" err="1" smtClean="0"/>
              <a:t>expression</a:t>
            </a:r>
            <a:r>
              <a:rPr lang="nb-NO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64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Perfect </a:t>
            </a:r>
            <a:r>
              <a:rPr lang="nb-NO" dirty="0" err="1" smtClean="0"/>
              <a:t>information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1 </a:t>
            </a:r>
            <a:r>
              <a:rPr lang="nb-NO" dirty="0" err="1" smtClean="0"/>
              <a:t>project</a:t>
            </a:r>
            <a:r>
              <a:rPr lang="nb-NO" dirty="0" smtClean="0"/>
              <a:t>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261821"/>
              </p:ext>
            </p:extLst>
          </p:nvPr>
        </p:nvGraphicFramePr>
        <p:xfrm>
          <a:off x="2549525" y="1916113"/>
          <a:ext cx="1812925" cy="18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2" name="Equation" r:id="rId3" imgW="977760" imgH="990360" progId="Equation.DSMT4">
                  <p:embed/>
                </p:oleObj>
              </mc:Choice>
              <mc:Fallback>
                <p:oleObj name="Equation" r:id="rId3" imgW="97776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1916113"/>
                        <a:ext cx="1812925" cy="183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104899"/>
              </p:ext>
            </p:extLst>
          </p:nvPr>
        </p:nvGraphicFramePr>
        <p:xfrm>
          <a:off x="1403350" y="4140200"/>
          <a:ext cx="4656138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3" name="Equation" r:id="rId5" imgW="2514600" imgH="1180800" progId="Equation.DSMT4">
                  <p:embed/>
                </p:oleObj>
              </mc:Choice>
              <mc:Fallback>
                <p:oleObj name="Equation" r:id="rId5" imgW="2514600" imgH="1180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140200"/>
                        <a:ext cx="4656138" cy="218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5076056" y="4149080"/>
            <a:ext cx="158417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60232" y="3645024"/>
            <a:ext cx="216024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 smtClean="0"/>
              <a:t>Get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second</a:t>
            </a:r>
            <a:r>
              <a:rPr lang="nb-NO" dirty="0" smtClean="0"/>
              <a:t> </a:t>
            </a:r>
            <a:r>
              <a:rPr lang="nb-NO" dirty="0" err="1" smtClean="0"/>
              <a:t>project</a:t>
            </a:r>
            <a:r>
              <a:rPr lang="nb-NO" dirty="0" smtClean="0"/>
              <a:t> </a:t>
            </a:r>
            <a:r>
              <a:rPr lang="nb-NO" dirty="0" err="1" smtClean="0"/>
              <a:t>because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correlation</a:t>
            </a:r>
            <a:r>
              <a:rPr lang="nb-NO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0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Imperfect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/>
              <a:t>,</a:t>
            </a:r>
            <a:r>
              <a:rPr lang="nb-NO" dirty="0" smtClean="0"/>
              <a:t> </a:t>
            </a:r>
            <a:r>
              <a:rPr lang="nb-NO" dirty="0" err="1" smtClean="0"/>
              <a:t>both</a:t>
            </a:r>
            <a:r>
              <a:rPr lang="nb-NO" dirty="0" smtClean="0"/>
              <a:t> </a:t>
            </a:r>
            <a:r>
              <a:rPr lang="nb-NO" dirty="0" err="1" smtClean="0"/>
              <a:t>projects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597707"/>
              </p:ext>
            </p:extLst>
          </p:nvPr>
        </p:nvGraphicFramePr>
        <p:xfrm>
          <a:off x="1608138" y="2057400"/>
          <a:ext cx="3697287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6" name="Equation" r:id="rId3" imgW="1993680" imgH="838080" progId="Equation.DSMT4">
                  <p:embed/>
                </p:oleObj>
              </mc:Choice>
              <mc:Fallback>
                <p:oleObj name="Equation" r:id="rId3" imgW="199368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2057400"/>
                        <a:ext cx="3697287" cy="155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599559"/>
              </p:ext>
            </p:extLst>
          </p:nvPr>
        </p:nvGraphicFramePr>
        <p:xfrm>
          <a:off x="814388" y="4536405"/>
          <a:ext cx="7196137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7" name="Equation" r:id="rId5" imgW="3886200" imgH="761760" progId="Equation.DSMT4">
                  <p:embed/>
                </p:oleObj>
              </mc:Choice>
              <mc:Fallback>
                <p:oleObj name="Equation" r:id="rId5" imgW="388620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4536405"/>
                        <a:ext cx="7196137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>
            <a:stCxn id="7" idx="2"/>
          </p:cNvCxnSpPr>
          <p:nvPr/>
        </p:nvCxnSpPr>
        <p:spPr>
          <a:xfrm flipH="1">
            <a:off x="5580112" y="4352330"/>
            <a:ext cx="1980220" cy="5168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44208" y="3429000"/>
            <a:ext cx="223224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 smtClean="0"/>
              <a:t>Reduction</a:t>
            </a:r>
            <a:r>
              <a:rPr lang="nb-NO" dirty="0" smtClean="0"/>
              <a:t> in </a:t>
            </a:r>
            <a:r>
              <a:rPr lang="nb-NO" dirty="0" err="1" smtClean="0"/>
              <a:t>variances</a:t>
            </a:r>
            <a:r>
              <a:rPr lang="nb-NO" dirty="0" smtClean="0"/>
              <a:t> </a:t>
            </a:r>
            <a:r>
              <a:rPr lang="nb-NO" dirty="0" err="1" smtClean="0"/>
              <a:t>large</a:t>
            </a:r>
            <a:r>
              <a:rPr lang="nb-NO" dirty="0" smtClean="0"/>
              <a:t>, VOI is </a:t>
            </a:r>
            <a:r>
              <a:rPr lang="nb-NO" dirty="0" err="1" smtClean="0"/>
              <a:t>large</a:t>
            </a:r>
            <a:r>
              <a:rPr lang="nb-N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Gaussian</a:t>
            </a:r>
            <a:r>
              <a:rPr lang="nb-NO" dirty="0" smtClean="0"/>
              <a:t> </a:t>
            </a:r>
            <a:r>
              <a:rPr lang="nb-NO" dirty="0" err="1" smtClean="0"/>
              <a:t>projects</a:t>
            </a:r>
            <a:r>
              <a:rPr lang="nb-NO" dirty="0" smtClean="0"/>
              <a:t> </a:t>
            </a:r>
            <a:r>
              <a:rPr lang="nb-NO" dirty="0" err="1" smtClean="0"/>
              <a:t>results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167541"/>
              </p:ext>
            </p:extLst>
          </p:nvPr>
        </p:nvGraphicFramePr>
        <p:xfrm>
          <a:off x="371475" y="1544638"/>
          <a:ext cx="529113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0" name="Equation" r:id="rId3" imgW="2857320" imgH="469800" progId="Equation.DSMT4">
                  <p:embed/>
                </p:oleObj>
              </mc:Choice>
              <mc:Fallback>
                <p:oleObj name="Equation" r:id="rId3" imgW="28573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1544638"/>
                        <a:ext cx="5291138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445996"/>
              </p:ext>
            </p:extLst>
          </p:nvPr>
        </p:nvGraphicFramePr>
        <p:xfrm>
          <a:off x="323528" y="2564029"/>
          <a:ext cx="277495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1" name="Equation" r:id="rId5" imgW="1498320" imgH="431640" progId="Equation.DSMT4">
                  <p:embed/>
                </p:oleObj>
              </mc:Choice>
              <mc:Fallback>
                <p:oleObj name="Equation" r:id="rId5" imgW="1498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564029"/>
                        <a:ext cx="2774950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18184"/>
            <a:ext cx="5860255" cy="439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Gaussian</a:t>
            </a:r>
            <a:r>
              <a:rPr lang="nb-NO" dirty="0" smtClean="0"/>
              <a:t> </a:t>
            </a:r>
            <a:r>
              <a:rPr lang="nb-NO" dirty="0" err="1" smtClean="0"/>
              <a:t>projects</a:t>
            </a:r>
            <a:r>
              <a:rPr lang="nb-NO" dirty="0" smtClean="0"/>
              <a:t> </a:t>
            </a:r>
            <a:r>
              <a:rPr lang="nb-NO" dirty="0" err="1" smtClean="0"/>
              <a:t>results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057064"/>
              </p:ext>
            </p:extLst>
          </p:nvPr>
        </p:nvGraphicFramePr>
        <p:xfrm>
          <a:off x="371475" y="1544638"/>
          <a:ext cx="529113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4" name="Equation" r:id="rId3" imgW="2857320" imgH="469800" progId="Equation.DSMT4">
                  <p:embed/>
                </p:oleObj>
              </mc:Choice>
              <mc:Fallback>
                <p:oleObj name="Equation" r:id="rId3" imgW="28573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1544638"/>
                        <a:ext cx="5291138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85114"/>
              </p:ext>
            </p:extLst>
          </p:nvPr>
        </p:nvGraphicFramePr>
        <p:xfrm>
          <a:off x="323528" y="2564029"/>
          <a:ext cx="277495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5" name="Equation" r:id="rId5" imgW="1498320" imgH="431640" progId="Equation.DSMT4">
                  <p:embed/>
                </p:oleObj>
              </mc:Choice>
              <mc:Fallback>
                <p:oleObj name="Equation" r:id="rId5" imgW="1498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564029"/>
                        <a:ext cx="2774950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18184"/>
            <a:ext cx="5860255" cy="439519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635896" y="3933056"/>
            <a:ext cx="5184576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195736" y="4077072"/>
            <a:ext cx="1440160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5536" y="4797152"/>
            <a:ext cx="21602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C00000"/>
                </a:solidFill>
              </a:rPr>
              <a:t>Price </a:t>
            </a:r>
            <a:r>
              <a:rPr lang="nb-NO" dirty="0" err="1" smtClean="0">
                <a:solidFill>
                  <a:srgbClr val="C00000"/>
                </a:solidFill>
              </a:rPr>
              <a:t>of</a:t>
            </a:r>
            <a:r>
              <a:rPr lang="nb-NO" dirty="0" smtClean="0">
                <a:solidFill>
                  <a:srgbClr val="C00000"/>
                </a:solidFill>
              </a:rPr>
              <a:t> test.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4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Insight from </a:t>
            </a:r>
            <a:r>
              <a:rPr lang="nb-NO" dirty="0" err="1" smtClean="0"/>
              <a:t>Gaussian</a:t>
            </a:r>
            <a:r>
              <a:rPr lang="nb-NO" dirty="0" smtClean="0"/>
              <a:t> </a:t>
            </a:r>
            <a:r>
              <a:rPr lang="nb-NO" dirty="0" err="1" smtClean="0"/>
              <a:t>projects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844824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Dependence</a:t>
            </a:r>
            <a:r>
              <a:rPr lang="nb-NO" dirty="0" smtClean="0"/>
              <a:t> matters – </a:t>
            </a:r>
            <a:r>
              <a:rPr lang="nb-NO" dirty="0" err="1" smtClean="0"/>
              <a:t>the</a:t>
            </a:r>
            <a:r>
              <a:rPr lang="nb-NO" dirty="0" smtClean="0"/>
              <a:t> more </a:t>
            </a:r>
            <a:r>
              <a:rPr lang="nb-NO" dirty="0" err="1" smtClean="0"/>
              <a:t>correlation</a:t>
            </a:r>
            <a:r>
              <a:rPr lang="nb-NO" dirty="0" smtClean="0"/>
              <a:t>,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larger</a:t>
            </a:r>
            <a:r>
              <a:rPr lang="nb-NO" dirty="0" smtClean="0"/>
              <a:t> VOI. </a:t>
            </a:r>
          </a:p>
          <a:p>
            <a:r>
              <a:rPr lang="nb-NO" dirty="0" smtClean="0"/>
              <a:t>The relative </a:t>
            </a:r>
            <a:r>
              <a:rPr lang="nb-NO" dirty="0" err="1" smtClean="0"/>
              <a:t>increase</a:t>
            </a:r>
            <a:r>
              <a:rPr lang="nb-NO" dirty="0" smtClean="0"/>
              <a:t> is </a:t>
            </a:r>
            <a:r>
              <a:rPr lang="nb-NO" dirty="0" err="1" smtClean="0"/>
              <a:t>very</a:t>
            </a:r>
            <a:r>
              <a:rPr lang="nb-NO" dirty="0" smtClean="0"/>
              <a:t> </a:t>
            </a:r>
            <a:r>
              <a:rPr lang="nb-NO" dirty="0" err="1" smtClean="0"/>
              <a:t>clear</a:t>
            </a:r>
            <a:r>
              <a:rPr lang="nb-NO" dirty="0" smtClean="0"/>
              <a:t> for </a:t>
            </a:r>
            <a:r>
              <a:rPr lang="nb-NO" dirty="0" err="1" smtClean="0"/>
              <a:t>partial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. It is </a:t>
            </a:r>
            <a:r>
              <a:rPr lang="nb-NO" dirty="0" err="1" smtClean="0"/>
              <a:t>also</a:t>
            </a:r>
            <a:r>
              <a:rPr lang="nb-NO" dirty="0" smtClean="0"/>
              <a:t> </a:t>
            </a:r>
            <a:r>
              <a:rPr lang="nb-NO" dirty="0" err="1" smtClean="0"/>
              <a:t>larger</a:t>
            </a:r>
            <a:r>
              <a:rPr lang="nb-NO" dirty="0" smtClean="0"/>
              <a:t> </a:t>
            </a:r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there</a:t>
            </a:r>
            <a:r>
              <a:rPr lang="nb-NO" dirty="0" smtClean="0"/>
              <a:t> is more </a:t>
            </a:r>
            <a:r>
              <a:rPr lang="nb-NO" dirty="0" err="1" smtClean="0"/>
              <a:t>measurement</a:t>
            </a:r>
            <a:r>
              <a:rPr lang="nb-NO" dirty="0" smtClean="0"/>
              <a:t> </a:t>
            </a:r>
            <a:r>
              <a:rPr lang="nb-NO" dirty="0" err="1" smtClean="0"/>
              <a:t>noise</a:t>
            </a:r>
            <a:r>
              <a:rPr lang="nb-NO" dirty="0" smtClean="0"/>
              <a:t>. (With </a:t>
            </a:r>
            <a:r>
              <a:rPr lang="nb-NO" dirty="0" err="1" smtClean="0"/>
              <a:t>perfect</a:t>
            </a:r>
            <a:r>
              <a:rPr lang="nb-NO" dirty="0" smtClean="0"/>
              <a:t> total </a:t>
            </a:r>
            <a:r>
              <a:rPr lang="nb-NO" dirty="0" err="1" smtClean="0"/>
              <a:t>information</a:t>
            </a:r>
            <a:r>
              <a:rPr lang="nb-NO" dirty="0" smtClean="0"/>
              <a:t>, </a:t>
            </a:r>
            <a:r>
              <a:rPr lang="nb-NO" dirty="0" err="1" smtClean="0"/>
              <a:t>dependence</a:t>
            </a:r>
            <a:r>
              <a:rPr lang="nb-NO" dirty="0" smtClean="0"/>
              <a:t> </a:t>
            </a:r>
            <a:r>
              <a:rPr lang="nb-NO" dirty="0" err="1" smtClean="0"/>
              <a:t>does</a:t>
            </a:r>
            <a:r>
              <a:rPr lang="nb-NO" dirty="0" smtClean="0"/>
              <a:t> not matter.)</a:t>
            </a:r>
          </a:p>
          <a:p>
            <a:endParaRPr lang="nb-NO" dirty="0"/>
          </a:p>
          <a:p>
            <a:r>
              <a:rPr lang="nb-NO" dirty="0" err="1" smtClean="0"/>
              <a:t>Decision</a:t>
            </a:r>
            <a:r>
              <a:rPr lang="nb-NO" dirty="0" smtClean="0"/>
              <a:t> maker must </a:t>
            </a:r>
            <a:r>
              <a:rPr lang="nb-NO" dirty="0" err="1" smtClean="0"/>
              <a:t>compare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VOI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price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, and </a:t>
            </a:r>
            <a:r>
              <a:rPr lang="nb-NO" dirty="0" err="1" smtClean="0"/>
              <a:t>purchase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data </a:t>
            </a:r>
            <a:r>
              <a:rPr lang="nb-NO" dirty="0" err="1" smtClean="0"/>
              <a:t>if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VOI </a:t>
            </a:r>
            <a:r>
              <a:rPr lang="nb-NO" dirty="0" err="1" smtClean="0"/>
              <a:t>exceeds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price</a:t>
            </a:r>
            <a:r>
              <a:rPr lang="nb-NO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41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Plan for </a:t>
            </a:r>
            <a:r>
              <a:rPr lang="nb-NO" dirty="0" err="1" smtClean="0"/>
              <a:t>course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475876"/>
              </p:ext>
            </p:extLst>
          </p:nvPr>
        </p:nvGraphicFramePr>
        <p:xfrm>
          <a:off x="683568" y="1412776"/>
          <a:ext cx="7632848" cy="4754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6264696"/>
              </a:tblGrid>
              <a:tr h="423579">
                <a:tc>
                  <a:txBody>
                    <a:bodyPr/>
                    <a:lstStyle/>
                    <a:p>
                      <a:r>
                        <a:rPr lang="nb-NO" sz="1800" b="1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  <a:r>
                        <a:rPr lang="nb-NO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b="1" dirty="0" err="1" smtClean="0">
                          <a:solidFill>
                            <a:schemeClr val="tx1"/>
                          </a:solidFill>
                        </a:rPr>
                        <a:t>Topic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79">
                <a:tc>
                  <a:txBody>
                    <a:bodyPr/>
                    <a:lstStyle/>
                    <a:p>
                      <a:r>
                        <a:rPr lang="nb-NO" sz="1800" b="1" dirty="0" err="1" smtClean="0"/>
                        <a:t>Monday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dirty="0" err="1" smtClean="0"/>
                        <a:t>Introduction</a:t>
                      </a:r>
                      <a:r>
                        <a:rPr lang="nb-NO" sz="1800" baseline="0" dirty="0" smtClean="0"/>
                        <a:t> and </a:t>
                      </a:r>
                      <a:r>
                        <a:rPr lang="nb-NO" sz="1800" baseline="0" dirty="0" err="1" smtClean="0"/>
                        <a:t>m</a:t>
                      </a:r>
                      <a:r>
                        <a:rPr lang="nb-NO" sz="1800" dirty="0" err="1" smtClean="0"/>
                        <a:t>otivating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examples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79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err="1" smtClean="0"/>
                        <a:t>Elementary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d</a:t>
                      </a:r>
                      <a:r>
                        <a:rPr lang="nb-NO" sz="1800" dirty="0" err="1" smtClean="0"/>
                        <a:t>ecision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analysis</a:t>
                      </a:r>
                      <a:r>
                        <a:rPr lang="nb-NO" sz="1800" dirty="0" smtClean="0"/>
                        <a:t> and </a:t>
                      </a:r>
                      <a:r>
                        <a:rPr lang="nb-NO" sz="1800" dirty="0" err="1" smtClean="0"/>
                        <a:t>the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value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of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information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79">
                <a:tc>
                  <a:txBody>
                    <a:bodyPr/>
                    <a:lstStyle/>
                    <a:p>
                      <a:r>
                        <a:rPr lang="nb-NO" sz="1800" b="1" dirty="0" err="1" smtClean="0"/>
                        <a:t>Tuesday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aseline="0" dirty="0" err="1" smtClean="0"/>
                        <a:t>Multivariate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statistical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modeling</a:t>
                      </a:r>
                      <a:r>
                        <a:rPr lang="nb-NO" sz="1800" baseline="0" dirty="0" smtClean="0"/>
                        <a:t>, </a:t>
                      </a:r>
                      <a:r>
                        <a:rPr lang="nb-NO" sz="1800" baseline="0" dirty="0" err="1" smtClean="0"/>
                        <a:t>dependence</a:t>
                      </a:r>
                      <a:r>
                        <a:rPr lang="nb-NO" sz="1800" baseline="0" dirty="0" smtClean="0"/>
                        <a:t>, </a:t>
                      </a:r>
                      <a:r>
                        <a:rPr lang="nb-NO" sz="1800" baseline="0" dirty="0" err="1" smtClean="0"/>
                        <a:t>graphs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79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smtClean="0"/>
                        <a:t>Value </a:t>
                      </a:r>
                      <a:r>
                        <a:rPr lang="nb-NO" sz="1800" dirty="0" err="1" smtClean="0"/>
                        <a:t>of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information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analysis</a:t>
                      </a:r>
                      <a:r>
                        <a:rPr lang="nb-NO" sz="1800" baseline="0" dirty="0" smtClean="0"/>
                        <a:t> for dependent </a:t>
                      </a:r>
                      <a:r>
                        <a:rPr lang="nb-NO" sz="1800" baseline="0" dirty="0" err="1" smtClean="0"/>
                        <a:t>models</a:t>
                      </a:r>
                      <a:endParaRPr lang="nb-NO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79">
                <a:tc>
                  <a:txBody>
                    <a:bodyPr/>
                    <a:lstStyle/>
                    <a:p>
                      <a:r>
                        <a:rPr lang="nb-NO" sz="1800" b="1" dirty="0" err="1" smtClean="0"/>
                        <a:t>Wednesday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aseline="0" dirty="0" smtClean="0"/>
                        <a:t>Spatial </a:t>
                      </a:r>
                      <a:r>
                        <a:rPr lang="nb-NO" sz="1800" baseline="0" dirty="0" err="1" smtClean="0"/>
                        <a:t>statistics</a:t>
                      </a:r>
                      <a:r>
                        <a:rPr lang="nb-NO" sz="1800" baseline="0" dirty="0" smtClean="0"/>
                        <a:t>, spatial design </a:t>
                      </a:r>
                      <a:r>
                        <a:rPr lang="nb-NO" sz="1800" baseline="0" dirty="0" err="1" smtClean="0"/>
                        <a:t>of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experiments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405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smtClean="0"/>
                        <a:t>Value </a:t>
                      </a:r>
                      <a:r>
                        <a:rPr lang="nb-NO" sz="1800" dirty="0" err="1" smtClean="0"/>
                        <a:t>of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information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analysis</a:t>
                      </a:r>
                      <a:r>
                        <a:rPr lang="nb-NO" sz="1800" baseline="0" dirty="0" smtClean="0"/>
                        <a:t> in s</a:t>
                      </a:r>
                      <a:r>
                        <a:rPr lang="nb-NO" sz="1800" dirty="0" smtClean="0"/>
                        <a:t>patial </a:t>
                      </a:r>
                      <a:r>
                        <a:rPr lang="nb-NO" sz="1800" dirty="0" err="1" smtClean="0"/>
                        <a:t>decision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situations</a:t>
                      </a:r>
                      <a:endParaRPr lang="nb-NO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405">
                <a:tc>
                  <a:txBody>
                    <a:bodyPr/>
                    <a:lstStyle/>
                    <a:p>
                      <a:r>
                        <a:rPr lang="nb-NO" sz="1800" b="1" dirty="0" err="1" smtClean="0"/>
                        <a:t>Thursday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err="1" smtClean="0"/>
                        <a:t>Examples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of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value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of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information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analysis</a:t>
                      </a:r>
                      <a:r>
                        <a:rPr lang="nb-NO" sz="1800" baseline="0" dirty="0" smtClean="0"/>
                        <a:t> in Earth </a:t>
                      </a:r>
                      <a:r>
                        <a:rPr lang="nb-NO" sz="1800" baseline="0" dirty="0" err="1" smtClean="0"/>
                        <a:t>sciences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6148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err="1" smtClean="0"/>
                        <a:t>Computational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aspects</a:t>
                      </a:r>
                      <a:endParaRPr lang="nb-NO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nb-NO" b="1" dirty="0" smtClean="0"/>
                        <a:t>Friday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aseline="0" dirty="0" err="1" smtClean="0"/>
                        <a:t>Sequential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decisions</a:t>
                      </a:r>
                      <a:r>
                        <a:rPr lang="nb-NO" sz="1800" baseline="0" dirty="0" smtClean="0"/>
                        <a:t> and </a:t>
                      </a:r>
                      <a:r>
                        <a:rPr lang="nb-NO" sz="1800" baseline="0" dirty="0" err="1" smtClean="0"/>
                        <a:t>sequential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information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gathering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373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err="1" smtClean="0"/>
                        <a:t>Examples</a:t>
                      </a:r>
                      <a:r>
                        <a:rPr lang="nb-NO" sz="1800" dirty="0" smtClean="0"/>
                        <a:t> from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mining</a:t>
                      </a:r>
                      <a:r>
                        <a:rPr lang="nb-NO" sz="1800" baseline="0" dirty="0" smtClean="0"/>
                        <a:t> and </a:t>
                      </a:r>
                      <a:r>
                        <a:rPr lang="nb-NO" sz="1800" baseline="0" dirty="0" err="1" smtClean="0"/>
                        <a:t>oceanography</a:t>
                      </a:r>
                      <a:endParaRPr lang="nb-NO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638132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Every</a:t>
            </a:r>
            <a:r>
              <a:rPr lang="nb-NO" dirty="0" smtClean="0"/>
              <a:t> </a:t>
            </a:r>
            <a:r>
              <a:rPr lang="nb-NO" dirty="0" err="1" smtClean="0"/>
              <a:t>day</a:t>
            </a:r>
            <a:r>
              <a:rPr lang="nb-NO" dirty="0" smtClean="0"/>
              <a:t>: </a:t>
            </a:r>
            <a:r>
              <a:rPr lang="nb-NO" dirty="0" err="1" smtClean="0"/>
              <a:t>Exercise</a:t>
            </a:r>
            <a:r>
              <a:rPr lang="nb-NO" dirty="0" err="1"/>
              <a:t>s</a:t>
            </a:r>
            <a:r>
              <a:rPr lang="nb-NO" dirty="0" smtClean="0"/>
              <a:t> half-</a:t>
            </a:r>
            <a:r>
              <a:rPr lang="nb-NO" dirty="0" err="1" smtClean="0"/>
              <a:t>way</a:t>
            </a:r>
            <a:r>
              <a:rPr lang="nb-NO" dirty="0" smtClean="0"/>
              <a:t>, and computer </a:t>
            </a:r>
            <a:r>
              <a:rPr lang="nb-NO" dirty="0" err="1" smtClean="0"/>
              <a:t>project</a:t>
            </a:r>
            <a:r>
              <a:rPr lang="nb-NO" dirty="0" smtClean="0"/>
              <a:t> at </a:t>
            </a:r>
            <a:r>
              <a:rPr lang="nb-NO" dirty="0" err="1" smtClean="0"/>
              <a:t>the</a:t>
            </a:r>
            <a:r>
              <a:rPr lang="nb-NO" dirty="0" smtClean="0"/>
              <a:t> end.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err="1" smtClean="0"/>
              <a:t>Motivation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/>
              <a:t>(a petroleum </a:t>
            </a:r>
            <a:r>
              <a:rPr lang="nb-NO" dirty="0" err="1" smtClean="0"/>
              <a:t>exploration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r>
              <a:rPr lang="nb-NO" dirty="0" smtClean="0"/>
              <a:t>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6034617" cy="4525963"/>
          </a:xfrm>
        </p:spPr>
      </p:pic>
      <p:cxnSp>
        <p:nvCxnSpPr>
          <p:cNvPr id="4" name="Straight Arrow Connector 3"/>
          <p:cNvCxnSpPr/>
          <p:nvPr/>
        </p:nvCxnSpPr>
        <p:spPr>
          <a:xfrm flipV="1">
            <a:off x="4788024" y="6345324"/>
            <a:ext cx="1296144" cy="3240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55576" y="6021288"/>
            <a:ext cx="4320480" cy="64807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Drill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exploration</a:t>
            </a:r>
            <a:r>
              <a:rPr lang="nb-NO" dirty="0" smtClean="0"/>
              <a:t> </a:t>
            </a:r>
            <a:r>
              <a:rPr lang="nb-NO" dirty="0" err="1" smtClean="0"/>
              <a:t>well</a:t>
            </a:r>
            <a:r>
              <a:rPr lang="nb-NO" dirty="0" smtClean="0"/>
              <a:t> at </a:t>
            </a:r>
            <a:r>
              <a:rPr lang="nb-NO" dirty="0" err="1" smtClean="0"/>
              <a:t>this</a:t>
            </a:r>
            <a:r>
              <a:rPr lang="nb-NO" dirty="0" smtClean="0"/>
              <a:t> segment!</a:t>
            </a:r>
          </a:p>
          <a:p>
            <a:pPr algn="ctr"/>
            <a:r>
              <a:rPr lang="nb-NO" dirty="0" smtClean="0"/>
              <a:t>The </a:t>
            </a:r>
            <a:r>
              <a:rPr lang="nb-NO" dirty="0" err="1" smtClean="0"/>
              <a:t>value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is </a:t>
            </a:r>
            <a:r>
              <a:rPr lang="nb-NO" dirty="0" err="1" smtClean="0"/>
              <a:t>largest</a:t>
            </a:r>
            <a:r>
              <a:rPr lang="nb-NO" dirty="0"/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008" y="2060848"/>
            <a:ext cx="1691680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Gray nodes </a:t>
            </a:r>
            <a:r>
              <a:rPr lang="nb-NO" dirty="0" err="1" smtClean="0"/>
              <a:t>are</a:t>
            </a:r>
            <a:r>
              <a:rPr lang="nb-NO" dirty="0" smtClean="0"/>
              <a:t> petroleum </a:t>
            </a:r>
            <a:r>
              <a:rPr lang="nb-NO" dirty="0" err="1" smtClean="0"/>
              <a:t>reservoir</a:t>
            </a:r>
            <a:r>
              <a:rPr lang="nb-NO" dirty="0" smtClean="0"/>
              <a:t> segments </a:t>
            </a:r>
            <a:r>
              <a:rPr lang="nb-NO" dirty="0" err="1" smtClean="0"/>
              <a:t>where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company</a:t>
            </a:r>
            <a:r>
              <a:rPr lang="nb-NO" dirty="0" smtClean="0"/>
              <a:t> </a:t>
            </a:r>
            <a:r>
              <a:rPr lang="nb-NO" dirty="0" err="1" smtClean="0"/>
              <a:t>aims</a:t>
            </a:r>
            <a:r>
              <a:rPr lang="nb-NO" dirty="0" smtClean="0"/>
              <a:t> to </a:t>
            </a:r>
            <a:r>
              <a:rPr lang="nb-NO" dirty="0" err="1" smtClean="0"/>
              <a:t>develop</a:t>
            </a:r>
            <a:r>
              <a:rPr lang="nb-NO" dirty="0" smtClean="0"/>
              <a:t> profitable </a:t>
            </a:r>
            <a:r>
              <a:rPr lang="nb-NO" dirty="0" err="1" smtClean="0"/>
              <a:t>amounts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oil</a:t>
            </a:r>
            <a:r>
              <a:rPr lang="nb-NO" dirty="0" smtClean="0"/>
              <a:t> and gas.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26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57929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smtClean="0"/>
              <a:t>Project 1 : </a:t>
            </a:r>
            <a:r>
              <a:rPr lang="nb-NO" dirty="0" err="1" smtClean="0"/>
              <a:t>Gaussian</a:t>
            </a:r>
            <a:r>
              <a:rPr lang="nb-NO" dirty="0" smtClean="0"/>
              <a:t> </a:t>
            </a:r>
            <a:r>
              <a:rPr lang="nb-NO" dirty="0" err="1" smtClean="0"/>
              <a:t>projects</a:t>
            </a:r>
            <a:endParaRPr lang="nb-NO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83568" y="1417638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 smtClean="0"/>
              <a:t>Implement the bivariate Gaussian projects example, with prior mean 0 and variance 1, correlation parameter and measurement noise </a:t>
            </a:r>
            <a:r>
              <a:rPr lang="en-GB" dirty="0" err="1" smtClean="0"/>
              <a:t>st</a:t>
            </a:r>
            <a:r>
              <a:rPr lang="en-GB" dirty="0" smtClean="0"/>
              <a:t> dev parameter.</a:t>
            </a:r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Compute and plot the VOI for different correlation parameters (0.01-0.99) and a couple of </a:t>
            </a:r>
            <a:r>
              <a:rPr lang="en-GB" dirty="0" err="1" smtClean="0"/>
              <a:t>st</a:t>
            </a:r>
            <a:r>
              <a:rPr lang="en-GB" dirty="0" smtClean="0"/>
              <a:t> dev parameters (0.01-0.50)</a:t>
            </a:r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Study the </a:t>
            </a:r>
            <a:r>
              <a:rPr lang="en-GB" i="1" dirty="0" smtClean="0"/>
              <a:t>decision regions </a:t>
            </a:r>
            <a:r>
              <a:rPr lang="en-GB" dirty="0" smtClean="0"/>
              <a:t>for no testing, partial (1 only) or total imperfect testing. 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465313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err="1" smtClean="0"/>
              <a:t>Decision</a:t>
            </a:r>
            <a:r>
              <a:rPr lang="nb-NO" i="1" dirty="0" smtClean="0"/>
              <a:t> regions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useful</a:t>
            </a:r>
            <a:r>
              <a:rPr lang="nb-NO" dirty="0" smtClean="0"/>
              <a:t> for </a:t>
            </a:r>
            <a:r>
              <a:rPr lang="nb-NO" dirty="0" err="1" smtClean="0"/>
              <a:t>comparing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VOI </a:t>
            </a:r>
            <a:r>
              <a:rPr lang="nb-NO" dirty="0" err="1" smtClean="0"/>
              <a:t>results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‘</a:t>
            </a:r>
            <a:r>
              <a:rPr lang="nb-NO" dirty="0" err="1" smtClean="0"/>
              <a:t>no</a:t>
            </a:r>
            <a:r>
              <a:rPr lang="nb-NO" dirty="0" smtClean="0"/>
              <a:t> testing’, ‘</a:t>
            </a:r>
            <a:r>
              <a:rPr lang="nb-NO" dirty="0" err="1" smtClean="0"/>
              <a:t>partial</a:t>
            </a:r>
            <a:r>
              <a:rPr lang="nb-NO" dirty="0" smtClean="0"/>
              <a:t>’ or ‘total’ tests,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price</a:t>
            </a:r>
            <a:r>
              <a:rPr lang="nb-NO" dirty="0" smtClean="0"/>
              <a:t> P1 </a:t>
            </a:r>
            <a:r>
              <a:rPr lang="nb-NO" dirty="0" err="1" smtClean="0"/>
              <a:t>of</a:t>
            </a:r>
            <a:r>
              <a:rPr lang="nb-NO" dirty="0" smtClean="0"/>
              <a:t> first test, and P2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second</a:t>
            </a:r>
            <a:r>
              <a:rPr lang="nb-NO" dirty="0" smtClean="0"/>
              <a:t> test: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731791"/>
              </p:ext>
            </p:extLst>
          </p:nvPr>
        </p:nvGraphicFramePr>
        <p:xfrm>
          <a:off x="688682" y="5299467"/>
          <a:ext cx="5040560" cy="583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0" name="Equation" r:id="rId3" imgW="2387600" imgH="279400" progId="Equation.DSMT4">
                  <p:embed/>
                </p:oleObj>
              </mc:Choice>
              <mc:Fallback>
                <p:oleObj name="Equation" r:id="rId3" imgW="2387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682" y="5299467"/>
                        <a:ext cx="5040560" cy="583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68" y="601199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Use</a:t>
            </a:r>
            <a:r>
              <a:rPr lang="nb-NO" dirty="0" smtClean="0"/>
              <a:t>, </a:t>
            </a:r>
            <a:r>
              <a:rPr lang="nb-NO" dirty="0" err="1" smtClean="0"/>
              <a:t>say</a:t>
            </a:r>
            <a:r>
              <a:rPr lang="nb-NO" dirty="0" smtClean="0"/>
              <a:t>, </a:t>
            </a:r>
            <a:r>
              <a:rPr lang="nb-NO" dirty="0" err="1" smtClean="0"/>
              <a:t>correlation</a:t>
            </a:r>
            <a:r>
              <a:rPr lang="nb-NO" dirty="0" smtClean="0"/>
              <a:t> 0.7, </a:t>
            </a:r>
            <a:r>
              <a:rPr lang="nb-NO" dirty="0" err="1" smtClean="0"/>
              <a:t>measurement</a:t>
            </a:r>
            <a:r>
              <a:rPr lang="nb-NO" dirty="0" smtClean="0"/>
              <a:t> </a:t>
            </a:r>
            <a:r>
              <a:rPr lang="nb-NO" dirty="0" err="1" smtClean="0"/>
              <a:t>st</a:t>
            </a:r>
            <a:r>
              <a:rPr lang="nb-NO" dirty="0" smtClean="0"/>
              <a:t> </a:t>
            </a:r>
            <a:r>
              <a:rPr lang="nb-NO" dirty="0" err="1" smtClean="0"/>
              <a:t>dev</a:t>
            </a:r>
            <a:r>
              <a:rPr lang="nb-NO" dirty="0" smtClean="0"/>
              <a:t> 0.25, and </a:t>
            </a:r>
            <a:r>
              <a:rPr lang="nb-NO" dirty="0" err="1" smtClean="0"/>
              <a:t>prices</a:t>
            </a:r>
            <a:r>
              <a:rPr lang="nb-NO" dirty="0" smtClean="0"/>
              <a:t> (0.01-1) for P1 and P2.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16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err="1" smtClean="0"/>
              <a:t>Motivation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/>
              <a:t>(a petroleum </a:t>
            </a:r>
            <a:r>
              <a:rPr lang="nb-NO" dirty="0" err="1" smtClean="0"/>
              <a:t>development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r>
              <a:rPr lang="nb-NO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59" y="1600200"/>
            <a:ext cx="6034617" cy="4525963"/>
          </a:xfrm>
        </p:spPr>
      </p:pic>
      <p:sp>
        <p:nvSpPr>
          <p:cNvPr id="8" name="Rectangle 7"/>
          <p:cNvSpPr/>
          <p:nvPr/>
        </p:nvSpPr>
        <p:spPr>
          <a:xfrm>
            <a:off x="72008" y="2060848"/>
            <a:ext cx="169168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Reservoir</a:t>
            </a:r>
            <a:r>
              <a:rPr lang="nb-NO" dirty="0" smtClean="0"/>
              <a:t> </a:t>
            </a:r>
            <a:r>
              <a:rPr lang="nb-NO" dirty="0" err="1" smtClean="0"/>
              <a:t>predictions</a:t>
            </a:r>
            <a:r>
              <a:rPr lang="nb-NO" dirty="0" smtClean="0"/>
              <a:t> from post-</a:t>
            </a:r>
            <a:r>
              <a:rPr lang="nb-NO" dirty="0" err="1" smtClean="0"/>
              <a:t>stack</a:t>
            </a:r>
            <a:r>
              <a:rPr lang="nb-NO" dirty="0" smtClean="0"/>
              <a:t> </a:t>
            </a:r>
            <a:r>
              <a:rPr lang="nb-NO" dirty="0" err="1" smtClean="0"/>
              <a:t>seismic</a:t>
            </a:r>
            <a:r>
              <a:rPr lang="nb-NO" dirty="0" smtClean="0"/>
              <a:t> data!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07704" y="6237312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err="1"/>
              <a:t>Eidsvik</a:t>
            </a:r>
            <a:r>
              <a:rPr lang="en-GB" sz="1200" dirty="0"/>
              <a:t>, J., </a:t>
            </a:r>
            <a:r>
              <a:rPr lang="en-GB" sz="1200" dirty="0" err="1"/>
              <a:t>Bhattacharjya</a:t>
            </a:r>
            <a:r>
              <a:rPr lang="en-GB" sz="1200" dirty="0"/>
              <a:t>, D. and </a:t>
            </a:r>
            <a:r>
              <a:rPr lang="en-GB" sz="1200" dirty="0" err="1"/>
              <a:t>Mukerji</a:t>
            </a:r>
            <a:r>
              <a:rPr lang="en-GB" sz="1200" dirty="0"/>
              <a:t>, T., 2008, Value of information of seismic amplitude and CSEM resistivity, </a:t>
            </a:r>
            <a:r>
              <a:rPr lang="en-GB" sz="1200" i="1" dirty="0"/>
              <a:t>Geophysics</a:t>
            </a:r>
            <a:r>
              <a:rPr lang="en-GB" sz="1200" dirty="0"/>
              <a:t>, 73, R59-R69.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3085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err="1" smtClean="0"/>
              <a:t>Motivation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/>
              <a:t>(a petroleum </a:t>
            </a:r>
            <a:r>
              <a:rPr lang="nb-NO" dirty="0" err="1" smtClean="0"/>
              <a:t>development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r>
              <a:rPr lang="nb-NO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59" y="1600200"/>
            <a:ext cx="6034617" cy="4525963"/>
          </a:xfrm>
        </p:spPr>
      </p:pic>
      <p:sp>
        <p:nvSpPr>
          <p:cNvPr id="8" name="Rectangle 7"/>
          <p:cNvSpPr/>
          <p:nvPr/>
        </p:nvSpPr>
        <p:spPr>
          <a:xfrm>
            <a:off x="72008" y="2060848"/>
            <a:ext cx="169168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Reservoir</a:t>
            </a:r>
            <a:r>
              <a:rPr lang="nb-NO" dirty="0" smtClean="0"/>
              <a:t> </a:t>
            </a:r>
            <a:r>
              <a:rPr lang="nb-NO" dirty="0" err="1" smtClean="0"/>
              <a:t>predictions</a:t>
            </a:r>
            <a:r>
              <a:rPr lang="nb-NO" dirty="0" smtClean="0"/>
              <a:t> from post-</a:t>
            </a:r>
            <a:r>
              <a:rPr lang="nb-NO" dirty="0" err="1" smtClean="0"/>
              <a:t>stack</a:t>
            </a:r>
            <a:r>
              <a:rPr lang="nb-NO" dirty="0" smtClean="0"/>
              <a:t> </a:t>
            </a:r>
            <a:r>
              <a:rPr lang="nb-NO" dirty="0" err="1" smtClean="0"/>
              <a:t>seismic</a:t>
            </a:r>
            <a:r>
              <a:rPr lang="nb-NO" dirty="0" smtClean="0"/>
              <a:t> data!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0347" y="6021288"/>
            <a:ext cx="7056784" cy="43204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Process</a:t>
            </a:r>
            <a:r>
              <a:rPr lang="nb-NO" dirty="0" smtClean="0"/>
              <a:t> pre-</a:t>
            </a:r>
            <a:r>
              <a:rPr lang="nb-NO" dirty="0" err="1" smtClean="0"/>
              <a:t>stack</a:t>
            </a:r>
            <a:r>
              <a:rPr lang="nb-NO" dirty="0" smtClean="0"/>
              <a:t> </a:t>
            </a:r>
            <a:r>
              <a:rPr lang="nb-NO" dirty="0" err="1" smtClean="0"/>
              <a:t>seismic</a:t>
            </a:r>
            <a:r>
              <a:rPr lang="nb-NO" dirty="0" smtClean="0"/>
              <a:t> data, or </a:t>
            </a:r>
            <a:r>
              <a:rPr lang="nb-NO" dirty="0" err="1" smtClean="0"/>
              <a:t>electromagnetic</a:t>
            </a:r>
            <a:r>
              <a:rPr lang="nb-NO" dirty="0" smtClean="0"/>
              <a:t> data?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54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14658</TotalTime>
  <Words>2920</Words>
  <Application>Microsoft Office PowerPoint</Application>
  <PresentationFormat>On-screen Show (4:3)</PresentationFormat>
  <Paragraphs>466</Paragraphs>
  <Slides>70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3" baseType="lpstr">
      <vt:lpstr>Office Theme</vt:lpstr>
      <vt:lpstr>Equation</vt:lpstr>
      <vt:lpstr>MathType 6.0 Equation</vt:lpstr>
      <vt:lpstr>Value of Information Analysis in Spatial Models</vt:lpstr>
      <vt:lpstr>My background:</vt:lpstr>
      <vt:lpstr>Plan for course</vt:lpstr>
      <vt:lpstr>Material:</vt:lpstr>
      <vt:lpstr>Motivating VOI examples:</vt:lpstr>
      <vt:lpstr>Motivation  (a petroleum exploration example)</vt:lpstr>
      <vt:lpstr>Motivation  (a petroleum exploration example)</vt:lpstr>
      <vt:lpstr>Motivation  (a petroleum development example)</vt:lpstr>
      <vt:lpstr>Motivation  (a petroleum development example)</vt:lpstr>
      <vt:lpstr>Motivation (an oxide mining example)</vt:lpstr>
      <vt:lpstr>PowerPoint Presentation</vt:lpstr>
      <vt:lpstr>Motivation  (a groundwater example)</vt:lpstr>
      <vt:lpstr>Motivation  (a groundwater example)</vt:lpstr>
      <vt:lpstr>Motivation  (a hydropower example)</vt:lpstr>
      <vt:lpstr>Motivation  (a hydropower example)</vt:lpstr>
      <vt:lpstr>PowerPoint Presentation</vt:lpstr>
      <vt:lpstr>PowerPoint Presentation</vt:lpstr>
      <vt:lpstr>Value of information (VOI)</vt:lpstr>
      <vt:lpstr>Information gathering</vt:lpstr>
      <vt:lpstr>Decision analysis (DA)</vt:lpstr>
      <vt:lpstr>Framing a decision situation</vt:lpstr>
      <vt:lpstr>Pirate example (For motivating decision analysis and VOI)</vt:lpstr>
      <vt:lpstr>Pirate example</vt:lpstr>
      <vt:lpstr>Pirate example</vt:lpstr>
      <vt:lpstr>Mathematics of decision situation:</vt:lpstr>
      <vt:lpstr>Pirate’s decision situation</vt:lpstr>
      <vt:lpstr>Decision trees</vt:lpstr>
      <vt:lpstr>Kim’s party problem</vt:lpstr>
      <vt:lpstr>Kim’s party problem</vt:lpstr>
      <vt:lpstr>Kim’s party problem</vt:lpstr>
      <vt:lpstr>Kim’s party problem</vt:lpstr>
      <vt:lpstr>Pirate’s decision situation</vt:lpstr>
      <vt:lpstr>Pirate example</vt:lpstr>
      <vt:lpstr>Value of information (VOI)</vt:lpstr>
      <vt:lpstr>VOI – Pirate considers clairvoyant</vt:lpstr>
      <vt:lpstr>PoV – decision tree, perfect information </vt:lpstr>
      <vt:lpstr>Pirate example - detector</vt:lpstr>
      <vt:lpstr>Pirate example - detector</vt:lpstr>
      <vt:lpstr>Detector experiment</vt:lpstr>
      <vt:lpstr>PowerPoint Presentation</vt:lpstr>
      <vt:lpstr>Bayes rule - Detector experiment</vt:lpstr>
      <vt:lpstr>VOI – Pirate considers detector test</vt:lpstr>
      <vt:lpstr>PoV - imperfect information</vt:lpstr>
      <vt:lpstr>PowerPoint Presentation</vt:lpstr>
      <vt:lpstr>Exercise: CO2 sequestration</vt:lpstr>
      <vt:lpstr>VOI for CO2 sequestration</vt:lpstr>
      <vt:lpstr>Value of information (VOI) - More general formulation</vt:lpstr>
      <vt:lpstr>Risk and utility functions</vt:lpstr>
      <vt:lpstr>Certain equivalents (CE)</vt:lpstr>
      <vt:lpstr>VOI - Clairvoyance</vt:lpstr>
      <vt:lpstr>Value of information- Imperfect</vt:lpstr>
      <vt:lpstr>Properties of VOI</vt:lpstr>
      <vt:lpstr>Gaussian model for profits</vt:lpstr>
      <vt:lpstr>VOI for Gaussian</vt:lpstr>
      <vt:lpstr>VOI for Gaussian</vt:lpstr>
      <vt:lpstr>VOI for Gaussian</vt:lpstr>
      <vt:lpstr>What if several projects or treasures?</vt:lpstr>
      <vt:lpstr>What if several projects or treasures?</vt:lpstr>
      <vt:lpstr>VOI and Earth sciences</vt:lpstr>
      <vt:lpstr>Two-project example</vt:lpstr>
      <vt:lpstr>Gaussian projects example</vt:lpstr>
      <vt:lpstr>Gaussian projects example </vt:lpstr>
      <vt:lpstr>Gaussian projects example </vt:lpstr>
      <vt:lpstr>Perfect information about 1 project </vt:lpstr>
      <vt:lpstr>Imperfect information, both projects</vt:lpstr>
      <vt:lpstr>Gaussian projects results</vt:lpstr>
      <vt:lpstr>Gaussian projects results</vt:lpstr>
      <vt:lpstr>Insight from Gaussian projects</vt:lpstr>
      <vt:lpstr>Plan for course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80</cp:revision>
  <dcterms:created xsi:type="dcterms:W3CDTF">2016-10-25T10:12:19Z</dcterms:created>
  <dcterms:modified xsi:type="dcterms:W3CDTF">2017-08-14T18:32:23Z</dcterms:modified>
</cp:coreProperties>
</file>