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417" r:id="rId3"/>
    <p:sldId id="373" r:id="rId4"/>
    <p:sldId id="374" r:id="rId5"/>
    <p:sldId id="432" r:id="rId6"/>
    <p:sldId id="428" r:id="rId7"/>
    <p:sldId id="429" r:id="rId8"/>
    <p:sldId id="430" r:id="rId9"/>
    <p:sldId id="431" r:id="rId10"/>
    <p:sldId id="271" r:id="rId11"/>
    <p:sldId id="277" r:id="rId12"/>
    <p:sldId id="280" r:id="rId13"/>
    <p:sldId id="281" r:id="rId14"/>
    <p:sldId id="282" r:id="rId15"/>
    <p:sldId id="283" r:id="rId16"/>
    <p:sldId id="414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28" r:id="rId28"/>
    <p:sldId id="326" r:id="rId29"/>
    <p:sldId id="307" r:id="rId30"/>
    <p:sldId id="377" r:id="rId31"/>
    <p:sldId id="378" r:id="rId32"/>
    <p:sldId id="407" r:id="rId33"/>
    <p:sldId id="419" r:id="rId34"/>
    <p:sldId id="421" r:id="rId35"/>
    <p:sldId id="422" r:id="rId36"/>
    <p:sldId id="369" r:id="rId37"/>
    <p:sldId id="423" r:id="rId38"/>
    <p:sldId id="424" r:id="rId39"/>
    <p:sldId id="425" r:id="rId40"/>
    <p:sldId id="426" r:id="rId41"/>
    <p:sldId id="427" r:id="rId42"/>
    <p:sldId id="413" r:id="rId43"/>
    <p:sldId id="408" r:id="rId44"/>
    <p:sldId id="409" r:id="rId45"/>
    <p:sldId id="411" r:id="rId46"/>
    <p:sldId id="412" r:id="rId47"/>
    <p:sldId id="376" r:id="rId48"/>
    <p:sldId id="304" r:id="rId49"/>
    <p:sldId id="321" r:id="rId50"/>
    <p:sldId id="391" r:id="rId51"/>
    <p:sldId id="346" r:id="rId52"/>
    <p:sldId id="348" r:id="rId53"/>
    <p:sldId id="349" r:id="rId54"/>
    <p:sldId id="350" r:id="rId55"/>
    <p:sldId id="351" r:id="rId56"/>
    <p:sldId id="352" r:id="rId57"/>
    <p:sldId id="356" r:id="rId58"/>
    <p:sldId id="433" r:id="rId59"/>
    <p:sldId id="35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9"/>
  </p:normalViewPr>
  <p:slideViewPr>
    <p:cSldViewPr>
      <p:cViewPr varScale="1">
        <p:scale>
          <a:sx n="114" d="100"/>
          <a:sy n="114" d="100"/>
        </p:scale>
        <p:origin x="21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AF82-4074-4FFD-BFA2-7B076E2F418E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7E49-5B36-4F75-B6CB-8C9A2A6E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E87C-2E7B-42C5-A3CC-2AB4E1B281A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7.w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oeid.folk.ntnu.no/Romania25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5.jpg"/><Relationship Id="rId7" Type="http://schemas.openxmlformats.org/officeDocument/2006/relationships/image" Target="../media/image40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iff"/><Relationship Id="rId2" Type="http://schemas.openxmlformats.org/officeDocument/2006/relationships/image" Target="../media/image97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eid.folk.ntnu.no/Romania25/BOTracking.p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64" y="692696"/>
            <a:ext cx="7848872" cy="1470025"/>
          </a:xfrm>
        </p:spPr>
        <p:txBody>
          <a:bodyPr>
            <a:normAutofit/>
          </a:bodyPr>
          <a:lstStyle/>
          <a:p>
            <a:r>
              <a:rPr lang="nb-NO" dirty="0"/>
              <a:t>Data </a:t>
            </a:r>
            <a:r>
              <a:rPr lang="nb-NO" dirty="0" err="1"/>
              <a:t>Assimilation</a:t>
            </a:r>
            <a:r>
              <a:rPr lang="nb-NO" dirty="0"/>
              <a:t> Summer School</a:t>
            </a:r>
            <a:br>
              <a:rPr lang="nb-NO" dirty="0"/>
            </a:br>
            <a:r>
              <a:rPr lang="nb-NO" dirty="0"/>
              <a:t>Romania, 2025</a:t>
            </a:r>
            <a:endParaRPr lang="en-US" sz="3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564" y="4005064"/>
            <a:ext cx="7848872" cy="1752600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>
                <a:solidFill>
                  <a:schemeClr val="tx1"/>
                </a:solidFill>
              </a:rPr>
              <a:t>Jo Eidsvik</a:t>
            </a:r>
          </a:p>
          <a:p>
            <a:r>
              <a:rPr lang="nb-NO" dirty="0">
                <a:solidFill>
                  <a:schemeClr val="tx1"/>
                </a:solidFill>
              </a:rPr>
              <a:t>Department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Mathematical Sciences, </a:t>
            </a:r>
          </a:p>
          <a:p>
            <a:r>
              <a:rPr lang="nb-NO" dirty="0">
                <a:solidFill>
                  <a:schemeClr val="tx1"/>
                </a:solidFill>
              </a:rPr>
              <a:t>NTNU, Norway</a:t>
            </a:r>
          </a:p>
          <a:p>
            <a:r>
              <a:rPr lang="nb-NO" dirty="0">
                <a:hlinkClick r:id="rId2"/>
              </a:rPr>
              <a:t>Jo.Eidsvik@ntnu.no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178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Value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(VOI)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7008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consider</a:t>
            </a:r>
            <a:r>
              <a:rPr lang="nb-NO" dirty="0"/>
              <a:t> </a:t>
            </a:r>
            <a:r>
              <a:rPr lang="nb-NO" dirty="0" err="1"/>
              <a:t>purchasing</a:t>
            </a:r>
            <a:r>
              <a:rPr lang="nb-NO" dirty="0"/>
              <a:t> more data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difficult</a:t>
            </a:r>
            <a:r>
              <a:rPr lang="nb-NO" dirty="0"/>
              <a:t> </a:t>
            </a:r>
            <a:r>
              <a:rPr lang="nb-NO" dirty="0" err="1"/>
              <a:t>decisions</a:t>
            </a:r>
            <a:r>
              <a:rPr lang="nb-NO" dirty="0"/>
              <a:t> under </a:t>
            </a:r>
            <a:r>
              <a:rPr lang="nb-NO" dirty="0" err="1"/>
              <a:t>uncertainty</a:t>
            </a:r>
            <a:r>
              <a:rPr lang="nb-NO" dirty="0"/>
              <a:t>. </a:t>
            </a:r>
          </a:p>
          <a:p>
            <a:r>
              <a:rPr lang="nb-NO" dirty="0"/>
              <a:t>The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(VOI) is </a:t>
            </a:r>
            <a:r>
              <a:rPr lang="nb-NO" dirty="0" err="1"/>
              <a:t>useful</a:t>
            </a:r>
            <a:r>
              <a:rPr lang="nb-NO" dirty="0"/>
              <a:t> for </a:t>
            </a:r>
            <a:r>
              <a:rPr lang="nb-NO" dirty="0" err="1"/>
              <a:t>quantifying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data, </a:t>
            </a:r>
            <a:r>
              <a:rPr lang="nb-NO" dirty="0" err="1"/>
              <a:t>before</a:t>
            </a:r>
            <a:r>
              <a:rPr lang="nb-NO" dirty="0"/>
              <a:t> it is </a:t>
            </a:r>
            <a:r>
              <a:rPr lang="nb-NO" dirty="0" err="1"/>
              <a:t>acquired</a:t>
            </a:r>
            <a:r>
              <a:rPr lang="nb-NO" dirty="0"/>
              <a:t> and </a:t>
            </a:r>
            <a:r>
              <a:rPr lang="nb-NO" dirty="0" err="1"/>
              <a:t>processed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This </a:t>
            </a:r>
            <a:r>
              <a:rPr lang="nb-NO" dirty="0" err="1"/>
              <a:t>pyramid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 - VOI is different from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criteria</a:t>
            </a:r>
            <a:r>
              <a:rPr lang="nb-NO" dirty="0"/>
              <a:t> (</a:t>
            </a:r>
            <a:r>
              <a:rPr lang="nb-NO" dirty="0" err="1"/>
              <a:t>entropy</a:t>
            </a:r>
            <a:r>
              <a:rPr lang="nb-NO" dirty="0"/>
              <a:t>, </a:t>
            </a:r>
            <a:r>
              <a:rPr lang="nb-NO" dirty="0" err="1"/>
              <a:t>variance</a:t>
            </a:r>
            <a:r>
              <a:rPr lang="nb-NO" dirty="0"/>
              <a:t>, </a:t>
            </a:r>
            <a:r>
              <a:rPr lang="nb-NO" dirty="0" err="1"/>
              <a:t>prediction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4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(DA)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1916832"/>
            <a:ext cx="58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Decision analysis attempts to guide a decision maker to clarity of action in </a:t>
            </a:r>
            <a:r>
              <a:rPr lang="en-GB" sz="2000" b="1" i="1" dirty="0">
                <a:solidFill>
                  <a:schemeClr val="tx2"/>
                </a:solidFill>
              </a:rPr>
              <a:t>dealing with a situation where one or more decisions are to be made, typically in the face of uncertainty.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59" y="3023362"/>
            <a:ext cx="2476500" cy="3228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2B272-1052-A7EE-47AF-0E53198DD6CA}"/>
              </a:ext>
            </a:extLst>
          </p:cNvPr>
          <p:cNvSpPr txBox="1"/>
          <p:nvPr/>
        </p:nvSpPr>
        <p:spPr>
          <a:xfrm>
            <a:off x="683462" y="3933056"/>
            <a:ext cx="4968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Rules of actional thought</a:t>
            </a:r>
            <a:r>
              <a:rPr lang="en-GB" dirty="0"/>
              <a:t>. </a:t>
            </a:r>
            <a:r>
              <a:rPr lang="en-GB" sz="1600" dirty="0"/>
              <a:t>(Howard and Abbas, 2015)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Frame your decision situation to address the decision makers true concerns.</a:t>
            </a:r>
          </a:p>
          <a:p>
            <a:pPr marL="285750" indent="-285750">
              <a:buFontTx/>
              <a:buChar char="-"/>
            </a:pPr>
            <a:r>
              <a:rPr lang="en-GB" dirty="0"/>
              <a:t>Base decisions on maximum expected utility.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0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Pirate</a:t>
            </a:r>
            <a:r>
              <a:rPr lang="nb-NO" b="1" dirty="0"/>
              <a:t> </a:t>
            </a:r>
            <a:r>
              <a:rPr lang="nb-NO" b="1" dirty="0" err="1"/>
              <a:t>example</a:t>
            </a:r>
            <a:r>
              <a:rPr lang="nb-NO" dirty="0"/>
              <a:t>: A </a:t>
            </a:r>
            <a:r>
              <a:rPr lang="nb-NO" dirty="0" err="1"/>
              <a:t>pirate</a:t>
            </a:r>
            <a:r>
              <a:rPr lang="nb-NO" dirty="0"/>
              <a:t> must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to </a:t>
            </a:r>
            <a:r>
              <a:rPr lang="nb-NO" dirty="0" err="1"/>
              <a:t>dig</a:t>
            </a:r>
            <a:r>
              <a:rPr lang="nb-NO" dirty="0"/>
              <a:t> for a </a:t>
            </a:r>
            <a:r>
              <a:rPr lang="nb-NO" dirty="0" err="1"/>
              <a:t>treasure</a:t>
            </a:r>
            <a:r>
              <a:rPr lang="nb-NO" dirty="0"/>
              <a:t>, or not. The </a:t>
            </a:r>
            <a:r>
              <a:rPr lang="nb-NO" dirty="0" err="1"/>
              <a:t>treasure</a:t>
            </a:r>
            <a:r>
              <a:rPr lang="nb-NO" dirty="0"/>
              <a:t> is absent or present (</a:t>
            </a:r>
            <a:r>
              <a:rPr lang="nb-NO" dirty="0" err="1"/>
              <a:t>uncertainty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Pirate</a:t>
            </a:r>
            <a:r>
              <a:rPr lang="nb-NO" dirty="0"/>
              <a:t> makes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preferences</a:t>
            </a:r>
            <a:r>
              <a:rPr lang="nb-NO" dirty="0"/>
              <a:t> and </a:t>
            </a:r>
            <a:r>
              <a:rPr lang="nb-NO" dirty="0" err="1"/>
              <a:t>maximum</a:t>
            </a:r>
            <a:r>
              <a:rPr lang="nb-NO" dirty="0"/>
              <a:t> </a:t>
            </a:r>
            <a:r>
              <a:rPr lang="nb-NO" b="1" dirty="0" err="1"/>
              <a:t>utility</a:t>
            </a:r>
            <a:r>
              <a:rPr lang="nb-NO" dirty="0"/>
              <a:t> or </a:t>
            </a:r>
            <a:r>
              <a:rPr lang="nb-NO" b="1" dirty="0" err="1"/>
              <a:t>value</a:t>
            </a:r>
            <a:r>
              <a:rPr lang="nb-NO" dirty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Digging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r>
              <a:rPr lang="nb-NO" dirty="0"/>
              <a:t>Revenues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finds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treasure</a:t>
            </a:r>
            <a:r>
              <a:rPr lang="nb-NO" dirty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5730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006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Pirate</a:t>
            </a:r>
            <a:r>
              <a:rPr lang="nb-NO" b="1" dirty="0"/>
              <a:t> </a:t>
            </a:r>
            <a:r>
              <a:rPr lang="nb-NO" b="1" dirty="0" err="1"/>
              <a:t>example</a:t>
            </a:r>
            <a:r>
              <a:rPr lang="nb-NO" dirty="0"/>
              <a:t>: A </a:t>
            </a:r>
            <a:r>
              <a:rPr lang="nb-NO" dirty="0" err="1"/>
              <a:t>pirate</a:t>
            </a:r>
            <a:r>
              <a:rPr lang="nb-NO" dirty="0"/>
              <a:t> must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to </a:t>
            </a:r>
            <a:r>
              <a:rPr lang="nb-NO" dirty="0" err="1"/>
              <a:t>dig</a:t>
            </a:r>
            <a:r>
              <a:rPr lang="nb-NO" dirty="0"/>
              <a:t> for a </a:t>
            </a:r>
            <a:r>
              <a:rPr lang="nb-NO" dirty="0" err="1"/>
              <a:t>treasure</a:t>
            </a:r>
            <a:r>
              <a:rPr lang="nb-NO" dirty="0"/>
              <a:t>, or not. The </a:t>
            </a:r>
            <a:r>
              <a:rPr lang="nb-NO" dirty="0" err="1"/>
              <a:t>treasure</a:t>
            </a:r>
            <a:r>
              <a:rPr lang="nb-NO" dirty="0"/>
              <a:t> is absent or present (</a:t>
            </a:r>
            <a:r>
              <a:rPr lang="nb-NO" dirty="0" err="1"/>
              <a:t>uncertainty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27984" y="3034955"/>
          <a:ext cx="1003548" cy="44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3034955"/>
                        <a:ext cx="1003548" cy="44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563888" y="2348880"/>
            <a:ext cx="1152128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80112" y="1225736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53800" progId="Equation.DSMT4">
                  <p:embed/>
                </p:oleObj>
              </mc:Choice>
              <mc:Fallback>
                <p:oleObj name="Equation" r:id="rId5" imgW="5713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25736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580112" y="1556792"/>
            <a:ext cx="360040" cy="288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Pirate</a:t>
            </a:r>
            <a:r>
              <a:rPr lang="nb-NO" dirty="0"/>
              <a:t> makes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preferences</a:t>
            </a:r>
            <a:r>
              <a:rPr lang="nb-NO" dirty="0"/>
              <a:t> and </a:t>
            </a:r>
            <a:r>
              <a:rPr lang="nb-NO" dirty="0" err="1"/>
              <a:t>maximum</a:t>
            </a:r>
            <a:r>
              <a:rPr lang="nb-NO" dirty="0"/>
              <a:t> </a:t>
            </a:r>
            <a:r>
              <a:rPr lang="nb-NO" b="1" dirty="0" err="1"/>
              <a:t>utility</a:t>
            </a:r>
            <a:r>
              <a:rPr lang="nb-NO" dirty="0"/>
              <a:t> or </a:t>
            </a:r>
            <a:r>
              <a:rPr lang="nb-NO" b="1" dirty="0" err="1"/>
              <a:t>value</a:t>
            </a:r>
            <a:r>
              <a:rPr lang="nb-NO" dirty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Digging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r>
              <a:rPr lang="nb-NO" dirty="0"/>
              <a:t>Revenues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finds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treasure</a:t>
            </a:r>
            <a:r>
              <a:rPr lang="nb-NO" dirty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6034088"/>
          <a:ext cx="24304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304560" progId="Equation.DSMT4">
                  <p:embed/>
                </p:oleObj>
              </mc:Choice>
              <mc:Fallback>
                <p:oleObj name="Equation" r:id="rId7" imgW="1384200" imgH="3045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6034088"/>
                        <a:ext cx="243046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5760132" y="5393248"/>
            <a:ext cx="180020" cy="556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752" y="35730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006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Mathematics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situation</a:t>
            </a:r>
            <a:r>
              <a:rPr lang="nb-NO" dirty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7595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Alternatives</a:t>
            </a:r>
          </a:p>
          <a:p>
            <a:endParaRPr lang="nb-NO" b="1" dirty="0"/>
          </a:p>
          <a:p>
            <a:r>
              <a:rPr lang="nb-NO" b="1" dirty="0"/>
              <a:t>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Uncertainties</a:t>
            </a:r>
            <a:r>
              <a:rPr lang="nb-NO" b="1" dirty="0"/>
              <a:t> (</a:t>
            </a:r>
            <a:r>
              <a:rPr lang="nb-NO" b="1" dirty="0" err="1"/>
              <a:t>probability</a:t>
            </a:r>
            <a:r>
              <a:rPr lang="nb-NO" b="1" dirty="0"/>
              <a:t> </a:t>
            </a:r>
            <a:r>
              <a:rPr lang="nb-NO" b="1" dirty="0" err="1"/>
              <a:t>distribution</a:t>
            </a:r>
            <a:r>
              <a:rPr lang="nb-NO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Maximize</a:t>
            </a:r>
            <a:r>
              <a:rPr lang="nb-NO" b="1" dirty="0"/>
              <a:t> </a:t>
            </a:r>
            <a:r>
              <a:rPr lang="nb-NO" b="1" dirty="0" err="1"/>
              <a:t>expected</a:t>
            </a:r>
            <a:r>
              <a:rPr lang="nb-NO" b="1" dirty="0"/>
              <a:t> </a:t>
            </a:r>
            <a:r>
              <a:rPr lang="nb-NO" b="1" dirty="0" err="1"/>
              <a:t>value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088" y="3984625"/>
          <a:ext cx="26304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53800" progId="Equation.DSMT4">
                  <p:embed/>
                </p:oleObj>
              </mc:Choice>
              <mc:Fallback>
                <p:oleObj name="Equation" r:id="rId2" imgW="14983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84625"/>
                        <a:ext cx="26304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07904" y="3980052"/>
          <a:ext cx="25669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980052"/>
                        <a:ext cx="25669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04248" y="3991024"/>
          <a:ext cx="16049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991024"/>
                        <a:ext cx="16049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49300" y="1989138"/>
          <a:ext cx="14493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53800" progId="Equation.DSMT4">
                  <p:embed/>
                </p:oleObj>
              </mc:Choice>
              <mc:Fallback>
                <p:oleObj name="Equation" r:id="rId8" imgW="82548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989138"/>
                        <a:ext cx="14493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09625" y="2852738"/>
          <a:ext cx="14716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852738"/>
                        <a:ext cx="14716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90105" y="2852738"/>
          <a:ext cx="16938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253800" progId="Equation.DSMT4">
                  <p:embed/>
                </p:oleObj>
              </mc:Choice>
              <mc:Fallback>
                <p:oleObj name="Equation" r:id="rId12" imgW="9651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105" y="2852738"/>
                        <a:ext cx="16938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27584" y="5249863"/>
          <a:ext cx="2752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90640" imgH="304560" progId="Equation.DSMT4">
                  <p:embed/>
                </p:oleObj>
              </mc:Choice>
              <mc:Fallback>
                <p:oleObj name="Equation" r:id="rId14" imgW="1790640" imgH="304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249863"/>
                        <a:ext cx="2752725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45220" y="3613150"/>
          <a:ext cx="1206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53800" progId="Equation.DSMT4">
                  <p:embed/>
                </p:oleObj>
              </mc:Choice>
              <mc:Fallback>
                <p:oleObj name="Equation" r:id="rId16" imgW="68580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5220" y="3613150"/>
                        <a:ext cx="12065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Pirate’s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situation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648" r="11409" b="13516"/>
          <a:stretch/>
        </p:blipFill>
        <p:spPr>
          <a:xfrm>
            <a:off x="730407" y="1197368"/>
            <a:ext cx="7632000" cy="5544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55776" y="3537320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3848" y="3969368"/>
            <a:ext cx="576064" cy="176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1475" y="5984875"/>
          <a:ext cx="53101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9880" imgH="304560" progId="Equation.DSMT4">
                  <p:embed/>
                </p:oleObj>
              </mc:Choice>
              <mc:Fallback>
                <p:oleObj name="Equation" r:id="rId3" imgW="3809880" imgH="304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984875"/>
                        <a:ext cx="53101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4" y="5522491"/>
            <a:ext cx="13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Risk </a:t>
            </a:r>
            <a:r>
              <a:rPr lang="nb-NO" dirty="0" err="1"/>
              <a:t>neutral</a:t>
            </a:r>
            <a:r>
              <a:rPr lang="nb-NO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6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Pirate</a:t>
            </a:r>
            <a:r>
              <a:rPr lang="nb-NO" b="1" dirty="0"/>
              <a:t> </a:t>
            </a:r>
            <a:r>
              <a:rPr lang="nb-NO" b="1" dirty="0" err="1"/>
              <a:t>example</a:t>
            </a:r>
            <a:r>
              <a:rPr lang="nb-NO" dirty="0"/>
              <a:t>: A </a:t>
            </a:r>
            <a:r>
              <a:rPr lang="nb-NO" dirty="0" err="1"/>
              <a:t>pirate</a:t>
            </a:r>
            <a:r>
              <a:rPr lang="nb-NO" dirty="0"/>
              <a:t> must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to </a:t>
            </a:r>
            <a:r>
              <a:rPr lang="nb-NO" dirty="0" err="1"/>
              <a:t>dig</a:t>
            </a:r>
            <a:r>
              <a:rPr lang="nb-NO" dirty="0"/>
              <a:t> for a </a:t>
            </a:r>
            <a:r>
              <a:rPr lang="nb-NO" dirty="0" err="1"/>
              <a:t>treasure</a:t>
            </a:r>
            <a:r>
              <a:rPr lang="nb-NO" dirty="0"/>
              <a:t>, or not. The </a:t>
            </a:r>
            <a:r>
              <a:rPr lang="nb-NO" dirty="0" err="1"/>
              <a:t>treasure</a:t>
            </a:r>
            <a:r>
              <a:rPr lang="nb-NO" dirty="0"/>
              <a:t> is absent or present (</a:t>
            </a:r>
            <a:r>
              <a:rPr lang="nb-NO" dirty="0" err="1"/>
              <a:t>uncertainty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collect</a:t>
            </a:r>
            <a:r>
              <a:rPr lang="nb-NO" dirty="0"/>
              <a:t> </a:t>
            </a:r>
            <a:r>
              <a:rPr lang="nb-NO" b="1" dirty="0"/>
              <a:t>data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 is </a:t>
            </a:r>
            <a:r>
              <a:rPr lang="nb-NO" dirty="0" err="1"/>
              <a:t>worth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5862303" y="561334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Imperfect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.</a:t>
            </a:r>
          </a:p>
          <a:p>
            <a:r>
              <a:rPr lang="nb-NO" dirty="0" err="1"/>
              <a:t>Detector</a:t>
            </a:r>
            <a:r>
              <a:rPr lang="nb-NO" dirty="0"/>
              <a:t>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89078"/>
            <a:ext cx="2592288" cy="1723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96870"/>
            <a:ext cx="3168352" cy="2108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5756" y="56470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/>
              <a:t>Perfect </a:t>
            </a:r>
            <a:r>
              <a:rPr lang="nb-NO" dirty="0" err="1"/>
              <a:t>information</a:t>
            </a:r>
            <a:r>
              <a:rPr lang="nb-NO" dirty="0"/>
              <a:t>.</a:t>
            </a:r>
          </a:p>
          <a:p>
            <a:r>
              <a:rPr lang="nb-NO" dirty="0"/>
              <a:t>Clairvoyant!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3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Value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(VOI)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VOI </a:t>
            </a:r>
            <a:r>
              <a:rPr lang="nb-NO" dirty="0" err="1"/>
              <a:t>analysis</a:t>
            </a:r>
            <a:r>
              <a:rPr lang="nb-NO" dirty="0"/>
              <a:t> is used to </a:t>
            </a:r>
            <a:r>
              <a:rPr lang="nb-NO" dirty="0" err="1"/>
              <a:t>compare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decisions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If </a:t>
            </a:r>
            <a:r>
              <a:rPr lang="nb-NO" dirty="0" err="1"/>
              <a:t>the</a:t>
            </a:r>
            <a:r>
              <a:rPr lang="nb-NO" dirty="0"/>
              <a:t> VOI </a:t>
            </a:r>
            <a:r>
              <a:rPr lang="nb-NO" dirty="0" err="1"/>
              <a:t>exceeds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maker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purchase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622" y="4365104"/>
            <a:ext cx="72728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VOI=</a:t>
            </a:r>
            <a:r>
              <a:rPr lang="nb-NO" sz="2400" dirty="0" err="1">
                <a:solidFill>
                  <a:schemeClr val="bg1"/>
                </a:solidFill>
              </a:rPr>
              <a:t>Posterior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value</a:t>
            </a:r>
            <a:r>
              <a:rPr lang="nb-NO" sz="2400" dirty="0">
                <a:solidFill>
                  <a:schemeClr val="bg1"/>
                </a:solidFill>
              </a:rPr>
              <a:t> – Prior </a:t>
            </a:r>
            <a:r>
              <a:rPr lang="nb-NO" sz="2400" dirty="0" err="1">
                <a:solidFill>
                  <a:schemeClr val="bg1"/>
                </a:solidFill>
              </a:rPr>
              <a:t>value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8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– </a:t>
            </a: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considers</a:t>
            </a:r>
            <a:r>
              <a:rPr lang="nb-NO" dirty="0"/>
              <a:t> clairvoyant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5576" y="5229200"/>
          <a:ext cx="4530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253800" progId="Equation.DSMT4">
                  <p:embed/>
                </p:oleObj>
              </mc:Choice>
              <mc:Fallback>
                <p:oleObj name="Equation" r:id="rId2" imgW="231120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29200"/>
                        <a:ext cx="4530725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3568" y="2996952"/>
          <a:ext cx="582008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600" imgH="812800" progId="Equation.DSMT4">
                  <p:embed/>
                </p:oleObj>
              </mc:Choice>
              <mc:Fallback>
                <p:oleObj name="Equation" r:id="rId4" imgW="3149600" imgH="812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5820088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168352" cy="210839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3568" y="1772816"/>
          <a:ext cx="17922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77480" progId="Equation.DSMT4">
                  <p:embed/>
                </p:oleObj>
              </mc:Choice>
              <mc:Fallback>
                <p:oleObj name="Equation" r:id="rId7" imgW="91440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17922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165304"/>
            <a:ext cx="8352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Conclusion</a:t>
            </a:r>
            <a:r>
              <a:rPr lang="nb-NO" dirty="0">
                <a:solidFill>
                  <a:schemeClr val="bg1"/>
                </a:solidFill>
              </a:rPr>
              <a:t>: </a:t>
            </a:r>
            <a:r>
              <a:rPr lang="nb-NO" dirty="0" err="1">
                <a:solidFill>
                  <a:schemeClr val="bg1"/>
                </a:solidFill>
              </a:rPr>
              <a:t>Consult</a:t>
            </a:r>
            <a:r>
              <a:rPr lang="nb-NO" dirty="0">
                <a:solidFill>
                  <a:schemeClr val="bg1"/>
                </a:solidFill>
              </a:rPr>
              <a:t> clairvoyant </a:t>
            </a:r>
            <a:r>
              <a:rPr lang="nb-NO" dirty="0" err="1">
                <a:solidFill>
                  <a:schemeClr val="bg1"/>
                </a:solidFill>
              </a:rPr>
              <a:t>if</a:t>
            </a:r>
            <a:r>
              <a:rPr lang="nb-NO" dirty="0">
                <a:solidFill>
                  <a:schemeClr val="bg1"/>
                </a:solidFill>
              </a:rPr>
              <a:t> (s)</a:t>
            </a:r>
            <a:r>
              <a:rPr lang="nb-NO" dirty="0" err="1">
                <a:solidFill>
                  <a:schemeClr val="bg1"/>
                </a:solidFill>
              </a:rPr>
              <a:t>he</a:t>
            </a:r>
            <a:r>
              <a:rPr lang="nb-NO" dirty="0">
                <a:solidFill>
                  <a:schemeClr val="bg1"/>
                </a:solidFill>
              </a:rPr>
              <a:t> charges less </a:t>
            </a:r>
            <a:r>
              <a:rPr lang="nb-NO" dirty="0" err="1">
                <a:solidFill>
                  <a:schemeClr val="bg1"/>
                </a:solidFill>
              </a:rPr>
              <a:t>than</a:t>
            </a:r>
            <a:r>
              <a:rPr lang="nb-NO" dirty="0">
                <a:solidFill>
                  <a:schemeClr val="bg1"/>
                </a:solidFill>
              </a:rPr>
              <a:t> $1000.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1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5657" y="1752600"/>
            <a:ext cx="4604543" cy="3494088"/>
            <a:chOff x="805657" y="1752600"/>
            <a:chExt cx="4604543" cy="3494088"/>
          </a:xfrm>
        </p:grpSpPr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4607124" y="3124200"/>
              <a:ext cx="680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$0 K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484687" y="1905000"/>
              <a:ext cx="925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$100 K</a:t>
              </a:r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475581" y="2743200"/>
              <a:ext cx="1428750" cy="1752600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140414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10842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Treasure (0.01)</a:t>
              </a: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1447800" y="4098925"/>
              <a:ext cx="13620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No treasure (0.99)</a:t>
              </a:r>
            </a:p>
          </p:txBody>
        </p:sp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2862155" y="1752600"/>
              <a:ext cx="1946275" cy="1600200"/>
              <a:chOff x="479" y="1341"/>
              <a:chExt cx="1226" cy="1008"/>
            </a:xfrm>
          </p:grpSpPr>
          <p:sp>
            <p:nvSpPr>
              <p:cNvPr id="81" name="Freeform 4"/>
              <p:cNvSpPr>
                <a:spLocks/>
              </p:cNvSpPr>
              <p:nvPr/>
            </p:nvSpPr>
            <p:spPr bwMode="auto">
              <a:xfrm>
                <a:off x="548" y="1581"/>
                <a:ext cx="900" cy="768"/>
              </a:xfrm>
              <a:custGeom>
                <a:avLst/>
                <a:gdLst>
                  <a:gd name="T0" fmla="*/ 328873969 w 336"/>
                  <a:gd name="T1" fmla="*/ 0 h 768"/>
                  <a:gd name="T2" fmla="*/ 0 w 336"/>
                  <a:gd name="T3" fmla="*/ 0 h 768"/>
                  <a:gd name="T4" fmla="*/ 0 w 336"/>
                  <a:gd name="T5" fmla="*/ 768 h 768"/>
                  <a:gd name="T6" fmla="*/ 328873969 w 336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768"/>
                  <a:gd name="T14" fmla="*/ 336 w 33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768">
                    <a:moveTo>
                      <a:pt x="336" y="0"/>
                    </a:moveTo>
                    <a:lnTo>
                      <a:pt x="0" y="0"/>
                    </a:lnTo>
                    <a:lnTo>
                      <a:pt x="0" y="768"/>
                    </a:lnTo>
                    <a:lnTo>
                      <a:pt x="336" y="76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5"/>
              <p:cNvSpPr txBox="1">
                <a:spLocks noChangeArrowheads="1"/>
              </p:cNvSpPr>
              <p:nvPr/>
            </p:nvSpPr>
            <p:spPr bwMode="auto">
              <a:xfrm>
                <a:off x="601" y="1341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Dig</a:t>
                </a: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601" y="2099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Don’t dig</a:t>
                </a: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479" y="1896"/>
                <a:ext cx="138" cy="1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48"/>
            <p:cNvGrpSpPr>
              <a:grpSpLocks/>
            </p:cNvGrpSpPr>
            <p:nvPr/>
          </p:nvGrpSpPr>
          <p:grpSpPr bwMode="auto">
            <a:xfrm rot="10800000">
              <a:off x="2775743" y="2079623"/>
              <a:ext cx="379413" cy="968376"/>
              <a:chOff x="1452" y="1653"/>
              <a:chExt cx="239" cy="610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86" name="Line 49"/>
              <p:cNvSpPr>
                <a:spLocks noChangeShapeType="1"/>
              </p:cNvSpPr>
              <p:nvPr/>
            </p:nvSpPr>
            <p:spPr bwMode="auto">
              <a:xfrm rot="10800000">
                <a:off x="1567" y="1653"/>
                <a:ext cx="0" cy="2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Text Box 50"/>
              <p:cNvSpPr txBox="1">
                <a:spLocks noChangeArrowheads="1"/>
              </p:cNvSpPr>
              <p:nvPr/>
            </p:nvSpPr>
            <p:spPr bwMode="auto">
              <a:xfrm>
                <a:off x="1452" y="1936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Text Box 15"/>
            <p:cNvSpPr txBox="1">
              <a:spLocks noChangeArrowheads="1"/>
            </p:cNvSpPr>
            <p:nvPr/>
          </p:nvSpPr>
          <p:spPr bwMode="auto">
            <a:xfrm>
              <a:off x="2394743" y="4495800"/>
              <a:ext cx="609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 K</a:t>
              </a: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089943" y="21336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$100 K</a:t>
              </a:r>
            </a:p>
          </p:txBody>
        </p:sp>
        <p:grpSp>
          <p:nvGrpSpPr>
            <p:cNvPr id="90" name="Group 3"/>
            <p:cNvGrpSpPr>
              <a:grpSpLocks/>
            </p:cNvGrpSpPr>
            <p:nvPr/>
          </p:nvGrpSpPr>
          <p:grpSpPr bwMode="auto">
            <a:xfrm>
              <a:off x="2862155" y="3505200"/>
              <a:ext cx="1946275" cy="1600200"/>
              <a:chOff x="479" y="1341"/>
              <a:chExt cx="1226" cy="1008"/>
            </a:xfrm>
          </p:grpSpPr>
          <p:sp>
            <p:nvSpPr>
              <p:cNvPr id="91" name="Freeform 4"/>
              <p:cNvSpPr>
                <a:spLocks/>
              </p:cNvSpPr>
              <p:nvPr/>
            </p:nvSpPr>
            <p:spPr bwMode="auto">
              <a:xfrm>
                <a:off x="548" y="1581"/>
                <a:ext cx="900" cy="768"/>
              </a:xfrm>
              <a:custGeom>
                <a:avLst/>
                <a:gdLst>
                  <a:gd name="T0" fmla="*/ 328873969 w 336"/>
                  <a:gd name="T1" fmla="*/ 0 h 768"/>
                  <a:gd name="T2" fmla="*/ 0 w 336"/>
                  <a:gd name="T3" fmla="*/ 0 h 768"/>
                  <a:gd name="T4" fmla="*/ 0 w 336"/>
                  <a:gd name="T5" fmla="*/ 768 h 768"/>
                  <a:gd name="T6" fmla="*/ 328873969 w 336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768"/>
                  <a:gd name="T14" fmla="*/ 336 w 33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768">
                    <a:moveTo>
                      <a:pt x="336" y="0"/>
                    </a:moveTo>
                    <a:lnTo>
                      <a:pt x="0" y="0"/>
                    </a:lnTo>
                    <a:lnTo>
                      <a:pt x="0" y="768"/>
                    </a:lnTo>
                    <a:lnTo>
                      <a:pt x="336" y="76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601" y="1341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Dig</a:t>
                </a:r>
              </a:p>
            </p:txBody>
          </p:sp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601" y="2099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Don’t dig</a:t>
                </a:r>
              </a:p>
            </p:txBody>
          </p:sp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479" y="1896"/>
                <a:ext cx="138" cy="1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48"/>
            <p:cNvGrpSpPr>
              <a:grpSpLocks/>
            </p:cNvGrpSpPr>
            <p:nvPr/>
          </p:nvGrpSpPr>
          <p:grpSpPr bwMode="auto">
            <a:xfrm rot="10800000">
              <a:off x="2775744" y="4043243"/>
              <a:ext cx="379413" cy="968375"/>
              <a:chOff x="1452" y="1653"/>
              <a:chExt cx="239" cy="610"/>
            </a:xfrm>
          </p:grpSpPr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rot="10800000">
                <a:off x="1567" y="1653"/>
                <a:ext cx="0" cy="2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Text Box 50"/>
              <p:cNvSpPr txBox="1">
                <a:spLocks noChangeArrowheads="1"/>
              </p:cNvSpPr>
              <p:nvPr/>
            </p:nvSpPr>
            <p:spPr bwMode="auto">
              <a:xfrm>
                <a:off x="1452" y="1936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4553743" y="4876800"/>
              <a:ext cx="78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$0 K</a:t>
              </a:r>
            </a:p>
          </p:txBody>
        </p:sp>
        <p:sp>
          <p:nvSpPr>
            <p:cNvPr id="100" name="Text Box 17"/>
            <p:cNvSpPr txBox="1">
              <a:spLocks noChangeArrowheads="1"/>
            </p:cNvSpPr>
            <p:nvPr/>
          </p:nvSpPr>
          <p:spPr bwMode="auto">
            <a:xfrm>
              <a:off x="4484687" y="3657600"/>
              <a:ext cx="925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-$10 K</a:t>
              </a:r>
            </a:p>
          </p:txBody>
        </p:sp>
        <p:sp>
          <p:nvSpPr>
            <p:cNvPr id="101" name="Text Box 15"/>
            <p:cNvSpPr txBox="1">
              <a:spLocks noChangeArrowheads="1"/>
            </p:cNvSpPr>
            <p:nvPr/>
          </p:nvSpPr>
          <p:spPr bwMode="auto">
            <a:xfrm>
              <a:off x="805657" y="3388960"/>
              <a:ext cx="718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$1 K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/>
              <a:t>PoV</a:t>
            </a:r>
            <a:r>
              <a:rPr lang="nb-NO" dirty="0"/>
              <a:t> –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tree</a:t>
            </a:r>
            <a:r>
              <a:rPr lang="nb-NO" dirty="0"/>
              <a:t>, </a:t>
            </a:r>
            <a:r>
              <a:rPr lang="nb-NO" dirty="0" err="1"/>
              <a:t>perfect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Plan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04934"/>
              </p:ext>
            </p:extLst>
          </p:nvPr>
        </p:nvGraphicFramePr>
        <p:xfrm>
          <a:off x="611560" y="1482655"/>
          <a:ext cx="7632848" cy="389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/>
                        <a:t>Lecture</a:t>
                      </a:r>
                      <a:r>
                        <a:rPr lang="nb-NO" sz="1800" b="1" dirty="0"/>
                        <a:t> 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/>
                        <a:t>Bayesian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model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updating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State space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/>
                        <a:t>Lecture</a:t>
                      </a:r>
                      <a:r>
                        <a:rPr lang="nb-NO" sz="1800" b="1" dirty="0"/>
                        <a:t> 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baseline="0" dirty="0"/>
                        <a:t>Design </a:t>
                      </a:r>
                      <a:r>
                        <a:rPr lang="nb-NO" sz="1800" b="1" baseline="0" dirty="0" err="1"/>
                        <a:t>of</a:t>
                      </a:r>
                      <a:r>
                        <a:rPr lang="nb-NO" sz="1800" b="1" baseline="0" dirty="0"/>
                        <a:t> </a:t>
                      </a:r>
                      <a:r>
                        <a:rPr lang="nb-NO" sz="1800" b="1" baseline="0" dirty="0" err="1"/>
                        <a:t>experiments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err="1"/>
                        <a:t>Decision</a:t>
                      </a:r>
                      <a:r>
                        <a:rPr lang="nb-NO" sz="1800" b="1" dirty="0"/>
                        <a:t> </a:t>
                      </a:r>
                      <a:r>
                        <a:rPr lang="nb-NO" sz="1800" b="1" dirty="0" err="1"/>
                        <a:t>analysis</a:t>
                      </a:r>
                      <a:r>
                        <a:rPr lang="nb-NO" sz="1800" b="1" dirty="0"/>
                        <a:t> and </a:t>
                      </a:r>
                      <a:r>
                        <a:rPr lang="nb-NO" sz="1800" b="1" dirty="0" err="1"/>
                        <a:t>the</a:t>
                      </a:r>
                      <a:r>
                        <a:rPr lang="nb-NO" sz="1800" b="1" baseline="0" dirty="0"/>
                        <a:t> </a:t>
                      </a:r>
                      <a:r>
                        <a:rPr lang="nb-NO" sz="1800" b="1" baseline="0" dirty="0" err="1"/>
                        <a:t>value</a:t>
                      </a:r>
                      <a:r>
                        <a:rPr lang="nb-NO" sz="1800" b="1" baseline="0" dirty="0"/>
                        <a:t> </a:t>
                      </a:r>
                      <a:r>
                        <a:rPr lang="nb-NO" sz="1800" b="1" baseline="0" dirty="0" err="1"/>
                        <a:t>of</a:t>
                      </a:r>
                      <a:r>
                        <a:rPr lang="nb-NO" sz="1800" b="1" baseline="0" dirty="0"/>
                        <a:t> </a:t>
                      </a:r>
                      <a:r>
                        <a:rPr lang="nb-NO" sz="1800" b="1" baseline="0" dirty="0" err="1"/>
                        <a:t>information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/>
                        <a:t>Lecture</a:t>
                      </a:r>
                      <a:r>
                        <a:rPr lang="nb-NO" sz="1800" b="1" dirty="0"/>
                        <a:t> 3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/>
                        <a:t>Informative sampling designs in </a:t>
                      </a:r>
                      <a:r>
                        <a:rPr lang="nb-NO" sz="1800" baseline="0" dirty="0" err="1"/>
                        <a:t>space</a:t>
                      </a:r>
                      <a:r>
                        <a:rPr lang="nb-NO" sz="1800" baseline="0" dirty="0"/>
                        <a:t>-time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Examples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with</a:t>
                      </a:r>
                      <a:r>
                        <a:rPr lang="nb-NO" sz="1800" dirty="0"/>
                        <a:t> AUV </a:t>
                      </a:r>
                      <a:r>
                        <a:rPr lang="nb-NO" sz="1800" dirty="0" err="1"/>
                        <a:t>surveying</a:t>
                      </a:r>
                      <a:r>
                        <a:rPr lang="nb-NO" sz="1800" dirty="0"/>
                        <a:t> in </a:t>
                      </a:r>
                      <a:r>
                        <a:rPr lang="nb-NO" sz="1800" dirty="0" err="1"/>
                        <a:t>the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ocean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err="1"/>
                        <a:t>Lecture</a:t>
                      </a:r>
                      <a:r>
                        <a:rPr lang="nb-NO" sz="1800" b="1" baseline="0" dirty="0"/>
                        <a:t> 4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Value </a:t>
                      </a:r>
                      <a:r>
                        <a:rPr lang="nb-NO" sz="1800" dirty="0" err="1"/>
                        <a:t>of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information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analysis</a:t>
                      </a:r>
                      <a:r>
                        <a:rPr lang="nb-NO" sz="1800" dirty="0"/>
                        <a:t> / </a:t>
                      </a:r>
                      <a:r>
                        <a:rPr lang="nb-NO" sz="1800" baseline="0" dirty="0" err="1"/>
                        <a:t>Sequential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information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gathering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Examples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with</a:t>
                      </a:r>
                      <a:r>
                        <a:rPr lang="nb-NO" sz="1800" baseline="0" dirty="0"/>
                        <a:t> CO2 </a:t>
                      </a:r>
                      <a:r>
                        <a:rPr lang="nb-NO" sz="1800" baseline="0" dirty="0" err="1"/>
                        <a:t>storage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monitoring</a:t>
                      </a:r>
                      <a:r>
                        <a:rPr lang="nb-NO" sz="1800" baseline="0" dirty="0"/>
                        <a:t> in </a:t>
                      </a:r>
                      <a:r>
                        <a:rPr lang="nb-NO" sz="1800" baseline="0" dirty="0" err="1"/>
                        <a:t>the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subsurface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6FE03D-60D9-B522-2262-0FD298925160}"/>
              </a:ext>
            </a:extLst>
          </p:cNvPr>
          <p:cNvSpPr txBox="1"/>
          <p:nvPr/>
        </p:nvSpPr>
        <p:spPr>
          <a:xfrm>
            <a:off x="611560" y="60212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https://joeid.folk.ntnu.no/Romania25/</a:t>
            </a:r>
            <a:r>
              <a:rPr lang="en-GB" dirty="0"/>
              <a:t> 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41641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- </a:t>
            </a:r>
            <a:r>
              <a:rPr lang="nb-NO" dirty="0" err="1"/>
              <a:t>detector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Pirate</a:t>
            </a:r>
            <a:r>
              <a:rPr lang="nb-NO" b="1" dirty="0"/>
              <a:t> </a:t>
            </a:r>
            <a:r>
              <a:rPr lang="nb-NO" b="1" dirty="0" err="1"/>
              <a:t>example</a:t>
            </a:r>
            <a:r>
              <a:rPr lang="nb-NO" dirty="0"/>
              <a:t>: A </a:t>
            </a:r>
            <a:r>
              <a:rPr lang="nb-NO" dirty="0" err="1"/>
              <a:t>pirate</a:t>
            </a:r>
            <a:r>
              <a:rPr lang="nb-NO" dirty="0"/>
              <a:t> must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to </a:t>
            </a:r>
            <a:r>
              <a:rPr lang="nb-NO" dirty="0" err="1"/>
              <a:t>dig</a:t>
            </a:r>
            <a:r>
              <a:rPr lang="nb-NO" dirty="0"/>
              <a:t> for a </a:t>
            </a:r>
            <a:r>
              <a:rPr lang="nb-NO" dirty="0" err="1"/>
              <a:t>treasure</a:t>
            </a:r>
            <a:r>
              <a:rPr lang="nb-NO" dirty="0"/>
              <a:t>, or not. The </a:t>
            </a:r>
            <a:r>
              <a:rPr lang="nb-NO" dirty="0" err="1"/>
              <a:t>treasure</a:t>
            </a:r>
            <a:r>
              <a:rPr lang="nb-NO" dirty="0"/>
              <a:t> is absent or present (</a:t>
            </a:r>
            <a:r>
              <a:rPr lang="nb-NO" dirty="0" err="1"/>
              <a:t>uncertainty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collect</a:t>
            </a:r>
            <a:r>
              <a:rPr lang="nb-NO" dirty="0"/>
              <a:t> </a:t>
            </a:r>
            <a:r>
              <a:rPr lang="nb-NO" b="1" dirty="0"/>
              <a:t>data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 is </a:t>
            </a:r>
            <a:r>
              <a:rPr lang="nb-NO" dirty="0" err="1"/>
              <a:t>worth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Pirate</a:t>
            </a:r>
            <a:r>
              <a:rPr lang="nb-NO" dirty="0"/>
              <a:t> makes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preferences</a:t>
            </a:r>
            <a:r>
              <a:rPr lang="nb-NO" dirty="0"/>
              <a:t> and </a:t>
            </a:r>
            <a:r>
              <a:rPr lang="nb-NO" dirty="0" err="1"/>
              <a:t>maximum</a:t>
            </a:r>
            <a:r>
              <a:rPr lang="nb-NO" dirty="0"/>
              <a:t> </a:t>
            </a:r>
            <a:r>
              <a:rPr lang="nb-NO" dirty="0" err="1"/>
              <a:t>expected</a:t>
            </a:r>
            <a:r>
              <a:rPr lang="nb-NO" b="1" dirty="0"/>
              <a:t> </a:t>
            </a:r>
            <a:r>
              <a:rPr lang="nb-NO" b="1" dirty="0" err="1"/>
              <a:t>value</a:t>
            </a:r>
            <a:r>
              <a:rPr lang="nb-NO" dirty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Digging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r>
              <a:rPr lang="nb-NO" dirty="0"/>
              <a:t>Revenues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finds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treasure</a:t>
            </a:r>
            <a:r>
              <a:rPr lang="nb-NO" dirty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01167"/>
            <a:ext cx="2592288" cy="17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- </a:t>
            </a:r>
            <a:r>
              <a:rPr lang="nb-NO" dirty="0" err="1"/>
              <a:t>detector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Pirate</a:t>
            </a:r>
            <a:r>
              <a:rPr lang="nb-NO" b="1" dirty="0"/>
              <a:t> </a:t>
            </a:r>
            <a:r>
              <a:rPr lang="nb-NO" b="1" dirty="0" err="1"/>
              <a:t>example</a:t>
            </a:r>
            <a:r>
              <a:rPr lang="nb-NO" dirty="0"/>
              <a:t>: A </a:t>
            </a:r>
            <a:r>
              <a:rPr lang="nb-NO" dirty="0" err="1"/>
              <a:t>pirate</a:t>
            </a:r>
            <a:r>
              <a:rPr lang="nb-NO" dirty="0"/>
              <a:t> must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to </a:t>
            </a:r>
            <a:r>
              <a:rPr lang="nb-NO" dirty="0" err="1"/>
              <a:t>dig</a:t>
            </a:r>
            <a:r>
              <a:rPr lang="nb-NO" dirty="0"/>
              <a:t> for a </a:t>
            </a:r>
            <a:r>
              <a:rPr lang="nb-NO" dirty="0" err="1"/>
              <a:t>treasure</a:t>
            </a:r>
            <a:r>
              <a:rPr lang="nb-NO" dirty="0"/>
              <a:t>, or not. The </a:t>
            </a:r>
            <a:r>
              <a:rPr lang="nb-NO" dirty="0" err="1"/>
              <a:t>treasure</a:t>
            </a:r>
            <a:r>
              <a:rPr lang="nb-NO" dirty="0"/>
              <a:t> is absent or present (</a:t>
            </a:r>
            <a:r>
              <a:rPr lang="nb-NO" dirty="0" err="1"/>
              <a:t>uncertainty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collect</a:t>
            </a:r>
            <a:r>
              <a:rPr lang="nb-NO" dirty="0"/>
              <a:t> </a:t>
            </a:r>
            <a:r>
              <a:rPr lang="nb-NO" b="1" dirty="0"/>
              <a:t>data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detector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 is </a:t>
            </a:r>
            <a:r>
              <a:rPr lang="nb-NO" dirty="0" err="1"/>
              <a:t>worth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Pirate</a:t>
            </a:r>
            <a:r>
              <a:rPr lang="nb-NO" dirty="0"/>
              <a:t> makes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preferences</a:t>
            </a:r>
            <a:r>
              <a:rPr lang="nb-NO" dirty="0"/>
              <a:t> and </a:t>
            </a:r>
            <a:r>
              <a:rPr lang="nb-NO" dirty="0" err="1"/>
              <a:t>maximum</a:t>
            </a:r>
            <a:r>
              <a:rPr lang="nb-NO" dirty="0"/>
              <a:t> </a:t>
            </a:r>
            <a:r>
              <a:rPr lang="nb-NO" dirty="0" err="1"/>
              <a:t>expected</a:t>
            </a:r>
            <a:r>
              <a:rPr lang="nb-NO" dirty="0"/>
              <a:t> </a:t>
            </a:r>
            <a:r>
              <a:rPr lang="nb-NO" b="1" dirty="0" err="1"/>
              <a:t>value</a:t>
            </a:r>
            <a:r>
              <a:rPr lang="nb-NO" dirty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Digging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r>
              <a:rPr lang="nb-NO" dirty="0"/>
              <a:t>Revenues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finds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treasure</a:t>
            </a:r>
            <a:r>
              <a:rPr lang="nb-NO" dirty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01167"/>
            <a:ext cx="2592288" cy="172397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27984" y="3034955"/>
          <a:ext cx="1003548" cy="44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3034955"/>
                        <a:ext cx="1003548" cy="44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9592" y="3486968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86968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563888" y="2348880"/>
            <a:ext cx="1152128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91680" y="2982912"/>
            <a:ext cx="864096" cy="5040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580112" y="1225736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53800" progId="Equation.DSMT4">
                  <p:embed/>
                </p:oleObj>
              </mc:Choice>
              <mc:Fallback>
                <p:oleObj name="Equation" r:id="rId8" imgW="57132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25736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5580112" y="1556792"/>
            <a:ext cx="360040" cy="288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45025" y="6034088"/>
          <a:ext cx="27432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304560" progId="Equation.DSMT4">
                  <p:embed/>
                </p:oleObj>
              </mc:Choice>
              <mc:Fallback>
                <p:oleObj name="Equation" r:id="rId10" imgW="156204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5025" y="6034088"/>
                        <a:ext cx="27432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5760132" y="5393248"/>
            <a:ext cx="180020" cy="556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9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Detector</a:t>
            </a:r>
            <a:r>
              <a:rPr lang="nb-NO" dirty="0"/>
              <a:t> </a:t>
            </a:r>
            <a:r>
              <a:rPr lang="nb-NO" dirty="0" err="1"/>
              <a:t>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72" y="1225087"/>
            <a:ext cx="2989124" cy="198788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71600" y="2019006"/>
          <a:ext cx="3927064" cy="3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19006"/>
                        <a:ext cx="3927064" cy="329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41490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to do a </a:t>
            </a:r>
            <a:r>
              <a:rPr lang="nb-NO" dirty="0" err="1"/>
              <a:t>detector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VOI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 </a:t>
            </a:r>
            <a:r>
              <a:rPr lang="nb-NO" dirty="0" err="1"/>
              <a:t>exceed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test?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Accuracy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test: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380312" cy="55352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664" y="26064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/>
              <a:t>Bayes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- </a:t>
            </a:r>
            <a:r>
              <a:rPr lang="nb-NO" dirty="0" err="1"/>
              <a:t>Detector</a:t>
            </a:r>
            <a:r>
              <a:rPr lang="nb-NO" dirty="0"/>
              <a:t> </a:t>
            </a:r>
            <a:r>
              <a:rPr lang="nb-NO" dirty="0" err="1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9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Bayes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- </a:t>
            </a:r>
            <a:r>
              <a:rPr lang="nb-NO" dirty="0" err="1"/>
              <a:t>Detector</a:t>
            </a:r>
            <a:r>
              <a:rPr lang="nb-NO" dirty="0"/>
              <a:t> </a:t>
            </a:r>
            <a:r>
              <a:rPr lang="nb-NO" dirty="0" err="1"/>
              <a:t>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72" y="1225087"/>
            <a:ext cx="2989124" cy="198788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71600" y="2019006"/>
          <a:ext cx="3927064" cy="3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19006"/>
                        <a:ext cx="3927064" cy="329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5119761"/>
          <a:ext cx="61198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760" imgH="419040" progId="Equation.DSMT4">
                  <p:embed/>
                </p:oleObj>
              </mc:Choice>
              <mc:Fallback>
                <p:oleObj name="Equation" r:id="rId5" imgW="419076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119761"/>
                        <a:ext cx="6119813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5576" y="3557034"/>
          <a:ext cx="5688632" cy="73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33560" imgH="482400" progId="Equation.DSMT4">
                  <p:embed/>
                </p:oleObj>
              </mc:Choice>
              <mc:Fallback>
                <p:oleObj name="Equation" r:id="rId7" imgW="373356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3557034"/>
                        <a:ext cx="5688632" cy="73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3462" y="5912569"/>
          <a:ext cx="65468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83080" imgH="419040" progId="Equation.DSMT4">
                  <p:embed/>
                </p:oleObj>
              </mc:Choice>
              <mc:Fallback>
                <p:oleObj name="Equation" r:id="rId9" imgW="448308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2" y="5912569"/>
                        <a:ext cx="65468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Likelihood</a:t>
            </a:r>
            <a:r>
              <a:rPr lang="nb-NO" dirty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1409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Marginal </a:t>
            </a:r>
            <a:r>
              <a:rPr lang="nb-NO" dirty="0" err="1"/>
              <a:t>likelihood</a:t>
            </a:r>
            <a:r>
              <a:rPr lang="nb-NO" dirty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7158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Posterior</a:t>
            </a:r>
            <a:r>
              <a:rPr lang="nb-NO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7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– </a:t>
            </a:r>
            <a:r>
              <a:rPr lang="nb-NO" dirty="0" err="1"/>
              <a:t>Pirate</a:t>
            </a:r>
            <a:r>
              <a:rPr lang="nb-NO" dirty="0"/>
              <a:t> </a:t>
            </a:r>
            <a:r>
              <a:rPr lang="nb-NO" dirty="0" err="1"/>
              <a:t>considers</a:t>
            </a:r>
            <a:r>
              <a:rPr lang="nb-NO" dirty="0"/>
              <a:t> </a:t>
            </a:r>
            <a:r>
              <a:rPr lang="nb-NO" dirty="0" err="1"/>
              <a:t>detector</a:t>
            </a:r>
            <a:r>
              <a:rPr lang="nb-NO" dirty="0"/>
              <a:t> test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6000" y="2276475"/>
          <a:ext cx="616108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960" imgH="1473120" progId="Equation.DSMT4">
                  <p:embed/>
                </p:oleObj>
              </mc:Choice>
              <mc:Fallback>
                <p:oleObj name="Equation" r:id="rId2" imgW="3504960" imgH="1473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276475"/>
                        <a:ext cx="6161088" cy="259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43608" y="5157192"/>
          <a:ext cx="53768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253800" progId="Equation.DSMT4">
                  <p:embed/>
                </p:oleObj>
              </mc:Choice>
              <mc:Fallback>
                <p:oleObj name="Equation" r:id="rId4" imgW="274320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537686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165304"/>
            <a:ext cx="8352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Conclusion</a:t>
            </a:r>
            <a:r>
              <a:rPr lang="nb-NO" dirty="0">
                <a:solidFill>
                  <a:schemeClr val="bg1"/>
                </a:solidFill>
              </a:rPr>
              <a:t>: </a:t>
            </a:r>
            <a:r>
              <a:rPr lang="nb-NO" dirty="0" err="1">
                <a:solidFill>
                  <a:schemeClr val="bg1"/>
                </a:solidFill>
              </a:rPr>
              <a:t>Purchase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detector</a:t>
            </a:r>
            <a:r>
              <a:rPr lang="nb-NO" dirty="0">
                <a:solidFill>
                  <a:schemeClr val="bg1"/>
                </a:solidFill>
              </a:rPr>
              <a:t> testing </a:t>
            </a:r>
            <a:r>
              <a:rPr lang="nb-NO" dirty="0" err="1">
                <a:solidFill>
                  <a:schemeClr val="bg1"/>
                </a:solidFill>
              </a:rPr>
              <a:t>if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its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price</a:t>
            </a:r>
            <a:r>
              <a:rPr lang="nb-NO" dirty="0">
                <a:solidFill>
                  <a:schemeClr val="bg1"/>
                </a:solidFill>
              </a:rPr>
              <a:t> is less </a:t>
            </a:r>
            <a:r>
              <a:rPr lang="nb-NO" dirty="0" err="1">
                <a:solidFill>
                  <a:schemeClr val="bg1"/>
                </a:solidFill>
              </a:rPr>
              <a:t>than</a:t>
            </a:r>
            <a:r>
              <a:rPr lang="nb-NO" dirty="0">
                <a:solidFill>
                  <a:schemeClr val="bg1"/>
                </a:solidFill>
              </a:rPr>
              <a:t> $460.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33588" y="1675893"/>
            <a:ext cx="1876425" cy="1448624"/>
            <a:chOff x="479" y="1327"/>
            <a:chExt cx="1182" cy="1037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548" y="1581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57" y="1327"/>
              <a:ext cx="11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Dig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57" y="2078"/>
              <a:ext cx="11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Don’t dig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79" y="1896"/>
              <a:ext cx="138" cy="1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581400" y="1295400"/>
            <a:ext cx="1816100" cy="1444625"/>
            <a:chOff x="1448" y="954"/>
            <a:chExt cx="1144" cy="91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451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6 h 768"/>
                <a:gd name="T6" fmla="*/ 328873969 w 336"/>
                <a:gd name="T7" fmla="*/ 6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37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488" y="954"/>
              <a:ext cx="11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Treasure  (0.16)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488" y="1418"/>
              <a:ext cx="9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No treasure (0.84)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 rot="10800000">
            <a:off x="1948815" y="3971925"/>
            <a:ext cx="379413" cy="968375"/>
            <a:chOff x="1452" y="1653"/>
            <a:chExt cx="239" cy="610"/>
          </a:xfrm>
        </p:grpSpPr>
        <p:sp>
          <p:nvSpPr>
            <p:cNvPr id="16" name="Line 49"/>
            <p:cNvSpPr>
              <a:spLocks noChangeShapeType="1"/>
            </p:cNvSpPr>
            <p:nvPr/>
          </p:nvSpPr>
          <p:spPr bwMode="auto">
            <a:xfrm rot="10800000">
              <a:off x="1567" y="1653"/>
              <a:ext cx="0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452" y="1936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reeform 13"/>
          <p:cNvSpPr>
            <a:spLocks/>
          </p:cNvSpPr>
          <p:nvPr/>
        </p:nvSpPr>
        <p:spPr bwMode="auto">
          <a:xfrm>
            <a:off x="381000" y="2547938"/>
            <a:ext cx="1652588" cy="1878012"/>
          </a:xfrm>
          <a:custGeom>
            <a:avLst/>
            <a:gdLst>
              <a:gd name="T0" fmla="*/ 2147483647 w 336"/>
              <a:gd name="T1" fmla="*/ 0 h 768"/>
              <a:gd name="T2" fmla="*/ 0 w 336"/>
              <a:gd name="T3" fmla="*/ 0 h 768"/>
              <a:gd name="T4" fmla="*/ 0 w 336"/>
              <a:gd name="T5" fmla="*/ 2147483647 h 768"/>
              <a:gd name="T6" fmla="*/ 2147483647 w 336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04800" y="3505200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1000" y="2187714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“Positive” (0.06)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04800" y="4038600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“Negative” (0.94)</a:t>
            </a: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049780" y="3505801"/>
            <a:ext cx="1876425" cy="1466806"/>
            <a:chOff x="479" y="1319"/>
            <a:chExt cx="1182" cy="1036"/>
          </a:xfrm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543" y="1581"/>
              <a:ext cx="99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57" y="1319"/>
              <a:ext cx="110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Dig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57" y="2072"/>
              <a:ext cx="110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Don’t dig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79" y="1896"/>
              <a:ext cx="138" cy="1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581400" y="3155950"/>
            <a:ext cx="1816100" cy="1444625"/>
            <a:chOff x="1448" y="954"/>
            <a:chExt cx="1144" cy="910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493" y="1194"/>
              <a:ext cx="900" cy="451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6 h 768"/>
                <a:gd name="T6" fmla="*/ 328873969 w 336"/>
                <a:gd name="T7" fmla="*/ 6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1448" y="137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488" y="954"/>
              <a:ext cx="11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Treasure (0.0005)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1488" y="1418"/>
              <a:ext cx="9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No treasure (0.9995)</a:t>
              </a:r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1983898" y="2112819"/>
            <a:ext cx="379413" cy="968375"/>
            <a:chOff x="1452" y="1653"/>
            <a:chExt cx="239" cy="610"/>
          </a:xfrm>
        </p:grpSpPr>
        <p:sp>
          <p:nvSpPr>
            <p:cNvPr id="35" name="Line 49"/>
            <p:cNvSpPr>
              <a:spLocks noChangeShapeType="1"/>
            </p:cNvSpPr>
            <p:nvPr/>
          </p:nvSpPr>
          <p:spPr bwMode="auto">
            <a:xfrm rot="10800000">
              <a:off x="1567" y="1653"/>
              <a:ext cx="0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1452" y="1936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181601" y="1489551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$100 K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5181601" y="2197251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$10 K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181601" y="3320256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$100 K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181601" y="4056062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$10 K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590800" y="20574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$7.71 K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590800" y="3883581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$9.95 K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771060" y="4939745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$0 K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665220" y="2863057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$0 K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295400" y="4451864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$0 K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57200" y="339673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$0.46 K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1219199" y="1981200"/>
            <a:ext cx="103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$7.71 K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PoV</a:t>
            </a:r>
            <a:r>
              <a:rPr lang="nb-NO" dirty="0"/>
              <a:t> - </a:t>
            </a:r>
            <a:r>
              <a:rPr lang="nb-NO" dirty="0" err="1"/>
              <a:t>imperfect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1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Exercise</a:t>
            </a:r>
            <a:r>
              <a:rPr lang="nb-NO" dirty="0"/>
              <a:t>: CO2 </a:t>
            </a:r>
            <a:r>
              <a:rPr lang="nb-NO" dirty="0" err="1"/>
              <a:t>sequestration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CO2 is </a:t>
            </a:r>
            <a:r>
              <a:rPr lang="nb-NO" dirty="0" err="1"/>
              <a:t>sequestered</a:t>
            </a:r>
            <a:r>
              <a:rPr lang="nb-NO" dirty="0"/>
              <a:t> to </a:t>
            </a:r>
            <a:r>
              <a:rPr lang="nb-NO" dirty="0" err="1"/>
              <a:t>reduce</a:t>
            </a:r>
            <a:r>
              <a:rPr lang="nb-NO" dirty="0"/>
              <a:t> </a:t>
            </a:r>
            <a:r>
              <a:rPr lang="nb-NO" dirty="0" err="1"/>
              <a:t>carbon</a:t>
            </a:r>
            <a:r>
              <a:rPr lang="nb-NO" dirty="0"/>
              <a:t> </a:t>
            </a:r>
            <a:r>
              <a:rPr lang="nb-NO" dirty="0" err="1"/>
              <a:t>emission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athmosphere</a:t>
            </a:r>
            <a:r>
              <a:rPr lang="nb-NO" dirty="0"/>
              <a:t> and </a:t>
            </a:r>
            <a:r>
              <a:rPr lang="nb-NO" dirty="0" err="1"/>
              <a:t>defer</a:t>
            </a:r>
            <a:r>
              <a:rPr lang="nb-NO" dirty="0"/>
              <a:t> global </a:t>
            </a:r>
            <a:r>
              <a:rPr lang="nb-NO" dirty="0" err="1"/>
              <a:t>warming</a:t>
            </a:r>
            <a:r>
              <a:rPr lang="nb-NO" dirty="0"/>
              <a:t>. </a:t>
            </a:r>
          </a:p>
          <a:p>
            <a:r>
              <a:rPr lang="nb-NO" dirty="0" err="1"/>
              <a:t>Geological</a:t>
            </a:r>
            <a:r>
              <a:rPr lang="nb-NO" dirty="0"/>
              <a:t> </a:t>
            </a:r>
            <a:r>
              <a:rPr lang="nb-NO" dirty="0" err="1"/>
              <a:t>sequestration</a:t>
            </a:r>
            <a:r>
              <a:rPr lang="nb-NO" dirty="0"/>
              <a:t> </a:t>
            </a:r>
            <a:r>
              <a:rPr lang="nb-NO" dirty="0" err="1"/>
              <a:t>involves</a:t>
            </a:r>
            <a:r>
              <a:rPr lang="nb-NO" dirty="0"/>
              <a:t> pumping CO2 in </a:t>
            </a:r>
            <a:r>
              <a:rPr lang="nb-NO" dirty="0" err="1"/>
              <a:t>subsurface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, </a:t>
            </a:r>
            <a:r>
              <a:rPr lang="nb-NO" dirty="0" err="1"/>
              <a:t>where</a:t>
            </a:r>
            <a:r>
              <a:rPr lang="nb-NO" dirty="0"/>
              <a:t> it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remain</a:t>
            </a:r>
            <a:r>
              <a:rPr lang="nb-NO" dirty="0"/>
              <a:t>, </a:t>
            </a:r>
            <a:r>
              <a:rPr lang="nb-NO" dirty="0" err="1"/>
              <a:t>unless</a:t>
            </a:r>
            <a:r>
              <a:rPr lang="nb-NO" dirty="0"/>
              <a:t> it </a:t>
            </a:r>
            <a:r>
              <a:rPr lang="nb-NO" dirty="0" err="1"/>
              <a:t>leaks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surface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05" y="3212976"/>
            <a:ext cx="411396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CO2 </a:t>
            </a:r>
            <a:r>
              <a:rPr lang="nb-NO" dirty="0" err="1"/>
              <a:t>sequestration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278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rgbClr val="FF0000"/>
                </a:solidFill>
              </a:rPr>
              <a:t>Exercise</a:t>
            </a:r>
            <a:r>
              <a:rPr lang="nb-NO" b="1" dirty="0">
                <a:solidFill>
                  <a:srgbClr val="FF0000"/>
                </a:solidFill>
              </a:rPr>
              <a:t>:</a:t>
            </a:r>
            <a:endParaRPr lang="nb-NO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5656" y="2674080"/>
          <a:ext cx="1381880" cy="4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253890" progId="Equation.DSMT4">
                  <p:embed/>
                </p:oleObj>
              </mc:Choice>
              <mc:Fallback>
                <p:oleObj name="Equation" r:id="rId2" imgW="888614" imgH="25389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674080"/>
                        <a:ext cx="1381880" cy="401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27984" y="2672623"/>
          <a:ext cx="1441316" cy="4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253890" progId="Equation.DSMT4">
                  <p:embed/>
                </p:oleObj>
              </mc:Choice>
              <mc:Fallback>
                <p:oleObj name="Equation" r:id="rId4" imgW="926698" imgH="25389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72623"/>
                        <a:ext cx="1441316" cy="401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5890" y="1196752"/>
            <a:ext cx="74991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decision maker can proceed with CO2 injection or suspend sequestration. The latter incurs a tax of 80 monetary units. The former only has a cost of injection equal to 30 monetary units, but the injected CO2 may leak (x=1). If leakage occurs, there will be a fine of 60 monetary units (i.e. a cost of 90 in total). </a:t>
            </a:r>
            <a:r>
              <a:rPr lang="en-GB" altLang="en-US" dirty="0">
                <a:ea typeface="Times New Roman" pitchFamily="18" charset="0"/>
                <a:cs typeface="Arial" pitchFamily="34" charset="0"/>
              </a:rPr>
              <a:t>Decision maker is risk neutral (using expected values).</a:t>
            </a:r>
            <a:endParaRPr lang="en-GB" altLang="en-US" dirty="0"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72514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b="1" dirty="0"/>
              <a:t>Draw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decision</a:t>
            </a:r>
            <a:r>
              <a:rPr lang="nb-NO" b="1" dirty="0"/>
              <a:t> </a:t>
            </a:r>
            <a:r>
              <a:rPr lang="nb-NO" b="1" dirty="0" err="1"/>
              <a:t>tree</a:t>
            </a:r>
            <a:r>
              <a:rPr lang="nb-NO" b="1" dirty="0"/>
              <a:t> </a:t>
            </a:r>
            <a:r>
              <a:rPr lang="nb-NO" b="1" dirty="0" err="1"/>
              <a:t>without</a:t>
            </a:r>
            <a:r>
              <a:rPr lang="nb-NO" b="1" dirty="0"/>
              <a:t> </a:t>
            </a:r>
            <a:r>
              <a:rPr lang="nb-NO" b="1" dirty="0" err="1"/>
              <a:t>information</a:t>
            </a:r>
            <a:r>
              <a:rPr lang="nb-NO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Draw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decision</a:t>
            </a:r>
            <a:r>
              <a:rPr lang="nb-NO" b="1" dirty="0"/>
              <a:t> </a:t>
            </a:r>
            <a:r>
              <a:rPr lang="nb-NO" b="1" dirty="0" err="1"/>
              <a:t>tree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perfect</a:t>
            </a:r>
            <a:r>
              <a:rPr lang="nb-NO" b="1" dirty="0"/>
              <a:t> </a:t>
            </a:r>
            <a:r>
              <a:rPr lang="nb-NO" b="1" dirty="0" err="1"/>
              <a:t>information</a:t>
            </a:r>
            <a:r>
              <a:rPr lang="nb-NO" b="1" dirty="0"/>
              <a:t> (clairvoyance). 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/>
              <a:t>Compute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VOI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perfect</a:t>
            </a:r>
            <a:r>
              <a:rPr lang="nb-NO" b="1" dirty="0"/>
              <a:t> </a:t>
            </a:r>
            <a:r>
              <a:rPr lang="nb-NO" b="1" dirty="0" err="1"/>
              <a:t>information</a:t>
            </a:r>
            <a:r>
              <a:rPr lang="nb-NO" b="1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Draw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decision</a:t>
            </a:r>
            <a:r>
              <a:rPr lang="nb-NO" b="1" dirty="0"/>
              <a:t> </a:t>
            </a:r>
            <a:r>
              <a:rPr lang="nb-NO" b="1" dirty="0" err="1"/>
              <a:t>tree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geophysical</a:t>
            </a:r>
            <a:r>
              <a:rPr lang="nb-NO" b="1" dirty="0"/>
              <a:t> </a:t>
            </a:r>
            <a:r>
              <a:rPr lang="nb-NO" b="1" dirty="0" err="1"/>
              <a:t>experiment</a:t>
            </a:r>
            <a:r>
              <a:rPr lang="nb-NO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/>
              <a:t>Compute</a:t>
            </a:r>
            <a:r>
              <a:rPr lang="nb-NO" b="1" dirty="0"/>
              <a:t> </a:t>
            </a:r>
            <a:r>
              <a:rPr lang="nb-NO" b="1" dirty="0" err="1"/>
              <a:t>conditional</a:t>
            </a:r>
            <a:r>
              <a:rPr lang="nb-NO" b="1" dirty="0"/>
              <a:t> </a:t>
            </a:r>
            <a:r>
              <a:rPr lang="nb-NO" b="1" dirty="0" err="1"/>
              <a:t>probabilities</a:t>
            </a:r>
            <a:r>
              <a:rPr lang="nb-NO" b="1" dirty="0"/>
              <a:t>, </a:t>
            </a:r>
            <a:r>
              <a:rPr lang="nb-NO" b="1" dirty="0" err="1"/>
              <a:t>expected</a:t>
            </a:r>
            <a:r>
              <a:rPr lang="nb-NO" b="1" dirty="0"/>
              <a:t> </a:t>
            </a:r>
            <a:r>
              <a:rPr lang="nb-NO" b="1" dirty="0" err="1"/>
              <a:t>values</a:t>
            </a:r>
            <a:r>
              <a:rPr lang="nb-NO" b="1" dirty="0"/>
              <a:t> and </a:t>
            </a:r>
            <a:r>
              <a:rPr lang="nb-NO" b="1" dirty="0" err="1"/>
              <a:t>the</a:t>
            </a:r>
            <a:r>
              <a:rPr lang="nb-NO" b="1" dirty="0"/>
              <a:t> VOI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geophysical</a:t>
            </a:r>
            <a:r>
              <a:rPr lang="nb-NO" b="1" dirty="0"/>
              <a:t> data.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93348" y="3950282"/>
          <a:ext cx="1778852" cy="3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449" imgH="253890" progId="Equation.DSMT4">
                  <p:embed/>
                </p:oleObj>
              </mc:Choice>
              <mc:Fallback>
                <p:oleObj name="Equation" r:id="rId6" imgW="1269449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348" y="3950282"/>
                        <a:ext cx="1778852" cy="361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2989" y="3910426"/>
          <a:ext cx="2158891" cy="39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4" imgH="253890" progId="Equation.DSMT4">
                  <p:embed/>
                </p:oleObj>
              </mc:Choice>
              <mc:Fallback>
                <p:oleObj name="Equation" r:id="rId8" imgW="1396394" imgH="25389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989" y="3910426"/>
                        <a:ext cx="2158891" cy="396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77080" y="3264095"/>
            <a:ext cx="72487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Data: G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eophysical experiment, with binary outcome, indicating whether the formation is leaking or not.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8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Properties </a:t>
            </a:r>
            <a:r>
              <a:rPr lang="nb-NO" dirty="0" err="1"/>
              <a:t>of</a:t>
            </a:r>
            <a:r>
              <a:rPr lang="nb-NO" dirty="0"/>
              <a:t> VOI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0608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a) VOI is </a:t>
            </a:r>
            <a:r>
              <a:rPr lang="nb-NO" dirty="0" err="1"/>
              <a:t>always</a:t>
            </a:r>
            <a:r>
              <a:rPr lang="nb-NO" dirty="0"/>
              <a:t> positive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Data </a:t>
            </a:r>
            <a:r>
              <a:rPr lang="nb-NO" dirty="0" err="1"/>
              <a:t>allow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, </a:t>
            </a:r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decisions</a:t>
            </a:r>
            <a:r>
              <a:rPr lang="nb-NO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696" y="323097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b) If </a:t>
            </a:r>
            <a:r>
              <a:rPr lang="nb-NO" dirty="0" err="1"/>
              <a:t>value</a:t>
            </a:r>
            <a:r>
              <a:rPr lang="nb-NO" dirty="0"/>
              <a:t> is in </a:t>
            </a:r>
            <a:r>
              <a:rPr lang="nb-NO" dirty="0" err="1"/>
              <a:t>monetary</a:t>
            </a:r>
            <a:r>
              <a:rPr lang="nb-NO" dirty="0"/>
              <a:t> units ,VOI is in </a:t>
            </a:r>
            <a:r>
              <a:rPr lang="nb-NO" dirty="0" err="1"/>
              <a:t>monetary</a:t>
            </a:r>
            <a:r>
              <a:rPr lang="nb-NO" dirty="0"/>
              <a:t> units.</a:t>
            </a:r>
          </a:p>
          <a:p>
            <a:endParaRPr lang="nb-NO" dirty="0"/>
          </a:p>
          <a:p>
            <a:r>
              <a:rPr lang="nb-NO" dirty="0"/>
              <a:t>c) Data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purchased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VOI &gt; Price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 P.</a:t>
            </a:r>
          </a:p>
          <a:p>
            <a:endParaRPr lang="nb-NO" dirty="0"/>
          </a:p>
          <a:p>
            <a:r>
              <a:rPr lang="nb-NO" dirty="0"/>
              <a:t>d) VOI </a:t>
            </a:r>
            <a:r>
              <a:rPr lang="nb-NO" dirty="0" err="1"/>
              <a:t>of</a:t>
            </a:r>
            <a:r>
              <a:rPr lang="nb-NO" dirty="0"/>
              <a:t> clairvoyance is an 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bound</a:t>
            </a:r>
            <a:r>
              <a:rPr lang="nb-NO" dirty="0"/>
              <a:t> for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imperfect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gathering</a:t>
            </a:r>
            <a:r>
              <a:rPr lang="nb-NO" dirty="0"/>
              <a:t> </a:t>
            </a:r>
            <a:r>
              <a:rPr lang="nb-NO" dirty="0" err="1"/>
              <a:t>scheme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e)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compare</a:t>
            </a:r>
            <a:r>
              <a:rPr lang="nb-NO" dirty="0"/>
              <a:t> different </a:t>
            </a:r>
            <a:r>
              <a:rPr lang="nb-NO" dirty="0" err="1"/>
              <a:t>experiments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purchase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largest</a:t>
            </a:r>
            <a:r>
              <a:rPr lang="nb-NO" dirty="0"/>
              <a:t> VOI </a:t>
            </a:r>
            <a:r>
              <a:rPr lang="nb-NO" dirty="0" err="1"/>
              <a:t>compared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: </a:t>
            </a:r>
          </a:p>
          <a:p>
            <a:r>
              <a:rPr lang="nb-NO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7704" y="2635171"/>
          <a:ext cx="2653403" cy="6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57200" progId="Equation.DSMT4">
                  <p:embed/>
                </p:oleObj>
              </mc:Choice>
              <mc:Fallback>
                <p:oleObj name="Equation" r:id="rId2" imgW="186660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2635171"/>
                        <a:ext cx="2653403" cy="64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17279" y="5877272"/>
          <a:ext cx="2598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279" y="5877272"/>
                        <a:ext cx="2598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94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/>
              <a:t>Bayesian</a:t>
            </a:r>
            <a:r>
              <a:rPr lang="nb-NO" sz="4000" dirty="0"/>
              <a:t> </a:t>
            </a:r>
            <a:r>
              <a:rPr lang="nb-NO" sz="4000" dirty="0" err="1"/>
              <a:t>model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All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currently</a:t>
            </a:r>
            <a:r>
              <a:rPr lang="nb-NO" sz="2000" dirty="0"/>
              <a:t> </a:t>
            </a:r>
            <a:r>
              <a:rPr lang="nb-NO" sz="2000" dirty="0" err="1"/>
              <a:t>available</a:t>
            </a:r>
            <a:r>
              <a:rPr lang="nb-NO" sz="2000" dirty="0"/>
              <a:t> </a:t>
            </a:r>
            <a:r>
              <a:rPr lang="nb-NO" sz="2000" dirty="0" err="1"/>
              <a:t>information</a:t>
            </a:r>
            <a:r>
              <a:rPr lang="nb-NO" sz="2000" dirty="0"/>
              <a:t> is </a:t>
            </a:r>
            <a:r>
              <a:rPr lang="nb-NO" sz="2000" dirty="0" err="1"/>
              <a:t>contained</a:t>
            </a:r>
            <a:r>
              <a:rPr lang="nb-NO" sz="2000" dirty="0"/>
              <a:t> in </a:t>
            </a:r>
            <a:r>
              <a:rPr lang="nb-NO" sz="2000" dirty="0" err="1"/>
              <a:t>the</a:t>
            </a:r>
            <a:r>
              <a:rPr lang="nb-NO" sz="2000" dirty="0"/>
              <a:t> prior </a:t>
            </a:r>
            <a:r>
              <a:rPr lang="nb-NO" sz="2000" dirty="0" err="1"/>
              <a:t>model</a:t>
            </a:r>
            <a:r>
              <a:rPr lang="nb-NO" sz="2000" dirty="0"/>
              <a:t> for </a:t>
            </a:r>
            <a:r>
              <a:rPr lang="nb-NO" sz="2000" dirty="0" err="1"/>
              <a:t>the</a:t>
            </a:r>
            <a:r>
              <a:rPr lang="nb-NO" sz="2000" dirty="0"/>
              <a:t>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New data (and </a:t>
            </a:r>
            <a:r>
              <a:rPr lang="nb-NO" sz="2000" dirty="0" err="1"/>
              <a:t>the</a:t>
            </a:r>
            <a:r>
              <a:rPr lang="nb-NO" sz="2000" dirty="0"/>
              <a:t> data </a:t>
            </a:r>
            <a:r>
              <a:rPr lang="nb-NO" sz="2000" dirty="0" err="1"/>
              <a:t>gathering</a:t>
            </a:r>
            <a:r>
              <a:rPr lang="nb-NO" sz="2000" dirty="0"/>
              <a:t> </a:t>
            </a:r>
            <a:r>
              <a:rPr lang="nb-NO" sz="2000" dirty="0" err="1"/>
              <a:t>scheme</a:t>
            </a:r>
            <a:r>
              <a:rPr lang="nb-NO" sz="2000" dirty="0"/>
              <a:t>) is </a:t>
            </a:r>
            <a:r>
              <a:rPr lang="nb-NO" sz="2000" dirty="0" err="1"/>
              <a:t>represented</a:t>
            </a:r>
            <a:r>
              <a:rPr lang="nb-NO" sz="2000" dirty="0"/>
              <a:t> by a </a:t>
            </a:r>
            <a:r>
              <a:rPr lang="nb-NO" sz="2000" dirty="0" err="1"/>
              <a:t>likelihood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If </a:t>
            </a: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dirty="0" err="1"/>
              <a:t>collect</a:t>
            </a:r>
            <a:r>
              <a:rPr lang="nb-NO" sz="2000" dirty="0"/>
              <a:t> data,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is </a:t>
            </a:r>
            <a:r>
              <a:rPr lang="nb-NO" sz="2000" dirty="0" err="1"/>
              <a:t>updated</a:t>
            </a:r>
            <a:r>
              <a:rPr lang="nb-NO" sz="2000" dirty="0"/>
              <a:t> to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posterior</a:t>
            </a:r>
            <a:r>
              <a:rPr lang="nb-NO" sz="2000" dirty="0"/>
              <a:t>, </a:t>
            </a:r>
            <a:r>
              <a:rPr lang="nb-NO" sz="2000" dirty="0" err="1"/>
              <a:t>conditional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new</a:t>
            </a:r>
            <a:r>
              <a:rPr lang="nb-NO" sz="2000" dirty="0"/>
              <a:t> </a:t>
            </a:r>
            <a:r>
              <a:rPr lang="nb-NO" sz="2000" dirty="0" err="1"/>
              <a:t>observations</a:t>
            </a:r>
            <a:r>
              <a:rPr lang="nb-NO" sz="2000" dirty="0"/>
              <a:t>:</a:t>
            </a:r>
          </a:p>
          <a:p>
            <a:endParaRPr lang="nb-NO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060426"/>
              </p:ext>
            </p:extLst>
          </p:nvPr>
        </p:nvGraphicFramePr>
        <p:xfrm>
          <a:off x="4860032" y="1916832"/>
          <a:ext cx="792088" cy="52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253800" progId="Equation.DSMT4">
                  <p:embed/>
                </p:oleObj>
              </mc:Choice>
              <mc:Fallback>
                <p:oleObj name="Equation" r:id="rId3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16832"/>
                        <a:ext cx="792088" cy="52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94849"/>
              </p:ext>
            </p:extLst>
          </p:nvPr>
        </p:nvGraphicFramePr>
        <p:xfrm>
          <a:off x="4716016" y="3356992"/>
          <a:ext cx="1110109" cy="51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53800" progId="Equation.DSMT4">
                  <p:embed/>
                </p:oleObj>
              </mc:Choice>
              <mc:Fallback>
                <p:oleObj name="Equation" r:id="rId5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56992"/>
                        <a:ext cx="1110109" cy="515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08440"/>
              </p:ext>
            </p:extLst>
          </p:nvPr>
        </p:nvGraphicFramePr>
        <p:xfrm>
          <a:off x="1208088" y="5178425"/>
          <a:ext cx="75311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81280" imgH="469800" progId="Equation.DSMT4">
                  <p:embed/>
                </p:oleObj>
              </mc:Choice>
              <mc:Fallback>
                <p:oleObj name="Equation" r:id="rId7" imgW="3581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178425"/>
                        <a:ext cx="75311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040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/>
              <a:t>Decision</a:t>
            </a:r>
            <a:r>
              <a:rPr lang="nb-NO" sz="4000" dirty="0"/>
              <a:t> </a:t>
            </a:r>
            <a:r>
              <a:rPr lang="nb-NO" sz="4000" dirty="0" err="1"/>
              <a:t>analysis</a:t>
            </a:r>
            <a:endParaRPr lang="en-US" sz="4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89835"/>
              </p:ext>
            </p:extLst>
          </p:nvPr>
        </p:nvGraphicFramePr>
        <p:xfrm>
          <a:off x="6732240" y="2348880"/>
          <a:ext cx="20447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53800" progId="Equation.DSMT4">
                  <p:embed/>
                </p:oleObj>
              </mc:Choice>
              <mc:Fallback>
                <p:oleObj name="Equation" r:id="rId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2240" y="2348880"/>
                        <a:ext cx="2044700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255969"/>
              </p:ext>
            </p:extLst>
          </p:nvPr>
        </p:nvGraphicFramePr>
        <p:xfrm>
          <a:off x="6804248" y="1481411"/>
          <a:ext cx="20113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481411"/>
                        <a:ext cx="2011363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80813"/>
              </p:ext>
            </p:extLst>
          </p:nvPr>
        </p:nvGraphicFramePr>
        <p:xfrm>
          <a:off x="7278762" y="2996952"/>
          <a:ext cx="11096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53800" progId="Equation.DSMT4">
                  <p:embed/>
                </p:oleObj>
              </mc:Choice>
              <mc:Fallback>
                <p:oleObj name="Equation" r:id="rId7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762" y="2996952"/>
                        <a:ext cx="11096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556792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Uncertain</a:t>
            </a:r>
            <a:r>
              <a:rPr lang="nb-NO" sz="2000" dirty="0"/>
              <a:t> variables:</a:t>
            </a:r>
          </a:p>
          <a:p>
            <a:endParaRPr lang="nb-NO" sz="2000" dirty="0"/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Alternatives (</a:t>
            </a:r>
            <a:r>
              <a:rPr lang="nb-NO" sz="2000" dirty="0" err="1"/>
              <a:t>Where</a:t>
            </a:r>
            <a:r>
              <a:rPr lang="nb-NO" sz="2000" dirty="0"/>
              <a:t>? How? </a:t>
            </a:r>
            <a:r>
              <a:rPr lang="nb-NO" sz="2000" dirty="0" err="1"/>
              <a:t>When</a:t>
            </a:r>
            <a:r>
              <a:rPr lang="nb-NO" sz="2000" dirty="0"/>
              <a:t>?)</a:t>
            </a:r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Value </a:t>
            </a:r>
            <a:r>
              <a:rPr lang="nb-NO" sz="2000" dirty="0" err="1"/>
              <a:t>function</a:t>
            </a:r>
            <a:r>
              <a:rPr lang="nb-NO" sz="2000" dirty="0"/>
              <a:t> is </a:t>
            </a:r>
            <a:r>
              <a:rPr lang="nb-NO" sz="2000" dirty="0" err="1"/>
              <a:t>revenues</a:t>
            </a:r>
            <a:r>
              <a:rPr lang="nb-NO" sz="2000" dirty="0"/>
              <a:t>, </a:t>
            </a:r>
            <a:r>
              <a:rPr lang="nb-NO" sz="2000" dirty="0" err="1"/>
              <a:t>subtracted</a:t>
            </a:r>
            <a:r>
              <a:rPr lang="nb-NO" sz="2000" dirty="0"/>
              <a:t> </a:t>
            </a:r>
            <a:r>
              <a:rPr lang="nb-NO" sz="2000" dirty="0" err="1"/>
              <a:t>costs</a:t>
            </a:r>
            <a:r>
              <a:rPr lang="nb-NO" sz="2000" dirty="0"/>
              <a:t>.</a:t>
            </a:r>
          </a:p>
          <a:p>
            <a:endParaRPr lang="nb-NO" sz="2000" dirty="0"/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Risk </a:t>
            </a:r>
            <a:r>
              <a:rPr lang="nb-NO" sz="2000" dirty="0" err="1"/>
              <a:t>neutral</a:t>
            </a:r>
            <a:r>
              <a:rPr lang="nb-NO" sz="2000" dirty="0"/>
              <a:t> </a:t>
            </a:r>
            <a:r>
              <a:rPr lang="nb-NO" sz="2000" dirty="0" err="1"/>
              <a:t>decision</a:t>
            </a:r>
            <a:r>
              <a:rPr lang="nb-NO" sz="2000" dirty="0"/>
              <a:t> maker </a:t>
            </a:r>
            <a:r>
              <a:rPr lang="nb-NO" sz="2000" dirty="0" err="1"/>
              <a:t>will</a:t>
            </a:r>
            <a:r>
              <a:rPr lang="nb-NO" sz="2000" dirty="0"/>
              <a:t> </a:t>
            </a:r>
            <a:r>
              <a:rPr lang="nb-NO" sz="2000" b="1" dirty="0" err="1"/>
              <a:t>maximize</a:t>
            </a:r>
            <a:r>
              <a:rPr lang="nb-NO" sz="2000" b="1" dirty="0"/>
              <a:t> </a:t>
            </a:r>
            <a:r>
              <a:rPr lang="nb-NO" sz="2000" b="1" dirty="0" err="1"/>
              <a:t>expected</a:t>
            </a:r>
            <a:r>
              <a:rPr lang="nb-NO" sz="2000" b="1" dirty="0"/>
              <a:t> </a:t>
            </a:r>
            <a:r>
              <a:rPr lang="nb-NO" sz="2000" b="1" dirty="0" err="1"/>
              <a:t>value</a:t>
            </a:r>
            <a:r>
              <a:rPr lang="nb-NO" sz="2000" dirty="0"/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55155"/>
              </p:ext>
            </p:extLst>
          </p:nvPr>
        </p:nvGraphicFramePr>
        <p:xfrm>
          <a:off x="876300" y="4792663"/>
          <a:ext cx="71977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20960" imgH="355320" progId="Equation.DSMT4">
                  <p:embed/>
                </p:oleObj>
              </mc:Choice>
              <mc:Fallback>
                <p:oleObj name="Equation" r:id="rId9" imgW="3720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792663"/>
                        <a:ext cx="71977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213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/>
              <a:t>Value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information</a:t>
            </a:r>
            <a:r>
              <a:rPr lang="nb-NO" sz="4000" dirty="0"/>
              <a:t> (VOI)</a:t>
            </a:r>
            <a:endParaRPr lang="en-US" sz="4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5536" y="13407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Prior </a:t>
            </a:r>
            <a:r>
              <a:rPr lang="nb-NO" sz="2000" dirty="0" err="1"/>
              <a:t>value</a:t>
            </a:r>
            <a:r>
              <a:rPr lang="nb-NO" sz="2000" dirty="0"/>
              <a:t>: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3039415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/>
              <a:t>Posterior</a:t>
            </a:r>
            <a:r>
              <a:rPr lang="nb-NO" sz="2000" dirty="0"/>
              <a:t> </a:t>
            </a:r>
            <a:r>
              <a:rPr lang="nb-NO" sz="2000" dirty="0" err="1"/>
              <a:t>value</a:t>
            </a:r>
            <a:r>
              <a:rPr lang="nb-NO" sz="2000" dirty="0"/>
              <a:t>:</a:t>
            </a:r>
            <a:endParaRPr lang="en-US" sz="20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26238"/>
              </p:ext>
            </p:extLst>
          </p:nvPr>
        </p:nvGraphicFramePr>
        <p:xfrm>
          <a:off x="539552" y="5589240"/>
          <a:ext cx="2929152" cy="50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53800" progId="Equation.DSMT4">
                  <p:embed/>
                </p:oleObj>
              </mc:Choice>
              <mc:Fallback>
                <p:oleObj name="Equation" r:id="rId3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89240"/>
                        <a:ext cx="2929152" cy="503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26576"/>
              </p:ext>
            </p:extLst>
          </p:nvPr>
        </p:nvGraphicFramePr>
        <p:xfrm>
          <a:off x="6516688" y="1330464"/>
          <a:ext cx="2698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596880" progId="Equation.DSMT4">
                  <p:embed/>
                </p:oleObj>
              </mc:Choice>
              <mc:Fallback>
                <p:oleObj name="Equation" r:id="rId5" imgW="139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330464"/>
                        <a:ext cx="2698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54453" y="1241465"/>
            <a:ext cx="1782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- </a:t>
            </a:r>
            <a:r>
              <a:rPr lang="nb-NO" sz="2000" dirty="0" err="1"/>
              <a:t>Uncertainties</a:t>
            </a:r>
            <a:endParaRPr lang="nb-NO" sz="2000" dirty="0"/>
          </a:p>
          <a:p>
            <a:pPr marL="342900" indent="-342900">
              <a:buFontTx/>
              <a:buChar char="-"/>
            </a:pPr>
            <a:endParaRPr lang="nb-NO" sz="2000" dirty="0"/>
          </a:p>
          <a:p>
            <a:pPr marL="342900" indent="-342900">
              <a:buFontTx/>
              <a:buChar char="-"/>
            </a:pPr>
            <a:endParaRPr lang="nb-NO" sz="2000" dirty="0"/>
          </a:p>
          <a:p>
            <a:r>
              <a:rPr lang="nb-NO" sz="2000" dirty="0"/>
              <a:t>- Alternatives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42110"/>
              </p:ext>
            </p:extLst>
          </p:nvPr>
        </p:nvGraphicFramePr>
        <p:xfrm>
          <a:off x="6516216" y="3964483"/>
          <a:ext cx="2698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964483"/>
                        <a:ext cx="2698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4327" y="3892986"/>
            <a:ext cx="124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 </a:t>
            </a:r>
            <a:r>
              <a:rPr lang="nb-NO" sz="2000" dirty="0"/>
              <a:t>Data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56176" y="1268760"/>
            <a:ext cx="0" cy="468052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00819"/>
              </p:ext>
            </p:extLst>
          </p:nvPr>
        </p:nvGraphicFramePr>
        <p:xfrm>
          <a:off x="6300192" y="2708151"/>
          <a:ext cx="9318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253800" progId="Equation.DSMT4">
                  <p:embed/>
                </p:oleObj>
              </mc:Choice>
              <mc:Fallback>
                <p:oleObj name="Equation" r:id="rId9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708151"/>
                        <a:ext cx="9318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36296" y="27408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- Value </a:t>
            </a:r>
            <a:r>
              <a:rPr lang="nb-NO" sz="2000" dirty="0" err="1"/>
              <a:t>function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50038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VOI</a:t>
            </a:r>
            <a:r>
              <a:rPr lang="nb-NO" dirty="0"/>
              <a:t>    =   </a:t>
            </a:r>
            <a:r>
              <a:rPr lang="nb-NO" dirty="0" err="1"/>
              <a:t>Expected</a:t>
            </a:r>
            <a:r>
              <a:rPr lang="nb-NO" dirty="0"/>
              <a:t> </a:t>
            </a:r>
            <a:r>
              <a:rPr lang="nb-NO" dirty="0" err="1"/>
              <a:t>posterior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   –   Prior </a:t>
            </a:r>
            <a:r>
              <a:rPr lang="nb-NO" dirty="0" err="1"/>
              <a:t>value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06645"/>
              </p:ext>
            </p:extLst>
          </p:nvPr>
        </p:nvGraphicFramePr>
        <p:xfrm>
          <a:off x="395536" y="2010725"/>
          <a:ext cx="30845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279360" progId="Equation.DSMT4">
                  <p:embed/>
                </p:oleObj>
              </mc:Choice>
              <mc:Fallback>
                <p:oleObj name="Equation" r:id="rId11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10725"/>
                        <a:ext cx="30845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83678"/>
              </p:ext>
            </p:extLst>
          </p:nvPr>
        </p:nvGraphicFramePr>
        <p:xfrm>
          <a:off x="251523" y="3621035"/>
          <a:ext cx="5724546" cy="63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43200" imgH="304800" progId="Equation.DSMT4">
                  <p:embed/>
                </p:oleObj>
              </mc:Choice>
              <mc:Fallback>
                <p:oleObj name="Equation" r:id="rId13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3" y="3621035"/>
                        <a:ext cx="5724546" cy="637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14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Information </a:t>
            </a:r>
            <a:r>
              <a:rPr lang="nb-NO" dirty="0" err="1"/>
              <a:t>gathering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25396"/>
              </p:ext>
            </p:extLst>
          </p:nvPr>
        </p:nvGraphicFramePr>
        <p:xfrm>
          <a:off x="457200" y="1676359"/>
          <a:ext cx="8363272" cy="43931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 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Imperfect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Total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for all locations.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for all locations.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Partial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at some locations.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at some locations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96703"/>
              </p:ext>
            </p:extLst>
          </p:nvPr>
        </p:nvGraphicFramePr>
        <p:xfrm>
          <a:off x="2195736" y="3284984"/>
          <a:ext cx="906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164880" progId="Equation.DSMT4">
                  <p:embed/>
                </p:oleObj>
              </mc:Choice>
              <mc:Fallback>
                <p:oleObj name="Equation" r:id="rId2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84984"/>
                        <a:ext cx="906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76707"/>
              </p:ext>
            </p:extLst>
          </p:nvPr>
        </p:nvGraphicFramePr>
        <p:xfrm>
          <a:off x="5403850" y="3270250"/>
          <a:ext cx="1403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270250"/>
                        <a:ext cx="14033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66364"/>
              </p:ext>
            </p:extLst>
          </p:nvPr>
        </p:nvGraphicFramePr>
        <p:xfrm>
          <a:off x="1484883" y="5210969"/>
          <a:ext cx="31591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83" y="5210969"/>
                        <a:ext cx="31591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00327"/>
              </p:ext>
            </p:extLst>
          </p:nvPr>
        </p:nvGraphicFramePr>
        <p:xfrm>
          <a:off x="4916239" y="5229225"/>
          <a:ext cx="3832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239" y="5229225"/>
                        <a:ext cx="38322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40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034617" cy="4525963"/>
          </a:xfrm>
        </p:spPr>
      </p:pic>
      <p:sp>
        <p:nvSpPr>
          <p:cNvPr id="7" name="Rectangle 6"/>
          <p:cNvSpPr/>
          <p:nvPr/>
        </p:nvSpPr>
        <p:spPr>
          <a:xfrm>
            <a:off x="72008" y="2060848"/>
            <a:ext cx="1691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Gray nodes </a:t>
            </a:r>
            <a:r>
              <a:rPr lang="nb-NO" dirty="0" err="1"/>
              <a:t>are</a:t>
            </a:r>
            <a:r>
              <a:rPr lang="nb-NO" dirty="0"/>
              <a:t> petroleum </a:t>
            </a:r>
            <a:r>
              <a:rPr lang="nb-NO" dirty="0" err="1"/>
              <a:t>reservoir</a:t>
            </a:r>
            <a:r>
              <a:rPr lang="nb-NO" dirty="0"/>
              <a:t> segments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company</a:t>
            </a:r>
            <a:r>
              <a:rPr lang="nb-NO" dirty="0"/>
              <a:t> </a:t>
            </a:r>
            <a:r>
              <a:rPr lang="nb-NO" dirty="0" err="1"/>
              <a:t>aims</a:t>
            </a:r>
            <a:r>
              <a:rPr lang="nb-NO" dirty="0"/>
              <a:t> to </a:t>
            </a:r>
            <a:r>
              <a:rPr lang="nb-NO" dirty="0" err="1"/>
              <a:t>develop</a:t>
            </a:r>
            <a:r>
              <a:rPr lang="nb-NO" dirty="0"/>
              <a:t> profitable </a:t>
            </a:r>
            <a:r>
              <a:rPr lang="nb-NO" dirty="0" err="1"/>
              <a:t>amounts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oil</a:t>
            </a:r>
            <a:r>
              <a:rPr lang="nb-NO" dirty="0"/>
              <a:t> and gas.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VOI </a:t>
            </a:r>
            <a:r>
              <a:rPr lang="nb-NO" dirty="0" err="1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0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1663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/>
              <a:t>Bayesian</a:t>
            </a:r>
            <a:r>
              <a:rPr lang="nb-NO" dirty="0"/>
              <a:t> </a:t>
            </a:r>
            <a:r>
              <a:rPr lang="nb-NO" dirty="0" err="1"/>
              <a:t>network</a:t>
            </a:r>
            <a:r>
              <a:rPr lang="nb-NO" dirty="0"/>
              <a:t> , </a:t>
            </a:r>
            <a:r>
              <a:rPr lang="nb-NO" dirty="0" err="1"/>
              <a:t>reservoir</a:t>
            </a:r>
            <a:r>
              <a:rPr lang="nb-NO" dirty="0"/>
              <a:t> segments</a:t>
            </a:r>
            <a:endParaRPr lang="en-US" dirty="0"/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778700" cy="5084025"/>
          </a:xfrm>
        </p:spPr>
      </p:pic>
      <p:sp>
        <p:nvSpPr>
          <p:cNvPr id="14" name="TextBox 13"/>
          <p:cNvSpPr txBox="1"/>
          <p:nvPr/>
        </p:nvSpPr>
        <p:spPr>
          <a:xfrm>
            <a:off x="179512" y="5829275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Model </a:t>
            </a:r>
            <a:r>
              <a:rPr lang="nb-NO" dirty="0" err="1"/>
              <a:t>elicited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expert</a:t>
            </a:r>
            <a:r>
              <a:rPr lang="nb-NO" dirty="0"/>
              <a:t> </a:t>
            </a:r>
            <a:r>
              <a:rPr lang="nb-NO" dirty="0" err="1"/>
              <a:t>geologists</a:t>
            </a:r>
            <a:r>
              <a:rPr lang="nb-NO" dirty="0"/>
              <a:t>. </a:t>
            </a:r>
          </a:p>
          <a:p>
            <a:r>
              <a:rPr lang="nb-NO" dirty="0"/>
              <a:t>Source </a:t>
            </a:r>
            <a:r>
              <a:rPr lang="nb-NO" dirty="0" err="1"/>
              <a:t>migration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gas (and </a:t>
            </a:r>
            <a:r>
              <a:rPr lang="nb-NO" dirty="0" err="1"/>
              <a:t>oil</a:t>
            </a:r>
            <a:r>
              <a:rPr lang="nb-NO" dirty="0"/>
              <a:t>) from </a:t>
            </a:r>
            <a:r>
              <a:rPr lang="nb-NO" dirty="0" err="1"/>
              <a:t>kitchens</a:t>
            </a:r>
            <a:r>
              <a:rPr lang="nb-NO" dirty="0"/>
              <a:t> (K).</a:t>
            </a:r>
          </a:p>
          <a:p>
            <a:r>
              <a:rPr lang="nb-NO" dirty="0"/>
              <a:t>i) 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failure</a:t>
            </a:r>
            <a:r>
              <a:rPr lang="nb-NO" dirty="0"/>
              <a:t> </a:t>
            </a:r>
            <a:r>
              <a:rPr lang="nb-NO" dirty="0" err="1"/>
              <a:t>probability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migration</a:t>
            </a:r>
            <a:r>
              <a:rPr lang="nb-NO" dirty="0"/>
              <a:t>                  and  ii)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580112" y="6340301"/>
          <a:ext cx="2681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304560" progId="Equation.DSMT4">
                  <p:embed/>
                </p:oleObj>
              </mc:Choice>
              <mc:Fallback>
                <p:oleObj name="Equation" r:id="rId3" imgW="1714320" imgH="3045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340301"/>
                        <a:ext cx="26812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1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Prior marginal </a:t>
            </a:r>
            <a:r>
              <a:rPr lang="nb-NO" dirty="0" err="1"/>
              <a:t>probabilities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0" y="2420888"/>
            <a:ext cx="566462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88840"/>
            <a:ext cx="2026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Three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classes</a:t>
            </a:r>
            <a:r>
              <a:rPr lang="nb-NO" dirty="0"/>
              <a:t> at all nodes: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8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Prior </a:t>
            </a:r>
            <a:r>
              <a:rPr lang="nb-NO" dirty="0" err="1"/>
              <a:t>values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19672" y="2204864"/>
          <a:ext cx="4104456" cy="84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57200" progId="Equation.DSMT4">
                  <p:embed/>
                </p:oleObj>
              </mc:Choice>
              <mc:Fallback>
                <p:oleObj name="Equation" r:id="rId2" imgW="220980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4864"/>
                        <a:ext cx="4104456" cy="849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4147" y="3789040"/>
          <a:ext cx="6395706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5200" imgH="431800" progId="Equation.DSMT4">
                  <p:embed/>
                </p:oleObj>
              </mc:Choice>
              <mc:Fallback>
                <p:oleObj name="Equation" r:id="rId4" imgW="3505200" imgH="431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147" y="3789040"/>
                        <a:ext cx="6395706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69443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Development </a:t>
            </a:r>
            <a:r>
              <a:rPr lang="nb-NO" dirty="0" err="1"/>
              <a:t>fixed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</a:p>
          <a:p>
            <a:r>
              <a:rPr lang="nb-NO" dirty="0" err="1"/>
              <a:t>Infrastructure</a:t>
            </a:r>
            <a:r>
              <a:rPr lang="nb-NO" dirty="0"/>
              <a:t> at </a:t>
            </a:r>
            <a:r>
              <a:rPr lang="nb-NO" dirty="0" err="1"/>
              <a:t>prospect</a:t>
            </a:r>
            <a:r>
              <a:rPr lang="nb-NO" dirty="0"/>
              <a:t> r.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20073" y="1340768"/>
            <a:ext cx="1512167" cy="86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02049" y="4367274"/>
            <a:ext cx="214267" cy="861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1" y="4367274"/>
            <a:ext cx="343272" cy="107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43808" y="4437113"/>
            <a:ext cx="360041" cy="1368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1680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Revenues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oil</a:t>
            </a:r>
            <a:r>
              <a:rPr lang="nb-NO" dirty="0"/>
              <a:t>/gas, </a:t>
            </a:r>
          </a:p>
          <a:p>
            <a:r>
              <a:rPr lang="nb-NO" dirty="0"/>
              <a:t>0 </a:t>
            </a:r>
            <a:r>
              <a:rPr lang="nb-NO" dirty="0" err="1"/>
              <a:t>otherwise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6016" y="54452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dry,</a:t>
            </a:r>
          </a:p>
          <a:p>
            <a:r>
              <a:rPr lang="nb-NO" dirty="0"/>
              <a:t> 0 </a:t>
            </a:r>
            <a:r>
              <a:rPr lang="nb-NO" dirty="0" err="1"/>
              <a:t>otherwise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527445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drilling segment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6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0" y="260648"/>
            <a:ext cx="6033864" cy="45253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732240" y="1268760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Most </a:t>
            </a:r>
            <a:r>
              <a:rPr lang="nb-NO" dirty="0" err="1"/>
              <a:t>lucrative</a:t>
            </a:r>
            <a:r>
              <a:rPr lang="nb-NO" dirty="0"/>
              <a:t>.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might</a:t>
            </a:r>
            <a:r>
              <a:rPr lang="nb-NO" dirty="0"/>
              <a:t> not be most informative.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33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Posterior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and VOI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1782" y="2060848"/>
          <a:ext cx="714679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600" imgH="457200" progId="Equation.DSMT4">
                  <p:embed/>
                </p:oleObj>
              </mc:Choice>
              <mc:Fallback>
                <p:oleObj name="Equation" r:id="rId2" imgW="378460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82" y="2060848"/>
                        <a:ext cx="714679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876256" y="2852936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221088"/>
            <a:ext cx="343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Data </a:t>
            </a:r>
            <a:r>
              <a:rPr lang="nb-NO" dirty="0" err="1"/>
              <a:t>acquired</a:t>
            </a:r>
            <a:r>
              <a:rPr lang="nb-NO" dirty="0"/>
              <a:t> at single </a:t>
            </a:r>
            <a:r>
              <a:rPr lang="nb-NO" dirty="0" err="1"/>
              <a:t>well</a:t>
            </a:r>
            <a:r>
              <a:rPr lang="nb-NO" dirty="0"/>
              <a:t>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7200" y="3595553"/>
          <a:ext cx="3165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253800" progId="Equation.DSMT4">
                  <p:embed/>
                </p:oleObj>
              </mc:Choice>
              <mc:Fallback>
                <p:oleObj name="Equation" r:id="rId4" imgW="167616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95553"/>
                        <a:ext cx="31654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905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single </a:t>
            </a:r>
            <a:r>
              <a:rPr lang="nb-NO" dirty="0" err="1"/>
              <a:t>wells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0952"/>
            <a:ext cx="6835147" cy="51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/>
              <a:t>Bayesian</a:t>
            </a:r>
            <a:r>
              <a:rPr lang="nb-NO" sz="4000" dirty="0"/>
              <a:t> </a:t>
            </a:r>
            <a:r>
              <a:rPr lang="nb-NO" sz="4000" dirty="0" err="1"/>
              <a:t>updating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3140968"/>
            <a:ext cx="45968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What</a:t>
            </a:r>
            <a:r>
              <a:rPr lang="nb-NO" sz="2000" dirty="0"/>
              <a:t> data is </a:t>
            </a:r>
            <a:r>
              <a:rPr lang="nb-NO" sz="2000" dirty="0" err="1"/>
              <a:t>valuable</a:t>
            </a:r>
            <a:r>
              <a:rPr lang="nb-NO" sz="20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Study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b="1" dirty="0" err="1"/>
              <a:t>expected</a:t>
            </a:r>
            <a:r>
              <a:rPr lang="nb-NO" sz="2000" b="1" dirty="0"/>
              <a:t> </a:t>
            </a:r>
            <a:r>
              <a:rPr lang="nb-NO" sz="2000" b="1" dirty="0" err="1"/>
              <a:t>effect</a:t>
            </a:r>
            <a:r>
              <a:rPr lang="nb-NO" sz="2000" b="1" dirty="0"/>
              <a:t> </a:t>
            </a:r>
            <a:r>
              <a:rPr lang="nb-NO" sz="2000" b="1" dirty="0" err="1"/>
              <a:t>of</a:t>
            </a:r>
            <a:r>
              <a:rPr lang="nb-NO" sz="2000" b="1" dirty="0"/>
              <a:t> data,</a:t>
            </a:r>
            <a:r>
              <a:rPr lang="nb-NO" sz="2000" dirty="0"/>
              <a:t> </a:t>
            </a:r>
            <a:r>
              <a:rPr lang="nb-NO" sz="2000" dirty="0" err="1"/>
              <a:t>before</a:t>
            </a:r>
            <a:r>
              <a:rPr lang="nb-NO" sz="2000" dirty="0"/>
              <a:t> it is </a:t>
            </a:r>
            <a:r>
              <a:rPr lang="nb-NO" sz="2000" dirty="0" err="1"/>
              <a:t>collected</a:t>
            </a:r>
            <a:r>
              <a:rPr lang="nb-NO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dirty="0" err="1"/>
              <a:t>gather</a:t>
            </a:r>
            <a:r>
              <a:rPr lang="nb-NO" sz="2000" dirty="0"/>
              <a:t> data not </a:t>
            </a:r>
            <a:r>
              <a:rPr lang="nb-NO" sz="2000" dirty="0" err="1"/>
              <a:t>only</a:t>
            </a:r>
            <a:r>
              <a:rPr lang="nb-NO" sz="2000" dirty="0"/>
              <a:t> to </a:t>
            </a:r>
            <a:r>
              <a:rPr lang="nb-NO" sz="2000" dirty="0" err="1"/>
              <a:t>reduce</a:t>
            </a:r>
            <a:r>
              <a:rPr lang="nb-NO" sz="2000" dirty="0"/>
              <a:t> </a:t>
            </a:r>
            <a:r>
              <a:rPr lang="nb-NO" sz="2000" dirty="0" err="1"/>
              <a:t>uncertainty</a:t>
            </a:r>
            <a:r>
              <a:rPr lang="nb-NO" sz="2000" dirty="0"/>
              <a:t>, </a:t>
            </a:r>
            <a:r>
              <a:rPr lang="nb-NO" sz="2000" dirty="0" err="1"/>
              <a:t>but</a:t>
            </a:r>
            <a:r>
              <a:rPr lang="nb-NO" sz="2000" dirty="0"/>
              <a:t> to make </a:t>
            </a:r>
            <a:r>
              <a:rPr lang="nb-NO" sz="2000" dirty="0" err="1"/>
              <a:t>better</a:t>
            </a:r>
            <a:r>
              <a:rPr lang="nb-NO" sz="2000" dirty="0"/>
              <a:t> </a:t>
            </a:r>
            <a:r>
              <a:rPr lang="nb-NO" sz="2000" b="1" dirty="0" err="1"/>
              <a:t>decisions</a:t>
            </a:r>
            <a:r>
              <a:rPr lang="nb-NO" sz="2000" dirty="0"/>
              <a:t>. </a:t>
            </a:r>
            <a:r>
              <a:rPr lang="nb-NO" sz="2000" dirty="0" err="1"/>
              <a:t>We</a:t>
            </a:r>
            <a:r>
              <a:rPr lang="nb-NO" sz="2000" dirty="0"/>
              <a:t> have a goal, a </a:t>
            </a:r>
            <a:r>
              <a:rPr lang="nb-NO" sz="2000" dirty="0" err="1"/>
              <a:t>clear</a:t>
            </a:r>
            <a:r>
              <a:rPr lang="nb-NO" sz="2000" dirty="0"/>
              <a:t> </a:t>
            </a:r>
            <a:r>
              <a:rPr lang="nb-NO" sz="2000" dirty="0" err="1"/>
              <a:t>question</a:t>
            </a:r>
            <a:r>
              <a:rPr lang="nb-NO" sz="2000" dirty="0"/>
              <a:t> </a:t>
            </a: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dirty="0" err="1"/>
              <a:t>want</a:t>
            </a:r>
            <a:r>
              <a:rPr lang="nb-NO" sz="2000" dirty="0"/>
              <a:t> to </a:t>
            </a:r>
            <a:r>
              <a:rPr lang="nb-NO" sz="2000" dirty="0" err="1"/>
              <a:t>answer</a:t>
            </a:r>
            <a:r>
              <a:rPr lang="nb-NO" sz="2000" dirty="0"/>
              <a:t>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48299"/>
              </p:ext>
            </p:extLst>
          </p:nvPr>
        </p:nvGraphicFramePr>
        <p:xfrm>
          <a:off x="5220072" y="1484784"/>
          <a:ext cx="802705" cy="53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253800" progId="Equation.DSMT4">
                  <p:embed/>
                </p:oleObj>
              </mc:Choice>
              <mc:Fallback>
                <p:oleObj name="Equation" r:id="rId3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484784"/>
                        <a:ext cx="802705" cy="53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23963"/>
              </p:ext>
            </p:extLst>
          </p:nvPr>
        </p:nvGraphicFramePr>
        <p:xfrm>
          <a:off x="5148064" y="2348881"/>
          <a:ext cx="1110109" cy="51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53800" progId="Equation.DSMT4">
                  <p:embed/>
                </p:oleObj>
              </mc:Choice>
              <mc:Fallback>
                <p:oleObj name="Equation" r:id="rId5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348881"/>
                        <a:ext cx="1110109" cy="517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9075"/>
          <a:stretch/>
        </p:blipFill>
        <p:spPr>
          <a:xfrm>
            <a:off x="180000" y="3212976"/>
            <a:ext cx="4176480" cy="3549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8457"/>
          <a:stretch/>
        </p:blipFill>
        <p:spPr>
          <a:xfrm>
            <a:off x="107504" y="908720"/>
            <a:ext cx="4284496" cy="32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86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different </a:t>
            </a:r>
            <a:r>
              <a:rPr lang="nb-NO" dirty="0" err="1"/>
              <a:t>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2" y="1628800"/>
            <a:ext cx="6057867" cy="454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452320" y="5661248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Development </a:t>
            </a:r>
            <a:r>
              <a:rPr lang="nb-NO" dirty="0" err="1"/>
              <a:t>fixed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6660232" y="5373216"/>
            <a:ext cx="10441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86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different </a:t>
            </a:r>
            <a:r>
              <a:rPr lang="nb-NO" dirty="0" err="1"/>
              <a:t>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800534" cy="36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772816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 </a:t>
            </a:r>
            <a:r>
              <a:rPr lang="nb-NO" dirty="0" err="1"/>
              <a:t>each</a:t>
            </a:r>
            <a:r>
              <a:rPr lang="nb-NO" dirty="0"/>
              <a:t> segment VOI starts at 0 (for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), </a:t>
            </a:r>
            <a:r>
              <a:rPr lang="nb-NO" dirty="0" err="1"/>
              <a:t>grows</a:t>
            </a:r>
            <a:r>
              <a:rPr lang="nb-NO" dirty="0"/>
              <a:t> to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, and </a:t>
            </a:r>
            <a:r>
              <a:rPr lang="nb-NO" dirty="0" err="1"/>
              <a:t>decreases</a:t>
            </a:r>
            <a:r>
              <a:rPr lang="nb-NO" dirty="0"/>
              <a:t> to 0 (for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VOI is </a:t>
            </a:r>
            <a:r>
              <a:rPr lang="nb-NO" dirty="0" err="1"/>
              <a:t>smooth</a:t>
            </a:r>
            <a:r>
              <a:rPr lang="nb-NO" dirty="0"/>
              <a:t> for segments </a:t>
            </a:r>
            <a:r>
              <a:rPr lang="nb-NO" dirty="0" err="1"/>
              <a:t>belonging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prospect</a:t>
            </a:r>
            <a:r>
              <a:rPr lang="nb-NO" dirty="0"/>
              <a:t>. </a:t>
            </a:r>
            <a:r>
              <a:rPr lang="nb-NO" dirty="0" err="1"/>
              <a:t>Correlation</a:t>
            </a:r>
            <a:r>
              <a:rPr lang="nb-NO" dirty="0"/>
              <a:t> and </a:t>
            </a:r>
            <a:r>
              <a:rPr lang="nb-NO" dirty="0" err="1"/>
              <a:t>shared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VOI </a:t>
            </a:r>
            <a:r>
              <a:rPr lang="nb-NO" dirty="0" err="1"/>
              <a:t>can</a:t>
            </a:r>
            <a:r>
              <a:rPr lang="nb-NO" dirty="0"/>
              <a:t> be multimodal as a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,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influences</a:t>
            </a:r>
            <a:r>
              <a:rPr lang="nb-NO" dirty="0"/>
              <a:t> </a:t>
            </a:r>
            <a:r>
              <a:rPr lang="nb-NO" dirty="0" err="1"/>
              <a:t>neighboring</a:t>
            </a:r>
            <a:r>
              <a:rPr lang="nb-NO" dirty="0"/>
              <a:t> segments, at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indifferent </a:t>
            </a:r>
            <a:r>
              <a:rPr lang="nb-NO" dirty="0" err="1"/>
              <a:t>of</a:t>
            </a:r>
            <a:r>
              <a:rPr lang="nb-NO" dirty="0"/>
              <a:t> at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2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and VOI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410" y="2060848"/>
            <a:ext cx="8085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Computing </a:t>
            </a:r>
            <a:r>
              <a:rPr lang="nb-NO" dirty="0" err="1"/>
              <a:t>the</a:t>
            </a:r>
            <a:r>
              <a:rPr lang="nb-NO" dirty="0"/>
              <a:t> VOI in spatial </a:t>
            </a:r>
            <a:r>
              <a:rPr lang="nb-NO" dirty="0" err="1"/>
              <a:t>Gaussian</a:t>
            </a:r>
            <a:r>
              <a:rPr lang="nb-NO" dirty="0"/>
              <a:t> linear </a:t>
            </a:r>
            <a:r>
              <a:rPr lang="nb-NO" dirty="0" err="1"/>
              <a:t>models</a:t>
            </a:r>
            <a:r>
              <a:rPr lang="nb-NO" dirty="0"/>
              <a:t>. </a:t>
            </a:r>
          </a:p>
          <a:p>
            <a:r>
              <a:rPr lang="nb-NO" dirty="0"/>
              <a:t>	- The spatial random variables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assumed</a:t>
            </a:r>
            <a:r>
              <a:rPr lang="nb-NO" dirty="0"/>
              <a:t> to be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distributed</a:t>
            </a:r>
            <a:endParaRPr lang="nb-NO" dirty="0"/>
          </a:p>
          <a:p>
            <a:r>
              <a:rPr lang="nb-NO" dirty="0"/>
              <a:t>	- Make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b="1" dirty="0"/>
              <a:t>spatial designs (</a:t>
            </a:r>
            <a:r>
              <a:rPr lang="nb-NO" b="1" dirty="0" err="1"/>
              <a:t>choose</a:t>
            </a:r>
            <a:r>
              <a:rPr lang="nb-NO" b="1" dirty="0"/>
              <a:t> </a:t>
            </a:r>
            <a:r>
              <a:rPr lang="nb-NO" b="1" dirty="0" err="1"/>
              <a:t>matrix</a:t>
            </a:r>
            <a:r>
              <a:rPr lang="nb-NO" b="1" dirty="0"/>
              <a:t> </a:t>
            </a:r>
            <a:r>
              <a:rPr lang="nb-NO" b="1" i="1" dirty="0"/>
              <a:t>H</a:t>
            </a:r>
            <a:r>
              <a:rPr lang="nb-NO" b="1" dirty="0"/>
              <a:t>)</a:t>
            </a:r>
            <a:r>
              <a:rPr lang="nb-NO" dirty="0"/>
              <a:t>.</a:t>
            </a:r>
          </a:p>
          <a:p>
            <a:r>
              <a:rPr lang="nb-NO" dirty="0"/>
              <a:t>	- The optimal design </a:t>
            </a:r>
            <a:r>
              <a:rPr lang="nb-NO" dirty="0" err="1"/>
              <a:t>depends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situation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is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and </a:t>
            </a:r>
            <a:r>
              <a:rPr lang="nb-NO" dirty="0" err="1"/>
              <a:t>analytical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8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profit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71765"/>
            <a:ext cx="4403896" cy="2519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024" y="546476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Uncertain</a:t>
            </a:r>
            <a:r>
              <a:rPr lang="nb-NO" dirty="0"/>
              <a:t> </a:t>
            </a:r>
            <a:r>
              <a:rPr lang="nb-NO" dirty="0" err="1"/>
              <a:t>profit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project</a:t>
            </a:r>
            <a:r>
              <a:rPr lang="nb-NO" dirty="0"/>
              <a:t> is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distributed</a:t>
            </a:r>
            <a:r>
              <a:rPr lang="nb-NO" dirty="0"/>
              <a:t>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524B3-D5F8-F851-AB2D-F8B8FBD3C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24" y="2238327"/>
            <a:ext cx="5600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35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profits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27741"/>
              </p:ext>
            </p:extLst>
          </p:nvPr>
        </p:nvGraphicFramePr>
        <p:xfrm>
          <a:off x="454949" y="3211512"/>
          <a:ext cx="4445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560" imgH="253800" progId="Equation.DSMT4">
                  <p:embed/>
                </p:oleObj>
              </mc:Choice>
              <mc:Fallback>
                <p:oleObj name="Equation" r:id="rId2" imgW="259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949" y="3211512"/>
                        <a:ext cx="4445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628800"/>
            <a:ext cx="504056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Uncertain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profit</a:t>
            </a:r>
            <a:r>
              <a:rPr lang="nb-NO" dirty="0"/>
              <a:t> is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distributed</a:t>
            </a:r>
            <a:r>
              <a:rPr lang="nb-NO" dirty="0"/>
              <a:t>. </a:t>
            </a:r>
          </a:p>
          <a:p>
            <a:r>
              <a:rPr lang="nb-NO" dirty="0" err="1"/>
              <a:t>Invest</a:t>
            </a:r>
            <a:r>
              <a:rPr lang="nb-NO" dirty="0"/>
              <a:t> or not?</a:t>
            </a:r>
          </a:p>
          <a:p>
            <a:r>
              <a:rPr lang="nb-NO" dirty="0"/>
              <a:t>The </a:t>
            </a:r>
            <a:r>
              <a:rPr lang="nb-NO" dirty="0" err="1"/>
              <a:t>decision</a:t>
            </a:r>
            <a:r>
              <a:rPr lang="nb-NO" dirty="0"/>
              <a:t> maker asks a clairvoyant for </a:t>
            </a:r>
            <a:r>
              <a:rPr lang="nb-NO" dirty="0" err="1"/>
              <a:t>perfect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VOI is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her </a:t>
            </a:r>
            <a:r>
              <a:rPr lang="nb-NO" dirty="0" err="1"/>
              <a:t>price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168352" cy="2108394"/>
          </a:xfrm>
          <a:prstGeom prst="rect">
            <a:avLst/>
          </a:prstGeom>
        </p:spPr>
      </p:pic>
      <p:pic>
        <p:nvPicPr>
          <p:cNvPr id="12" name="Picture 11" descr="A group of mathematical equations&#10;&#10;AI-generated content may be incorrect.">
            <a:extLst>
              <a:ext uri="{FF2B5EF4-FFF2-40B4-BE49-F238E27FC236}">
                <a16:creationId xmlns:a16="http://schemas.microsoft.com/office/drawing/2014/main" id="{4EE9FB0D-857C-0D57-0B1D-C727FD37B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0" y="3794805"/>
            <a:ext cx="8783520" cy="27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6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</a:t>
            </a:r>
            <a:r>
              <a:rPr lang="nb-NO" dirty="0" err="1"/>
              <a:t>Gaussian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60032" y="15567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pdf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14754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cdf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7170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analytical</a:t>
            </a:r>
            <a:r>
              <a:rPr lang="nb-NO" dirty="0"/>
              <a:t> form </a:t>
            </a:r>
            <a:r>
              <a:rPr lang="nb-NO" dirty="0" err="1"/>
              <a:t>facilitates</a:t>
            </a:r>
            <a:r>
              <a:rPr lang="nb-NO" dirty="0"/>
              <a:t> </a:t>
            </a:r>
            <a:r>
              <a:rPr lang="nb-NO" dirty="0" err="1"/>
              <a:t>computing</a:t>
            </a:r>
            <a:r>
              <a:rPr lang="nb-NO" dirty="0"/>
              <a:t>, and </a:t>
            </a:r>
            <a:r>
              <a:rPr lang="nb-NO" dirty="0" err="1"/>
              <a:t>eases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VOI </a:t>
            </a:r>
            <a:r>
              <a:rPr lang="nb-NO" dirty="0" err="1"/>
              <a:t>properties</a:t>
            </a:r>
            <a:r>
              <a:rPr lang="nb-NO" dirty="0"/>
              <a:t> as a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parameters. </a:t>
            </a:r>
            <a:endParaRPr lang="en-US" dirty="0"/>
          </a:p>
        </p:txBody>
      </p:sp>
      <p:pic>
        <p:nvPicPr>
          <p:cNvPr id="7" name="Picture 6" descr="A black text with a plus and a circle&#10;&#10;AI-generated content may be incorrect.">
            <a:extLst>
              <a:ext uri="{FF2B5EF4-FFF2-40B4-BE49-F238E27FC236}">
                <a16:creationId xmlns:a16="http://schemas.microsoft.com/office/drawing/2014/main" id="{8804ACFA-53F3-C70C-53AF-4F0D54CD2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" y="2402416"/>
            <a:ext cx="4989506" cy="6945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7E8CE-6406-D15B-8DDB-F655D8A3F07A}"/>
              </a:ext>
            </a:extLst>
          </p:cNvPr>
          <p:cNvCxnSpPr>
            <a:cxnSpLocks/>
          </p:cNvCxnSpPr>
          <p:nvPr/>
        </p:nvCxnSpPr>
        <p:spPr>
          <a:xfrm flipH="1">
            <a:off x="3779912" y="1926124"/>
            <a:ext cx="1908212" cy="620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74052F-90D0-6E09-7F9D-E0C9582A1C68}"/>
              </a:ext>
            </a:extLst>
          </p:cNvPr>
          <p:cNvCxnSpPr>
            <a:cxnSpLocks/>
          </p:cNvCxnSpPr>
          <p:nvPr/>
        </p:nvCxnSpPr>
        <p:spPr>
          <a:xfrm flipH="1">
            <a:off x="2411760" y="1844824"/>
            <a:ext cx="1548172" cy="773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46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for </a:t>
            </a:r>
            <a:r>
              <a:rPr lang="nb-NO" dirty="0" err="1"/>
              <a:t>Gaussian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Result</a:t>
            </a:r>
            <a:r>
              <a:rPr lang="nb-NO" dirty="0"/>
              <a:t>: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  <a:stCxn id="9" idx="2"/>
          </p:cNvCxnSpPr>
          <p:nvPr/>
        </p:nvCxnSpPr>
        <p:spPr>
          <a:xfrm flipH="1">
            <a:off x="3707904" y="1926124"/>
            <a:ext cx="1980220" cy="476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0032" y="15567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pdf</a:t>
            </a:r>
            <a:endParaRPr lang="en-US" dirty="0"/>
          </a:p>
        </p:txBody>
      </p:sp>
      <p:cxnSp>
        <p:nvCxnSpPr>
          <p:cNvPr id="10" name="Straight Arrow Connector 9"/>
          <p:cNvCxnSpPr>
            <a:cxnSpLocks/>
            <a:stCxn id="11" idx="2"/>
          </p:cNvCxnSpPr>
          <p:nvPr/>
        </p:nvCxnSpPr>
        <p:spPr>
          <a:xfrm flipH="1">
            <a:off x="2483768" y="1844824"/>
            <a:ext cx="1476164" cy="557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14754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cdf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7170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nb-NO" dirty="0"/>
              <a:t>The VOI is </a:t>
            </a:r>
            <a:r>
              <a:rPr lang="nb-NO" dirty="0" err="1"/>
              <a:t>largest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mean</a:t>
            </a:r>
            <a:r>
              <a:rPr lang="nb-NO" dirty="0"/>
              <a:t> at 0, most </a:t>
            </a:r>
            <a:r>
              <a:rPr lang="nb-NO" dirty="0" err="1"/>
              <a:t>difficult</a:t>
            </a:r>
            <a:r>
              <a:rPr lang="nb-NO" dirty="0"/>
              <a:t> to make </a:t>
            </a:r>
            <a:r>
              <a:rPr lang="nb-NO" dirty="0" err="1"/>
              <a:t>decision</a:t>
            </a:r>
            <a:r>
              <a:rPr lang="nb-NO" dirty="0"/>
              <a:t>.</a:t>
            </a:r>
          </a:p>
          <a:p>
            <a:pPr marL="400050" indent="-400050">
              <a:buAutoNum type="romanLcParenR"/>
            </a:pPr>
            <a:endParaRPr lang="nb-NO" dirty="0"/>
          </a:p>
          <a:p>
            <a:pPr marL="400050" indent="-400050">
              <a:buAutoNum type="romanLcParenR"/>
            </a:pPr>
            <a:r>
              <a:rPr lang="nb-NO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8810" y="495797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More </a:t>
            </a:r>
            <a:r>
              <a:rPr lang="nb-NO" dirty="0" err="1"/>
              <a:t>uncertain</a:t>
            </a:r>
            <a:r>
              <a:rPr lang="nb-NO" dirty="0"/>
              <a:t> -&gt; </a:t>
            </a:r>
            <a:r>
              <a:rPr lang="nb-NO" dirty="0" err="1"/>
              <a:t>information</a:t>
            </a:r>
            <a:r>
              <a:rPr lang="nb-NO" dirty="0"/>
              <a:t> more </a:t>
            </a:r>
            <a:r>
              <a:rPr lang="nb-NO" dirty="0" err="1"/>
              <a:t>valuable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7" name="Picture 6" descr="A black square and square equation&#10;&#10;AI-generated content may be incorrect.">
            <a:extLst>
              <a:ext uri="{FF2B5EF4-FFF2-40B4-BE49-F238E27FC236}">
                <a16:creationId xmlns:a16="http://schemas.microsoft.com/office/drawing/2014/main" id="{2C8DE8F4-5031-FD0D-C04F-861294C0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25" y="4310271"/>
            <a:ext cx="4660900" cy="647700"/>
          </a:xfrm>
          <a:prstGeom prst="rect">
            <a:avLst/>
          </a:prstGeom>
        </p:spPr>
      </p:pic>
      <p:pic>
        <p:nvPicPr>
          <p:cNvPr id="15" name="Picture 14" descr="A black text with a plus and a circle&#10;&#10;AI-generated content may be incorrect.">
            <a:extLst>
              <a:ext uri="{FF2B5EF4-FFF2-40B4-BE49-F238E27FC236}">
                <a16:creationId xmlns:a16="http://schemas.microsoft.com/office/drawing/2014/main" id="{1CDE3C9A-8828-096D-AE4E-277ABC69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" y="2402416"/>
            <a:ext cx="4989506" cy="6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4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Multivariate</a:t>
            </a:r>
            <a:r>
              <a:rPr lang="nb-NO" dirty="0"/>
              <a:t> </a:t>
            </a:r>
            <a:r>
              <a:rPr lang="nb-NO" dirty="0" err="1"/>
              <a:t>Gaussian</a:t>
            </a:r>
            <a:r>
              <a:rPr lang="nb-NO" dirty="0"/>
              <a:t> and VOI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95389"/>
              </p:ext>
            </p:extLst>
          </p:nvPr>
        </p:nvGraphicFramePr>
        <p:xfrm>
          <a:off x="1403648" y="1628800"/>
          <a:ext cx="460375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939600" progId="Equation.DSMT4">
                  <p:embed/>
                </p:oleObj>
              </mc:Choice>
              <mc:Fallback>
                <p:oleObj name="Equation" r:id="rId2" imgW="2908080" imgH="93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4603750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88185"/>
              </p:ext>
            </p:extLst>
          </p:nvPr>
        </p:nvGraphicFramePr>
        <p:xfrm>
          <a:off x="1619672" y="5013176"/>
          <a:ext cx="33369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457200" progId="Equation.DSMT4">
                  <p:embed/>
                </p:oleObj>
              </mc:Choice>
              <mc:Fallback>
                <p:oleObj name="Equation" r:id="rId4" imgW="21081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13176"/>
                        <a:ext cx="33369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5576" y="42930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Standard </a:t>
            </a:r>
            <a:r>
              <a:rPr lang="nb-NO" dirty="0" err="1"/>
              <a:t>bivariate</a:t>
            </a:r>
            <a:r>
              <a:rPr lang="nb-NO" dirty="0"/>
              <a:t> </a:t>
            </a:r>
            <a:r>
              <a:rPr lang="nb-NO" dirty="0" err="1"/>
              <a:t>Gaussian</a:t>
            </a:r>
            <a:r>
              <a:rPr lang="nb-NO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19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Kriging 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5328592" cy="39964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868144" y="335699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4377878"/>
            <a:ext cx="2375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Overall </a:t>
            </a:r>
            <a:r>
              <a:rPr lang="nb-NO" dirty="0" err="1"/>
              <a:t>variance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is </a:t>
            </a:r>
            <a:r>
              <a:rPr lang="nb-NO" dirty="0" err="1"/>
              <a:t>larger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random design.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EA3C-A6D2-FC0E-8C2C-F46E4529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4396"/>
            <a:ext cx="7531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6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490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600" imgH="508000" progId="Equation.DSMT4">
                  <p:embed/>
                </p:oleObj>
              </mc:Choice>
              <mc:Fallback>
                <p:oleObj name="Equation" r:id="rId2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/>
              <a:t>Computation</a:t>
            </a:r>
            <a:r>
              <a:rPr lang="nb-NO" dirty="0"/>
              <a:t> - </a:t>
            </a:r>
            <a:r>
              <a:rPr lang="nb-NO" dirty="0" err="1"/>
              <a:t>Formula</a:t>
            </a:r>
            <a:r>
              <a:rPr lang="nb-NO" dirty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84160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304800" progId="Equation.DSMT4">
                  <p:embed/>
                </p:oleObj>
              </mc:Choice>
              <mc:Fallback>
                <p:oleObj name="Equation" r:id="rId4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208" y="4976008"/>
            <a:ext cx="7643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Computations</a:t>
            </a:r>
            <a:r>
              <a:rPr lang="nb-NO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Easier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flexibility</a:t>
            </a:r>
            <a:r>
              <a:rPr lang="nb-NO" dirty="0"/>
              <a:t> ( less alternatives).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Easier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decouples</a:t>
            </a:r>
            <a:r>
              <a:rPr lang="nb-NO" dirty="0"/>
              <a:t> (sums or integrals </a:t>
            </a:r>
            <a:r>
              <a:rPr lang="nb-NO" dirty="0" err="1"/>
              <a:t>split</a:t>
            </a:r>
            <a:r>
              <a:rPr lang="nb-NO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Easier</a:t>
            </a:r>
            <a:r>
              <a:rPr lang="nb-NO" dirty="0"/>
              <a:t> for </a:t>
            </a:r>
            <a:r>
              <a:rPr lang="nb-NO" dirty="0" err="1"/>
              <a:t>perfect</a:t>
            </a:r>
            <a:r>
              <a:rPr lang="nb-NO" dirty="0"/>
              <a:t>, total, </a:t>
            </a:r>
            <a:r>
              <a:rPr lang="nb-NO" dirty="0" err="1"/>
              <a:t>information</a:t>
            </a:r>
            <a:r>
              <a:rPr lang="nb-NO" dirty="0"/>
              <a:t> (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bound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VOI).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Sometimes</a:t>
            </a:r>
            <a:r>
              <a:rPr lang="nb-NO" dirty="0"/>
              <a:t> </a:t>
            </a:r>
            <a:r>
              <a:rPr lang="nb-NO" dirty="0" err="1"/>
              <a:t>analytical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 (</a:t>
            </a:r>
            <a:r>
              <a:rPr lang="nb-NO" b="1" dirty="0"/>
              <a:t>GAUSSIAN</a:t>
            </a:r>
            <a:r>
              <a:rPr lang="nb-NO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Otherwise</a:t>
            </a:r>
            <a:r>
              <a:rPr lang="nb-NO" dirty="0"/>
              <a:t> </a:t>
            </a:r>
            <a:r>
              <a:rPr lang="nb-NO" dirty="0" err="1"/>
              <a:t>approximations</a:t>
            </a:r>
            <a:r>
              <a:rPr lang="nb-NO" dirty="0"/>
              <a:t> and Monte Carlo.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AB199-D1EE-3FD6-542A-A9C81634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6ECD-25B4-CDCF-B112-1E34DDA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/>
              <a:t>Criteria</a:t>
            </a:r>
            <a:r>
              <a:rPr lang="nb-NO" dirty="0"/>
              <a:t> for </a:t>
            </a:r>
            <a:r>
              <a:rPr lang="nb-NO" dirty="0" err="1"/>
              <a:t>acquiring</a:t>
            </a:r>
            <a:r>
              <a:rPr lang="nb-NO" dirty="0"/>
              <a:t> </a:t>
            </a:r>
            <a:r>
              <a:rPr lang="nb-NO" dirty="0" err="1"/>
              <a:t>valuable</a:t>
            </a:r>
            <a:r>
              <a:rPr lang="nb-NO" dirty="0"/>
              <a:t> data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A49F1-348F-A507-4AFC-89E19B2C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B82BB9C-9827-CDFB-1B92-27F68358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720A1AE-CF94-2BDE-57E1-3167543D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4A0754-E249-36FB-CB49-43DCCC28AC54}"/>
              </a:ext>
            </a:extLst>
          </p:cNvPr>
          <p:cNvSpPr/>
          <p:nvPr/>
        </p:nvSpPr>
        <p:spPr>
          <a:xfrm>
            <a:off x="827584" y="2022374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Reduce expected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Largest variance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Improved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better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Balance cost and benefit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F3DD34D-EDE6-C1A3-4E6A-C8FFE768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CBF501E-AE9E-63BF-5902-B05FE6BB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5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VOI –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6451" y="1340768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flexibility</a:t>
            </a:r>
            <a:r>
              <a:rPr lang="nb-NO" dirty="0"/>
              <a:t>: </a:t>
            </a:r>
          </a:p>
          <a:p>
            <a:pPr algn="ctr"/>
            <a:r>
              <a:rPr lang="nb-NO" dirty="0"/>
              <a:t>Must </a:t>
            </a:r>
            <a:r>
              <a:rPr lang="nb-NO" dirty="0" err="1"/>
              <a:t>select</a:t>
            </a:r>
            <a:r>
              <a:rPr lang="nb-NO" dirty="0"/>
              <a:t> all units, or none.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5734"/>
              </p:ext>
            </p:extLst>
          </p:nvPr>
        </p:nvGraphicFramePr>
        <p:xfrm>
          <a:off x="249068" y="2204865"/>
          <a:ext cx="461096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82400" progId="Equation.DSMT4">
                  <p:embed/>
                </p:oleObj>
              </mc:Choice>
              <mc:Fallback>
                <p:oleObj name="Equation" r:id="rId2" imgW="2577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068" y="2204865"/>
                        <a:ext cx="461096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65025" y="2564904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Value </a:t>
            </a:r>
            <a:r>
              <a:rPr lang="nb-NO" dirty="0" err="1"/>
              <a:t>decouples</a:t>
            </a:r>
            <a:r>
              <a:rPr lang="nb-NO" dirty="0"/>
              <a:t> to sum.</a:t>
            </a:r>
          </a:p>
          <a:p>
            <a:pPr algn="ctr"/>
            <a:r>
              <a:rPr lang="nb-NO" dirty="0"/>
              <a:t>Value </a:t>
            </a:r>
            <a:r>
              <a:rPr lang="nb-NO" dirty="0" err="1"/>
              <a:t>function</a:t>
            </a:r>
            <a:r>
              <a:rPr lang="nb-NO" dirty="0"/>
              <a:t> is linear.</a:t>
            </a:r>
          </a:p>
          <a:p>
            <a:pPr algn="ctr"/>
            <a:r>
              <a:rPr lang="nb-NO" dirty="0"/>
              <a:t>Profits </a:t>
            </a:r>
            <a:r>
              <a:rPr lang="nb-NO" dirty="0" err="1"/>
              <a:t>modeled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B99E6-9E37-8D63-F18D-D76FB8E35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8" y="3856188"/>
            <a:ext cx="8675644" cy="947340"/>
          </a:xfrm>
          <a:prstGeom prst="rect">
            <a:avLst/>
          </a:prstGeom>
        </p:spPr>
      </p:pic>
      <p:pic>
        <p:nvPicPr>
          <p:cNvPr id="12" name="Picture 11" descr="A mathematical equations and formulas&#10;&#10;AI-generated content may be incorrect.">
            <a:extLst>
              <a:ext uri="{FF2B5EF4-FFF2-40B4-BE49-F238E27FC236}">
                <a16:creationId xmlns:a16="http://schemas.microsoft.com/office/drawing/2014/main" id="{4BC17D48-E3D7-5CE0-E6CF-893D1CC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4819570"/>
            <a:ext cx="62357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3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8056"/>
            <a:ext cx="6977749" cy="5233312"/>
          </a:xfrm>
        </p:spPr>
      </p:pic>
      <p:sp>
        <p:nvSpPr>
          <p:cNvPr id="5" name="Oval 4"/>
          <p:cNvSpPr/>
          <p:nvPr/>
        </p:nvSpPr>
        <p:spPr>
          <a:xfrm>
            <a:off x="4572000" y="4797152"/>
            <a:ext cx="28803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34" y="326161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Mining </a:t>
            </a:r>
            <a:r>
              <a:rPr lang="nb-NO" dirty="0" err="1"/>
              <a:t>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4288" y="5373216"/>
            <a:ext cx="79208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72200" y="5805264"/>
            <a:ext cx="2592288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Is </a:t>
            </a:r>
            <a:r>
              <a:rPr lang="nb-NO" dirty="0" err="1"/>
              <a:t>mining</a:t>
            </a:r>
            <a:r>
              <a:rPr lang="nb-NO" dirty="0"/>
              <a:t> profitable?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situation</a:t>
            </a:r>
            <a:r>
              <a:rPr lang="nb-NO" dirty="0"/>
              <a:t> and data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8140"/>
          <a:stretch/>
        </p:blipFill>
        <p:spPr>
          <a:xfrm>
            <a:off x="539552" y="1340768"/>
            <a:ext cx="8114711" cy="411326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236296" y="386104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39952" y="3284984"/>
            <a:ext cx="2376264" cy="2169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6136" y="5454032"/>
            <a:ext cx="28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Mining </a:t>
            </a:r>
            <a:r>
              <a:rPr lang="nb-NO" dirty="0" err="1"/>
              <a:t>blocks</a:t>
            </a:r>
            <a:r>
              <a:rPr lang="nb-NO" dirty="0"/>
              <a:t>.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waste</a:t>
            </a:r>
            <a:r>
              <a:rPr lang="nb-NO" dirty="0"/>
              <a:t> rock.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-grade.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635896" y="3397400"/>
            <a:ext cx="3384376" cy="1975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00264" y="3397400"/>
            <a:ext cx="135632" cy="1696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63688" y="5093568"/>
            <a:ext cx="18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boreholes</a:t>
            </a:r>
            <a:r>
              <a:rPr lang="nb-N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9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Information </a:t>
            </a:r>
            <a:r>
              <a:rPr lang="nb-NO" dirty="0" err="1"/>
              <a:t>gathering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8140"/>
          <a:stretch/>
        </p:blipFill>
        <p:spPr>
          <a:xfrm>
            <a:off x="539552" y="1340768"/>
            <a:ext cx="8114711" cy="411326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568080" y="3397400"/>
            <a:ext cx="3452192" cy="1409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5856" y="3397400"/>
            <a:ext cx="360040" cy="1086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1720" y="4483896"/>
            <a:ext cx="18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boreholes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Total test </a:t>
            </a:r>
            <a:r>
              <a:rPr lang="nb-NO" dirty="0"/>
              <a:t>: 265 </a:t>
            </a:r>
            <a:r>
              <a:rPr lang="nb-NO" dirty="0" err="1"/>
              <a:t>measurements</a:t>
            </a:r>
            <a:r>
              <a:rPr lang="nb-NO" dirty="0"/>
              <a:t> in 21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boreholes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Partial</a:t>
            </a:r>
            <a:r>
              <a:rPr lang="nb-NO" b="1" dirty="0"/>
              <a:t> test</a:t>
            </a:r>
            <a:r>
              <a:rPr lang="nb-NO" dirty="0"/>
              <a:t>: Drilling and sampling data </a:t>
            </a:r>
            <a:r>
              <a:rPr lang="nb-NO" dirty="0" err="1"/>
              <a:t>only</a:t>
            </a:r>
            <a:r>
              <a:rPr lang="nb-NO" dirty="0"/>
              <a:t> in a </a:t>
            </a:r>
            <a:r>
              <a:rPr lang="nb-NO" dirty="0" err="1"/>
              <a:t>subset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boreholes</a:t>
            </a:r>
            <a:r>
              <a:rPr lang="nb-NO" dirty="0"/>
              <a:t>.</a:t>
            </a:r>
            <a:r>
              <a:rPr lang="nb-NO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Perfect</a:t>
            </a:r>
            <a:r>
              <a:rPr lang="nb-NO" dirty="0"/>
              <a:t> testing (XRF: done in lab). </a:t>
            </a:r>
            <a:r>
              <a:rPr lang="nb-NO" b="1" dirty="0" err="1"/>
              <a:t>Imperfect</a:t>
            </a:r>
            <a:r>
              <a:rPr lang="nb-NO" dirty="0"/>
              <a:t> testing (XMET: </a:t>
            </a:r>
            <a:r>
              <a:rPr lang="nb-NO" dirty="0" err="1"/>
              <a:t>handheld</a:t>
            </a:r>
            <a:r>
              <a:rPr lang="nb-NO" dirty="0"/>
              <a:t> meter).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61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Prior </a:t>
            </a:r>
            <a:r>
              <a:rPr lang="nb-NO" dirty="0" err="1"/>
              <a:t>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608512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37258" r="-2944" b="32835"/>
          <a:stretch/>
        </p:blipFill>
        <p:spPr>
          <a:xfrm>
            <a:off x="1259632" y="4293096"/>
            <a:ext cx="7272808" cy="23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0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2460"/>
            <a:ext cx="3723525" cy="2792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3" y="3140968"/>
            <a:ext cx="4776531" cy="3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8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Prior and </a:t>
            </a:r>
            <a:r>
              <a:rPr lang="nb-NO" dirty="0" err="1"/>
              <a:t>likelihood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233714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Prior </a:t>
            </a:r>
            <a:r>
              <a:rPr lang="nb-NO" dirty="0" err="1"/>
              <a:t>trained</a:t>
            </a:r>
            <a:r>
              <a:rPr lang="nb-NO" dirty="0"/>
              <a:t> from </a:t>
            </a:r>
            <a:r>
              <a:rPr lang="nb-NO" dirty="0" err="1"/>
              <a:t>current</a:t>
            </a:r>
            <a:r>
              <a:rPr lang="nb-NO" dirty="0"/>
              <a:t> data.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89564"/>
              </p:ext>
            </p:extLst>
          </p:nvPr>
        </p:nvGraphicFramePr>
        <p:xfrm>
          <a:off x="1462067" y="3219323"/>
          <a:ext cx="2461861" cy="93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533160" progId="Equation.DSMT4">
                  <p:embed/>
                </p:oleObj>
              </mc:Choice>
              <mc:Fallback>
                <p:oleObj name="Equation" r:id="rId2" imgW="1409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2067" y="3219323"/>
                        <a:ext cx="2461861" cy="93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46848" y="332630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-XRF data</a:t>
            </a:r>
          </a:p>
          <a:p>
            <a:endParaRPr lang="nb-NO" dirty="0"/>
          </a:p>
          <a:p>
            <a:r>
              <a:rPr lang="nb-NO" dirty="0"/>
              <a:t>-XMET data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59632" y="2995879"/>
            <a:ext cx="532859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3CDC-F765-868E-8EEA-1C168D74023C}"/>
              </a:ext>
            </a:extLst>
          </p:cNvPr>
          <p:cNvSpPr txBox="1"/>
          <p:nvPr/>
        </p:nvSpPr>
        <p:spPr>
          <a:xfrm>
            <a:off x="1259632" y="53012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VOI analytically available for different data gathering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06630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6019056" cy="45142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VOI : </a:t>
            </a:r>
            <a:r>
              <a:rPr lang="nb-NO" dirty="0" err="1"/>
              <a:t>Decision</a:t>
            </a:r>
            <a:r>
              <a:rPr lang="nb-NO" dirty="0"/>
              <a:t> regions XRF,XMET.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3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EE210-4B27-A34F-FC98-AAD9D5B6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27A-F9AF-FD8D-83D4-CF675435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/>
              <a:t>VOI : </a:t>
            </a:r>
            <a:r>
              <a:rPr lang="nb-NO" dirty="0" err="1"/>
              <a:t>Decision</a:t>
            </a:r>
            <a:r>
              <a:rPr lang="nb-NO" dirty="0"/>
              <a:t> regions, </a:t>
            </a:r>
            <a:r>
              <a:rPr lang="nb-NO" dirty="0" err="1"/>
              <a:t>partial</a:t>
            </a:r>
            <a:r>
              <a:rPr lang="nb-NO" dirty="0"/>
              <a:t> data.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CA926B-BC6A-FD9F-E0B8-3BBC3AAC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5868944" cy="44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5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Exercise</a:t>
            </a:r>
            <a:r>
              <a:rPr lang="nb-NO" dirty="0"/>
              <a:t> VOI </a:t>
            </a:r>
            <a:r>
              <a:rPr lang="nb-NO" dirty="0" err="1"/>
              <a:t>bivariate</a:t>
            </a:r>
            <a:r>
              <a:rPr lang="nb-NO" dirty="0"/>
              <a:t>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project</a:t>
            </a:r>
            <a:endParaRPr lang="en-US" dirty="0"/>
          </a:p>
        </p:txBody>
      </p:sp>
      <p:pic>
        <p:nvPicPr>
          <p:cNvPr id="4" name="Picture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4B4C9AE-F084-B5AF-C347-C1B18107D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7458"/>
            <a:ext cx="5283200" cy="256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3208-3AF5-415A-22FE-93B9B32BE3E3}"/>
              </a:ext>
            </a:extLst>
          </p:cNvPr>
          <p:cNvSpPr txBox="1"/>
          <p:nvPr/>
        </p:nvSpPr>
        <p:spPr>
          <a:xfrm>
            <a:off x="693500" y="342900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Compare a total and partial imperfect test. </a:t>
            </a:r>
          </a:p>
          <a:p>
            <a:r>
              <a:rPr lang="en-NO" dirty="0"/>
              <a:t>Design matrix </a:t>
            </a:r>
            <a:r>
              <a:rPr lang="en-NO" b="1" i="1" dirty="0"/>
              <a:t>H</a:t>
            </a:r>
            <a:r>
              <a:rPr lang="en-NO" dirty="0"/>
              <a:t>=</a:t>
            </a:r>
            <a:r>
              <a:rPr lang="en-NO" b="1" i="1" dirty="0"/>
              <a:t>I</a:t>
            </a:r>
            <a:r>
              <a:rPr lang="en-NO" dirty="0"/>
              <a:t> vs </a:t>
            </a:r>
            <a:r>
              <a:rPr lang="en-NO" b="1" i="1" dirty="0"/>
              <a:t>H</a:t>
            </a:r>
            <a:r>
              <a:rPr lang="en-NO" dirty="0"/>
              <a:t>=[1,0].</a:t>
            </a:r>
          </a:p>
          <a:p>
            <a:endParaRPr lang="en-NO" dirty="0"/>
          </a:p>
          <a:p>
            <a:r>
              <a:rPr lang="en-NO" dirty="0"/>
              <a:t>Play with measurement noise, and see difference between partial and total tests.</a:t>
            </a:r>
          </a:p>
        </p:txBody>
      </p:sp>
      <p:pic>
        <p:nvPicPr>
          <p:cNvPr id="7" name="Picture 6" descr="A graph with a line and a blue line&#10;&#10;AI-generated content may be incorrect.">
            <a:extLst>
              <a:ext uri="{FF2B5EF4-FFF2-40B4-BE49-F238E27FC236}">
                <a16:creationId xmlns:a16="http://schemas.microsoft.com/office/drawing/2014/main" id="{3F0993D8-87F8-E72A-B090-B7E91975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64" y="3498828"/>
            <a:ext cx="3197236" cy="2445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DF40C-3966-80BC-EB35-91F47CB41C1C}"/>
              </a:ext>
            </a:extLst>
          </p:cNvPr>
          <p:cNvSpPr txBox="1"/>
          <p:nvPr/>
        </p:nvSpPr>
        <p:spPr>
          <a:xfrm>
            <a:off x="457200" y="615652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https://joeid.folk.ntnu.no/Romania25/VOI_bivarGauss.py</a:t>
            </a:r>
            <a:r>
              <a:rPr lang="en-GB" dirty="0"/>
              <a:t>  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851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/>
              <a:t>Variance</a:t>
            </a:r>
            <a:r>
              <a:rPr lang="nb-NO" dirty="0"/>
              <a:t> </a:t>
            </a:r>
            <a:r>
              <a:rPr lang="nb-NO" dirty="0" err="1"/>
              <a:t>reduction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592" y="350100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Expected variance reduction:</a:t>
            </a:r>
            <a:endParaRPr lang="en-US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61519" y="2204864"/>
          <a:ext cx="35683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31800" progId="Equation.DSMT4">
                  <p:embed/>
                </p:oleObj>
              </mc:Choice>
              <mc:Fallback>
                <p:oleObj name="Equation" r:id="rId2" imgW="2120900" imgH="431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19" y="2204864"/>
                        <a:ext cx="356839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87624" y="4005064"/>
          <a:ext cx="757584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13300" imgH="457200" progId="Equation.DSMT4">
                  <p:embed/>
                </p:oleObj>
              </mc:Choice>
              <mc:Fallback>
                <p:oleObj name="Equation" r:id="rId4" imgW="481330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05064"/>
                        <a:ext cx="7575842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229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Gaussian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posterior</a:t>
            </a:r>
            <a:r>
              <a:rPr lang="nb-NO" dirty="0"/>
              <a:t> </a:t>
            </a:r>
            <a:r>
              <a:rPr lang="nb-NO" dirty="0" err="1"/>
              <a:t>variance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depend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data,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design.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BCF2B-8805-BDAA-B9A8-6AA39A21E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66" y="5217016"/>
            <a:ext cx="4699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Variance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(</a:t>
            </a:r>
            <a:r>
              <a:rPr lang="nb-NO" dirty="0" err="1"/>
              <a:t>Gaussian</a:t>
            </a:r>
            <a:r>
              <a:rPr lang="nb-NO" dirty="0"/>
              <a:t>, Kriging)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5328592" cy="39964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868144" y="335699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4377878"/>
            <a:ext cx="237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Overall </a:t>
            </a:r>
            <a:r>
              <a:rPr lang="nb-NO" dirty="0" err="1"/>
              <a:t>variance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is </a:t>
            </a:r>
            <a:r>
              <a:rPr lang="nb-NO" dirty="0" err="1"/>
              <a:t>larger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random design.</a:t>
            </a:r>
          </a:p>
          <a:p>
            <a:r>
              <a:rPr lang="nb-NO" dirty="0"/>
              <a:t>This design </a:t>
            </a:r>
            <a:r>
              <a:rPr lang="nb-NO" dirty="0" err="1"/>
              <a:t>matrix</a:t>
            </a:r>
            <a:r>
              <a:rPr lang="nb-NO" dirty="0"/>
              <a:t> </a:t>
            </a:r>
            <a:r>
              <a:rPr lang="nb-NO" b="1" i="1" dirty="0"/>
              <a:t>H</a:t>
            </a:r>
            <a:r>
              <a:rPr lang="nb-NO" dirty="0"/>
              <a:t> </a:t>
            </a:r>
            <a:r>
              <a:rPr lang="nb-NO" dirty="0" err="1"/>
              <a:t>gives</a:t>
            </a:r>
            <a:r>
              <a:rPr lang="nb-NO" dirty="0"/>
              <a:t> a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term.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63A8D-7A3B-3856-832B-788C4FAB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8" y="1841957"/>
            <a:ext cx="7772400" cy="6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/>
              <a:t>Entropy</a:t>
            </a:r>
            <a:r>
              <a:rPr lang="nb-NO" dirty="0"/>
              <a:t> (Shannon)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31963" y="2492374"/>
          <a:ext cx="3290881" cy="50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79400" progId="Equation.DSMT4">
                  <p:embed/>
                </p:oleObj>
              </mc:Choice>
              <mc:Fallback>
                <p:oleObj name="Equation" r:id="rId2" imgW="1803400" imgH="279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492374"/>
                        <a:ext cx="3290881" cy="50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91680" y="3429000"/>
          <a:ext cx="42584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279400" progId="Equation.DSMT4">
                  <p:embed/>
                </p:oleObj>
              </mc:Choice>
              <mc:Fallback>
                <p:oleObj name="Equation" r:id="rId4" imgW="2336800" imgH="279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425840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91679" y="5157192"/>
          <a:ext cx="44148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3000" imgH="279400" progId="Equation.DSMT4">
                  <p:embed/>
                </p:oleObj>
              </mc:Choice>
              <mc:Fallback>
                <p:oleObj name="Equation" r:id="rId6" imgW="2413000" imgH="279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5157192"/>
                        <a:ext cx="441483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87624" y="4653136"/>
            <a:ext cx="303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Expected mutual information: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8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/>
              <a:t>Entropy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Gaussian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5656" y="1844824"/>
          <a:ext cx="3290881" cy="50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79400" progId="Equation.DSMT4">
                  <p:embed/>
                </p:oleObj>
              </mc:Choice>
              <mc:Fallback>
                <p:oleObj name="Equation" r:id="rId2" imgW="1803400" imgH="279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44824"/>
                        <a:ext cx="3290881" cy="50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75656" y="2420888"/>
          <a:ext cx="4039478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393700" progId="Equation.DSMT4">
                  <p:embed/>
                </p:oleObj>
              </mc:Choice>
              <mc:Fallback>
                <p:oleObj name="Equation" r:id="rId4" imgW="2184400" imgH="3937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20888"/>
                        <a:ext cx="4039478" cy="72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71550" y="4076700"/>
          <a:ext cx="1673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457200" progId="Equation.DSMT4">
                  <p:embed/>
                </p:oleObj>
              </mc:Choice>
              <mc:Fallback>
                <p:oleObj name="Equation" r:id="rId6" imgW="965160" imgH="457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550" y="4076700"/>
                        <a:ext cx="16732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40152" y="4081681"/>
          <a:ext cx="12541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457200" progId="Equation.DSMT4">
                  <p:embed/>
                </p:oleObj>
              </mc:Choice>
              <mc:Fallback>
                <p:oleObj name="Equation" r:id="rId8" imgW="723600" imgH="457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081681"/>
                        <a:ext cx="12541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87473" y="428811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can</a:t>
            </a:r>
            <a:r>
              <a:rPr lang="nb-NO" dirty="0"/>
              <a:t> have less </a:t>
            </a:r>
            <a:r>
              <a:rPr lang="nb-NO" dirty="0" err="1"/>
              <a:t>entropy</a:t>
            </a:r>
            <a:r>
              <a:rPr lang="nb-NO" dirty="0"/>
              <a:t> </a:t>
            </a:r>
            <a:r>
              <a:rPr lang="nb-NO" dirty="0" err="1"/>
              <a:t>than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54452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entropy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log determinant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covariance</a:t>
            </a:r>
            <a:r>
              <a:rPr lang="nb-NO" dirty="0"/>
              <a:t> </a:t>
            </a:r>
            <a:r>
              <a:rPr lang="nb-NO" dirty="0" err="1"/>
              <a:t>matrix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posterior</a:t>
            </a:r>
            <a:r>
              <a:rPr lang="nb-NO" dirty="0"/>
              <a:t> </a:t>
            </a:r>
            <a:r>
              <a:rPr lang="nb-NO" dirty="0" err="1"/>
              <a:t>entropy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not </a:t>
            </a:r>
            <a:r>
              <a:rPr lang="nb-NO" dirty="0" err="1"/>
              <a:t>depend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data,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design </a:t>
            </a:r>
            <a:r>
              <a:rPr lang="nb-NO" b="1" i="1" dirty="0"/>
              <a:t>H</a:t>
            </a:r>
            <a:r>
              <a:rPr lang="nb-N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60346</TotalTime>
  <Words>2058</Words>
  <Application>Microsoft Macintosh PowerPoint</Application>
  <PresentationFormat>On-screen Show (4:3)</PresentationFormat>
  <Paragraphs>348</Paragraphs>
  <Slides>59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Office Theme</vt:lpstr>
      <vt:lpstr>Equation</vt:lpstr>
      <vt:lpstr>Data Assimilation Summer School Romania, 2025</vt:lpstr>
      <vt:lpstr>Plan</vt:lpstr>
      <vt:lpstr>Bayesian model</vt:lpstr>
      <vt:lpstr>Bayesian updating</vt:lpstr>
      <vt:lpstr>Criteria for acquiring valuable data</vt:lpstr>
      <vt:lpstr>Variance reduction</vt:lpstr>
      <vt:lpstr>Variance reduction (Gaussian, Kriging)</vt:lpstr>
      <vt:lpstr>Entropy (Shannon)</vt:lpstr>
      <vt:lpstr>Entropy of a Gaussian</vt:lpstr>
      <vt:lpstr>Value of information (VOI)</vt:lpstr>
      <vt:lpstr>Decision analysis (DA)</vt:lpstr>
      <vt:lpstr>Pirate example</vt:lpstr>
      <vt:lpstr>Pirate example</vt:lpstr>
      <vt:lpstr>Mathematics of decision situation:</vt:lpstr>
      <vt:lpstr>Pirate’s decision situation</vt:lpstr>
      <vt:lpstr>Pirate example</vt:lpstr>
      <vt:lpstr>Value of information (VOI)</vt:lpstr>
      <vt:lpstr>VOI – Pirate considers clairvoyant</vt:lpstr>
      <vt:lpstr>PoV – decision tree, perfect information </vt:lpstr>
      <vt:lpstr>Pirate example - detector</vt:lpstr>
      <vt:lpstr>Pirate example - detector</vt:lpstr>
      <vt:lpstr>Detector experiment</vt:lpstr>
      <vt:lpstr>PowerPoint Presentation</vt:lpstr>
      <vt:lpstr>Bayes rule - Detector experiment</vt:lpstr>
      <vt:lpstr>VOI – Pirate considers detector test</vt:lpstr>
      <vt:lpstr>PoV - imperfect information</vt:lpstr>
      <vt:lpstr>Exercise: CO2 sequestration</vt:lpstr>
      <vt:lpstr>VOI for CO2 sequestration</vt:lpstr>
      <vt:lpstr>Properties of VOI</vt:lpstr>
      <vt:lpstr>Decision analysis</vt:lpstr>
      <vt:lpstr>Value of information (VOI)</vt:lpstr>
      <vt:lpstr>Information gathering</vt:lpstr>
      <vt:lpstr>Example of VOI analysis</vt:lpstr>
      <vt:lpstr>PowerPoint Presentation</vt:lpstr>
      <vt:lpstr>Prior marginal probabilities</vt:lpstr>
      <vt:lpstr>Prior values</vt:lpstr>
      <vt:lpstr>Values</vt:lpstr>
      <vt:lpstr>Posterior values and VOI</vt:lpstr>
      <vt:lpstr>VOI single wells</vt:lpstr>
      <vt:lpstr>VOI for different costs</vt:lpstr>
      <vt:lpstr>VOI for different costs</vt:lpstr>
      <vt:lpstr>Gaussian distribution and VOI</vt:lpstr>
      <vt:lpstr>Gaussian profit</vt:lpstr>
      <vt:lpstr>VOI for Gaussian project profits</vt:lpstr>
      <vt:lpstr>VOI for Gaussian</vt:lpstr>
      <vt:lpstr>VOI for Gaussian</vt:lpstr>
      <vt:lpstr>Multivariate Gaussian and VOI</vt:lpstr>
      <vt:lpstr>Kriging </vt:lpstr>
      <vt:lpstr>PowerPoint Presentation</vt:lpstr>
      <vt:lpstr>VOI – Gaussian models</vt:lpstr>
      <vt:lpstr>PowerPoint Presentation</vt:lpstr>
      <vt:lpstr>Decision situation and data</vt:lpstr>
      <vt:lpstr>Information gathering</vt:lpstr>
      <vt:lpstr>Prior model</vt:lpstr>
      <vt:lpstr>Model</vt:lpstr>
      <vt:lpstr>Prior and likelihood model</vt:lpstr>
      <vt:lpstr>VOI : Decision regions XRF,XMET.</vt:lpstr>
      <vt:lpstr>VOI : Decision regions, partial data.</vt:lpstr>
      <vt:lpstr>Exercise VOI bivariate Gaussian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course</dc:title>
  <dc:creator>Windows User</dc:creator>
  <cp:lastModifiedBy>Jo Eidsvik</cp:lastModifiedBy>
  <cp:revision>216</cp:revision>
  <dcterms:created xsi:type="dcterms:W3CDTF">2016-10-16T21:48:42Z</dcterms:created>
  <dcterms:modified xsi:type="dcterms:W3CDTF">2025-07-30T04:23:03Z</dcterms:modified>
</cp:coreProperties>
</file>