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257" r:id="rId2"/>
    <p:sldId id="633" r:id="rId3"/>
    <p:sldId id="448" r:id="rId4"/>
    <p:sldId id="636" r:id="rId5"/>
    <p:sldId id="567" r:id="rId6"/>
    <p:sldId id="401" r:id="rId7"/>
    <p:sldId id="472" r:id="rId8"/>
    <p:sldId id="563" r:id="rId9"/>
    <p:sldId id="630" r:id="rId10"/>
    <p:sldId id="615" r:id="rId11"/>
    <p:sldId id="619" r:id="rId12"/>
    <p:sldId id="637" r:id="rId13"/>
    <p:sldId id="415" r:id="rId14"/>
    <p:sldId id="638" r:id="rId15"/>
    <p:sldId id="464" r:id="rId16"/>
    <p:sldId id="634" r:id="rId17"/>
    <p:sldId id="466" r:id="rId18"/>
    <p:sldId id="463" r:id="rId19"/>
    <p:sldId id="534" r:id="rId20"/>
    <p:sldId id="569" r:id="rId21"/>
    <p:sldId id="589" r:id="rId22"/>
    <p:sldId id="608" r:id="rId23"/>
    <p:sldId id="591" r:id="rId24"/>
    <p:sldId id="624" r:id="rId25"/>
    <p:sldId id="420" r:id="rId26"/>
    <p:sldId id="639" r:id="rId27"/>
    <p:sldId id="421" r:id="rId28"/>
    <p:sldId id="640" r:id="rId29"/>
    <p:sldId id="641" r:id="rId30"/>
    <p:sldId id="642" r:id="rId31"/>
    <p:sldId id="628" r:id="rId32"/>
    <p:sldId id="631" r:id="rId33"/>
    <p:sldId id="559" r:id="rId34"/>
    <p:sldId id="598" r:id="rId35"/>
    <p:sldId id="609" r:id="rId36"/>
    <p:sldId id="649" r:id="rId37"/>
    <p:sldId id="643" r:id="rId38"/>
    <p:sldId id="645" r:id="rId39"/>
    <p:sldId id="644" r:id="rId40"/>
    <p:sldId id="646" r:id="rId41"/>
    <p:sldId id="647" r:id="rId42"/>
    <p:sldId id="648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9"/>
  </p:normalViewPr>
  <p:slideViewPr>
    <p:cSldViewPr>
      <p:cViewPr varScale="1">
        <p:scale>
          <a:sx n="114" d="100"/>
          <a:sy n="114" d="100"/>
        </p:scale>
        <p:origin x="210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E8F7D-8ADA-46B8-9575-F1BC2286746F}" type="datetimeFigureOut">
              <a:rPr lang="en-US" smtClean="0"/>
              <a:t>7/11/25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97117-6C08-4B21-BA13-8CA381EEB2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035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FFCBF7-C9E2-4087-95A9-6C699752FBC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500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F759CD-4980-42D8-955B-25151A388DF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148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506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230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669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427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548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046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87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793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537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286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500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53F7C-CC4A-4B28-9FAD-ED6F509E895A}" type="datetimeFigureOut">
              <a:rPr lang="en-US" smtClean="0"/>
              <a:t>7/11/25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9229E-62BB-4AAA-A803-56E9AD6F81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910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Jo.eidsvik@ntnu.no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joeid.folk.ntnu.no/Romania25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joeid.folk.ntnu.no/Romania25/SeqLinesGP.py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7564" y="692696"/>
            <a:ext cx="7848872" cy="1470025"/>
          </a:xfrm>
        </p:spPr>
        <p:txBody>
          <a:bodyPr>
            <a:normAutofit/>
          </a:bodyPr>
          <a:lstStyle/>
          <a:p>
            <a:r>
              <a:rPr lang="nb-NO" dirty="0"/>
              <a:t>Data </a:t>
            </a:r>
            <a:r>
              <a:rPr lang="nb-NO" dirty="0" err="1"/>
              <a:t>Assimilation</a:t>
            </a:r>
            <a:r>
              <a:rPr lang="nb-NO" dirty="0"/>
              <a:t> Summer School</a:t>
            </a:r>
            <a:br>
              <a:rPr lang="nb-NO" dirty="0"/>
            </a:br>
            <a:r>
              <a:rPr lang="nb-NO" dirty="0"/>
              <a:t>Romania, 2025</a:t>
            </a:r>
            <a:endParaRPr lang="en-US" sz="310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7564" y="4005064"/>
            <a:ext cx="7848872" cy="1752600"/>
          </a:xfrm>
        </p:spPr>
        <p:txBody>
          <a:bodyPr>
            <a:normAutofit fontScale="85000" lnSpcReduction="20000"/>
          </a:bodyPr>
          <a:lstStyle/>
          <a:p>
            <a:r>
              <a:rPr lang="nb-NO" b="1" dirty="0">
                <a:solidFill>
                  <a:schemeClr val="tx1"/>
                </a:solidFill>
              </a:rPr>
              <a:t>Jo Eidsvik</a:t>
            </a:r>
          </a:p>
          <a:p>
            <a:r>
              <a:rPr lang="nb-NO" dirty="0">
                <a:solidFill>
                  <a:schemeClr val="tx1"/>
                </a:solidFill>
              </a:rPr>
              <a:t>Department </a:t>
            </a:r>
            <a:r>
              <a:rPr lang="nb-NO" dirty="0" err="1">
                <a:solidFill>
                  <a:schemeClr val="tx1"/>
                </a:solidFill>
              </a:rPr>
              <a:t>of</a:t>
            </a:r>
            <a:r>
              <a:rPr lang="nb-NO" dirty="0">
                <a:solidFill>
                  <a:schemeClr val="tx1"/>
                </a:solidFill>
              </a:rPr>
              <a:t> Mathematical Sciences, </a:t>
            </a:r>
          </a:p>
          <a:p>
            <a:r>
              <a:rPr lang="nb-NO" dirty="0">
                <a:solidFill>
                  <a:schemeClr val="tx1"/>
                </a:solidFill>
              </a:rPr>
              <a:t>NTNU, Norway</a:t>
            </a:r>
          </a:p>
          <a:p>
            <a:r>
              <a:rPr lang="nb-NO" dirty="0">
                <a:hlinkClick r:id="rId2"/>
              </a:rPr>
              <a:t>Jo.Eidsvik@ntnu.no</a:t>
            </a:r>
            <a:endParaRPr lang="nb-NO" dirty="0"/>
          </a:p>
          <a:p>
            <a:endParaRPr lang="nb-NO" dirty="0"/>
          </a:p>
        </p:txBody>
      </p:sp>
    </p:spTree>
    <p:extLst>
      <p:ext uri="{BB962C8B-B14F-4D97-AF65-F5344CB8AC3E}">
        <p14:creationId xmlns:p14="http://schemas.microsoft.com/office/powerpoint/2010/main" val="2281780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dirty="0"/>
              <a:t>Plan</a:t>
            </a:r>
            <a:endParaRPr lang="en-US" dirty="0"/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478485"/>
              </p:ext>
            </p:extLst>
          </p:nvPr>
        </p:nvGraphicFramePr>
        <p:xfrm>
          <a:off x="611560" y="1482655"/>
          <a:ext cx="7632848" cy="38926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646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3579">
                <a:tc>
                  <a:txBody>
                    <a:bodyPr/>
                    <a:lstStyle/>
                    <a:p>
                      <a:r>
                        <a:rPr lang="nb-NO" sz="1800" b="1" dirty="0">
                          <a:solidFill>
                            <a:schemeClr val="tx1"/>
                          </a:solidFill>
                        </a:rPr>
                        <a:t>Time</a:t>
                      </a:r>
                      <a:r>
                        <a:rPr lang="nb-NO" sz="1800" b="1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nb-NO" sz="1800" b="1" dirty="0" err="1">
                          <a:solidFill>
                            <a:schemeClr val="tx1"/>
                          </a:solidFill>
                        </a:rPr>
                        <a:t>Topic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3579">
                <a:tc>
                  <a:txBody>
                    <a:bodyPr/>
                    <a:lstStyle/>
                    <a:p>
                      <a:r>
                        <a:rPr lang="nb-NO" sz="1800" b="1" dirty="0" err="1"/>
                        <a:t>Lecture</a:t>
                      </a:r>
                      <a:r>
                        <a:rPr lang="nb-NO" sz="1800" b="1" dirty="0"/>
                        <a:t> 1</a:t>
                      </a:r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nb-NO" sz="1800" dirty="0" err="1"/>
                        <a:t>Bayesian</a:t>
                      </a:r>
                      <a:r>
                        <a:rPr lang="nb-NO" sz="1800" dirty="0"/>
                        <a:t> </a:t>
                      </a:r>
                      <a:r>
                        <a:rPr lang="nb-NO" sz="1800" dirty="0" err="1"/>
                        <a:t>model</a:t>
                      </a:r>
                      <a:r>
                        <a:rPr lang="nb-NO" sz="1800" dirty="0"/>
                        <a:t> </a:t>
                      </a:r>
                      <a:r>
                        <a:rPr lang="nb-NO" sz="1800" dirty="0" err="1"/>
                        <a:t>updating</a:t>
                      </a:r>
                      <a:endParaRPr lang="en-US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3579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State space models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3579">
                <a:tc>
                  <a:txBody>
                    <a:bodyPr/>
                    <a:lstStyle/>
                    <a:p>
                      <a:r>
                        <a:rPr lang="nb-NO" sz="1800" b="1" dirty="0" err="1"/>
                        <a:t>Lecture</a:t>
                      </a:r>
                      <a:r>
                        <a:rPr lang="nb-NO" sz="1800" b="1" dirty="0"/>
                        <a:t> 2</a:t>
                      </a:r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800" baseline="0" dirty="0"/>
                        <a:t>Design </a:t>
                      </a:r>
                      <a:r>
                        <a:rPr lang="nb-NO" sz="1800" baseline="0" dirty="0" err="1"/>
                        <a:t>of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experiments</a:t>
                      </a:r>
                      <a:endParaRPr lang="en-US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3579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800" dirty="0" err="1"/>
                        <a:t>Decision</a:t>
                      </a:r>
                      <a:r>
                        <a:rPr lang="nb-NO" sz="1800" dirty="0"/>
                        <a:t> </a:t>
                      </a:r>
                      <a:r>
                        <a:rPr lang="nb-NO" sz="1800" dirty="0" err="1"/>
                        <a:t>analysis</a:t>
                      </a:r>
                      <a:r>
                        <a:rPr lang="nb-NO" sz="1800" dirty="0"/>
                        <a:t> and </a:t>
                      </a:r>
                      <a:r>
                        <a:rPr lang="nb-NO" sz="1800" dirty="0" err="1"/>
                        <a:t>the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value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of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information</a:t>
                      </a:r>
                      <a:endParaRPr lang="en-US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3579">
                <a:tc>
                  <a:txBody>
                    <a:bodyPr/>
                    <a:lstStyle/>
                    <a:p>
                      <a:r>
                        <a:rPr lang="nb-NO" sz="1800" b="1" dirty="0" err="1"/>
                        <a:t>Lecture</a:t>
                      </a:r>
                      <a:r>
                        <a:rPr lang="nb-NO" sz="1800" b="1" dirty="0"/>
                        <a:t> 3</a:t>
                      </a:r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800" b="1" baseline="0" dirty="0"/>
                        <a:t>Informative sampling designs in </a:t>
                      </a:r>
                      <a:r>
                        <a:rPr lang="nb-NO" sz="1800" b="1" baseline="0" dirty="0" err="1"/>
                        <a:t>space</a:t>
                      </a:r>
                      <a:r>
                        <a:rPr lang="nb-NO" sz="1800" b="1" baseline="0" dirty="0"/>
                        <a:t>-time</a:t>
                      </a:r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040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800" b="1" dirty="0" err="1"/>
                        <a:t>Examples</a:t>
                      </a:r>
                      <a:r>
                        <a:rPr lang="nb-NO" sz="1800" b="1" dirty="0"/>
                        <a:t> </a:t>
                      </a:r>
                      <a:r>
                        <a:rPr lang="nb-NO" sz="1800" b="1" dirty="0" err="1"/>
                        <a:t>with</a:t>
                      </a:r>
                      <a:r>
                        <a:rPr lang="nb-NO" sz="1800" b="1" dirty="0"/>
                        <a:t> AUV </a:t>
                      </a:r>
                      <a:r>
                        <a:rPr lang="nb-NO" sz="1800" b="1" dirty="0" err="1"/>
                        <a:t>surveying</a:t>
                      </a:r>
                      <a:r>
                        <a:rPr lang="nb-NO" sz="1800" b="1" dirty="0"/>
                        <a:t> in </a:t>
                      </a:r>
                      <a:r>
                        <a:rPr lang="nb-NO" sz="1800" b="1" dirty="0" err="1"/>
                        <a:t>the</a:t>
                      </a:r>
                      <a:r>
                        <a:rPr lang="nb-NO" sz="1800" b="1" dirty="0"/>
                        <a:t> </a:t>
                      </a:r>
                      <a:r>
                        <a:rPr lang="nb-NO" sz="1800" b="1" dirty="0" err="1"/>
                        <a:t>ocean</a:t>
                      </a:r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040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800" b="1" dirty="0" err="1"/>
                        <a:t>Lecture</a:t>
                      </a:r>
                      <a:r>
                        <a:rPr lang="nb-NO" sz="1800" b="1" baseline="0" dirty="0"/>
                        <a:t> 4</a:t>
                      </a:r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800" dirty="0"/>
                        <a:t>Value </a:t>
                      </a:r>
                      <a:r>
                        <a:rPr lang="nb-NO" sz="1800" dirty="0" err="1"/>
                        <a:t>of</a:t>
                      </a:r>
                      <a:r>
                        <a:rPr lang="nb-NO" sz="1800" dirty="0"/>
                        <a:t> </a:t>
                      </a:r>
                      <a:r>
                        <a:rPr lang="nb-NO" sz="1800" dirty="0" err="1"/>
                        <a:t>information</a:t>
                      </a:r>
                      <a:r>
                        <a:rPr lang="nb-NO" sz="1800" dirty="0"/>
                        <a:t> </a:t>
                      </a:r>
                      <a:r>
                        <a:rPr lang="nb-NO" sz="1800" dirty="0" err="1"/>
                        <a:t>analysis</a:t>
                      </a:r>
                      <a:r>
                        <a:rPr lang="nb-NO" sz="1800" dirty="0"/>
                        <a:t> / </a:t>
                      </a:r>
                      <a:r>
                        <a:rPr lang="nb-NO" sz="1800" baseline="0" dirty="0" err="1"/>
                        <a:t>Sequential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information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gathering</a:t>
                      </a:r>
                      <a:endParaRPr lang="en-US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040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800" dirty="0" err="1"/>
                        <a:t>Examples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with</a:t>
                      </a:r>
                      <a:r>
                        <a:rPr lang="nb-NO" sz="1800" baseline="0" dirty="0"/>
                        <a:t> CO2 </a:t>
                      </a:r>
                      <a:r>
                        <a:rPr lang="nb-NO" sz="1800" baseline="0" dirty="0" err="1"/>
                        <a:t>storage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monitoring</a:t>
                      </a:r>
                      <a:r>
                        <a:rPr lang="nb-NO" sz="1800" baseline="0" dirty="0"/>
                        <a:t> in </a:t>
                      </a:r>
                      <a:r>
                        <a:rPr lang="nb-NO" sz="1800" baseline="0" dirty="0" err="1"/>
                        <a:t>the</a:t>
                      </a:r>
                      <a:r>
                        <a:rPr lang="nb-NO" sz="1800" baseline="0" dirty="0"/>
                        <a:t> </a:t>
                      </a:r>
                      <a:r>
                        <a:rPr lang="nb-NO" sz="1800" baseline="0" dirty="0" err="1"/>
                        <a:t>subsurface</a:t>
                      </a:r>
                      <a:endParaRPr lang="en-US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16ED706-2B07-C4DC-A39E-83EAECCF230C}"/>
              </a:ext>
            </a:extLst>
          </p:cNvPr>
          <p:cNvSpPr txBox="1"/>
          <p:nvPr/>
        </p:nvSpPr>
        <p:spPr>
          <a:xfrm>
            <a:off x="611560" y="6021288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https://joeid.folk.ntnu.no/Romania25/</a:t>
            </a:r>
            <a:r>
              <a:rPr lang="en-GB" dirty="0"/>
              <a:t> </a:t>
            </a:r>
            <a:endParaRPr lang="en-NO" dirty="0"/>
          </a:p>
        </p:txBody>
      </p:sp>
    </p:spTree>
    <p:extLst>
      <p:ext uri="{BB962C8B-B14F-4D97-AF65-F5344CB8AC3E}">
        <p14:creationId xmlns:p14="http://schemas.microsoft.com/office/powerpoint/2010/main" val="1416410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sz="4000" dirty="0" err="1"/>
              <a:t>Bayesian</a:t>
            </a:r>
            <a:r>
              <a:rPr lang="nb-NO" sz="4000" dirty="0"/>
              <a:t> </a:t>
            </a:r>
            <a:r>
              <a:rPr lang="nb-NO" sz="4000" dirty="0" err="1"/>
              <a:t>model</a:t>
            </a:r>
            <a:endParaRPr lang="en-US" sz="4000" dirty="0"/>
          </a:p>
        </p:txBody>
      </p:sp>
      <p:sp>
        <p:nvSpPr>
          <p:cNvPr id="5" name="TextBox 4"/>
          <p:cNvSpPr txBox="1"/>
          <p:nvPr/>
        </p:nvSpPr>
        <p:spPr>
          <a:xfrm>
            <a:off x="611560" y="1268760"/>
            <a:ext cx="65527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sz="2000" dirty="0"/>
              <a:t>All </a:t>
            </a:r>
            <a:r>
              <a:rPr lang="nb-NO" sz="2000" dirty="0" err="1"/>
              <a:t>the</a:t>
            </a:r>
            <a:r>
              <a:rPr lang="nb-NO" sz="2000" dirty="0"/>
              <a:t> </a:t>
            </a:r>
            <a:r>
              <a:rPr lang="nb-NO" sz="2000" dirty="0" err="1"/>
              <a:t>currently</a:t>
            </a:r>
            <a:r>
              <a:rPr lang="nb-NO" sz="2000" dirty="0"/>
              <a:t> </a:t>
            </a:r>
            <a:r>
              <a:rPr lang="nb-NO" sz="2000" dirty="0" err="1"/>
              <a:t>available</a:t>
            </a:r>
            <a:r>
              <a:rPr lang="nb-NO" sz="2000" dirty="0"/>
              <a:t> </a:t>
            </a:r>
            <a:r>
              <a:rPr lang="nb-NO" sz="2000" dirty="0" err="1"/>
              <a:t>information</a:t>
            </a:r>
            <a:r>
              <a:rPr lang="nb-NO" sz="2000" dirty="0"/>
              <a:t> </a:t>
            </a:r>
            <a:r>
              <a:rPr lang="nb-NO" sz="2000" dirty="0" err="1"/>
              <a:t>about</a:t>
            </a:r>
            <a:r>
              <a:rPr lang="nb-NO" sz="2000" dirty="0"/>
              <a:t> variables: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nb-NO" sz="2000" dirty="0"/>
          </a:p>
          <a:p>
            <a:endParaRPr lang="nb-N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nb-N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sz="2000" dirty="0"/>
              <a:t>New data (and </a:t>
            </a:r>
            <a:r>
              <a:rPr lang="nb-NO" sz="2000" dirty="0" err="1"/>
              <a:t>the</a:t>
            </a:r>
            <a:r>
              <a:rPr lang="nb-NO" sz="2000" dirty="0"/>
              <a:t> data </a:t>
            </a:r>
            <a:r>
              <a:rPr lang="nb-NO" sz="2000" dirty="0" err="1"/>
              <a:t>gathering</a:t>
            </a:r>
            <a:r>
              <a:rPr lang="nb-NO" sz="2000" dirty="0"/>
              <a:t> </a:t>
            </a:r>
            <a:r>
              <a:rPr lang="nb-NO" sz="2000" dirty="0" err="1"/>
              <a:t>scheme</a:t>
            </a:r>
            <a:r>
              <a:rPr lang="nb-NO" sz="2000" dirty="0"/>
              <a:t>) is </a:t>
            </a:r>
            <a:r>
              <a:rPr lang="nb-NO" sz="2000" dirty="0" err="1"/>
              <a:t>represented</a:t>
            </a:r>
            <a:r>
              <a:rPr lang="nb-NO" sz="2000" dirty="0"/>
              <a:t> by a </a:t>
            </a:r>
            <a:r>
              <a:rPr lang="nb-NO" sz="2000" dirty="0" err="1"/>
              <a:t>likelihood</a:t>
            </a:r>
            <a:r>
              <a:rPr lang="nb-NO" sz="2000" dirty="0"/>
              <a:t> </a:t>
            </a:r>
            <a:r>
              <a:rPr lang="nb-NO" sz="2000" dirty="0" err="1"/>
              <a:t>model</a:t>
            </a:r>
            <a:r>
              <a:rPr lang="nb-NO" sz="20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nb-NO" sz="2000" dirty="0"/>
          </a:p>
          <a:p>
            <a:endParaRPr lang="nb-NO" sz="2000" dirty="0"/>
          </a:p>
          <a:p>
            <a:endParaRPr lang="nb-N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sz="2000" dirty="0"/>
              <a:t>If </a:t>
            </a:r>
            <a:r>
              <a:rPr lang="nb-NO" sz="2000" dirty="0" err="1"/>
              <a:t>we</a:t>
            </a:r>
            <a:r>
              <a:rPr lang="nb-NO" sz="2000" dirty="0"/>
              <a:t> </a:t>
            </a:r>
            <a:r>
              <a:rPr lang="nb-NO" sz="2000" dirty="0" err="1"/>
              <a:t>collect</a:t>
            </a:r>
            <a:r>
              <a:rPr lang="nb-NO" sz="2000" dirty="0"/>
              <a:t> data, </a:t>
            </a:r>
            <a:r>
              <a:rPr lang="nb-NO" sz="2000" dirty="0" err="1"/>
              <a:t>the</a:t>
            </a:r>
            <a:r>
              <a:rPr lang="nb-NO" sz="2000" dirty="0"/>
              <a:t> </a:t>
            </a:r>
            <a:r>
              <a:rPr lang="nb-NO" sz="2000" dirty="0" err="1"/>
              <a:t>model</a:t>
            </a:r>
            <a:r>
              <a:rPr lang="nb-NO" sz="2000" dirty="0"/>
              <a:t> is </a:t>
            </a:r>
            <a:r>
              <a:rPr lang="nb-NO" sz="2000" dirty="0" err="1"/>
              <a:t>updated</a:t>
            </a:r>
            <a:r>
              <a:rPr lang="nb-NO" sz="2000" dirty="0"/>
              <a:t> to </a:t>
            </a:r>
            <a:r>
              <a:rPr lang="nb-NO" sz="2000" dirty="0" err="1"/>
              <a:t>the</a:t>
            </a:r>
            <a:r>
              <a:rPr lang="nb-NO" sz="2000" dirty="0"/>
              <a:t> </a:t>
            </a:r>
            <a:r>
              <a:rPr lang="nb-NO" sz="2000" dirty="0" err="1"/>
              <a:t>posterior</a:t>
            </a:r>
            <a:r>
              <a:rPr lang="nb-NO" sz="2000" dirty="0"/>
              <a:t>, </a:t>
            </a:r>
            <a:r>
              <a:rPr lang="nb-NO" sz="2000" dirty="0" err="1"/>
              <a:t>conditional</a:t>
            </a:r>
            <a:r>
              <a:rPr lang="nb-NO" sz="2000" dirty="0"/>
              <a:t> </a:t>
            </a:r>
            <a:r>
              <a:rPr lang="nb-NO" sz="2000" dirty="0" err="1"/>
              <a:t>on</a:t>
            </a:r>
            <a:r>
              <a:rPr lang="nb-NO" sz="2000" dirty="0"/>
              <a:t> </a:t>
            </a:r>
            <a:r>
              <a:rPr lang="nb-NO" sz="2000" dirty="0" err="1"/>
              <a:t>the</a:t>
            </a:r>
            <a:r>
              <a:rPr lang="nb-NO" sz="2000" dirty="0"/>
              <a:t> </a:t>
            </a:r>
            <a:r>
              <a:rPr lang="nb-NO" sz="2000" dirty="0" err="1"/>
              <a:t>new</a:t>
            </a:r>
            <a:r>
              <a:rPr lang="nb-NO" sz="2000" dirty="0"/>
              <a:t> </a:t>
            </a:r>
            <a:r>
              <a:rPr lang="nb-NO" sz="2000" dirty="0" err="1"/>
              <a:t>observations</a:t>
            </a:r>
            <a:r>
              <a:rPr lang="nb-NO" sz="2000" dirty="0"/>
              <a:t>:</a:t>
            </a:r>
          </a:p>
          <a:p>
            <a:endParaRPr lang="nb-NO" sz="2000" dirty="0"/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6151736"/>
              </p:ext>
            </p:extLst>
          </p:nvPr>
        </p:nvGraphicFramePr>
        <p:xfrm>
          <a:off x="4860032" y="1916832"/>
          <a:ext cx="792088" cy="5247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380880" imgH="253800" progId="Equation.DSMT4">
                  <p:embed/>
                </p:oleObj>
              </mc:Choice>
              <mc:Fallback>
                <p:oleObj name="Equation" r:id="rId3" imgW="380880" imgH="253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0032" y="1916832"/>
                        <a:ext cx="792088" cy="5247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1499326"/>
              </p:ext>
            </p:extLst>
          </p:nvPr>
        </p:nvGraphicFramePr>
        <p:xfrm>
          <a:off x="4716016" y="3356992"/>
          <a:ext cx="1110109" cy="5157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545760" imgH="253800" progId="Equation.DSMT4">
                  <p:embed/>
                </p:oleObj>
              </mc:Choice>
              <mc:Fallback>
                <p:oleObj name="Equation" r:id="rId5" imgW="545760" imgH="253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3356992"/>
                        <a:ext cx="1110109" cy="51570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2820624"/>
              </p:ext>
            </p:extLst>
          </p:nvPr>
        </p:nvGraphicFramePr>
        <p:xfrm>
          <a:off x="1208088" y="5178425"/>
          <a:ext cx="7531100" cy="987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3581280" imgH="469800" progId="Equation.DSMT4">
                  <p:embed/>
                </p:oleObj>
              </mc:Choice>
              <mc:Fallback>
                <p:oleObj name="Equation" r:id="rId7" imgW="3581280" imgH="469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08088" y="5178425"/>
                        <a:ext cx="7531100" cy="987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44843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EED89A-C936-BEDE-2265-32D4816C1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32C929-828E-767A-D471-9CE74BC314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971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BBA2006-E3AC-ACD5-E566-6DBAACE9C1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2D1E50AB-9E76-CFE6-3C7D-B14082ADC7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958D84A2-9987-562F-2787-89CAC5B007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01DC0252-E13B-6716-F334-7D75584618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5D658F9-9821-EA9D-B7A0-72118EAD1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57929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nb-NO" dirty="0"/>
              <a:t>Adaptive sampling – </a:t>
            </a:r>
            <a:r>
              <a:rPr lang="nb-NO" dirty="0" err="1"/>
              <a:t>with</a:t>
            </a:r>
            <a:r>
              <a:rPr lang="nb-NO" dirty="0"/>
              <a:t> </a:t>
            </a:r>
            <a:r>
              <a:rPr lang="nb-NO" dirty="0" err="1"/>
              <a:t>sequential</a:t>
            </a:r>
            <a:r>
              <a:rPr lang="nb-NO" dirty="0"/>
              <a:t> data </a:t>
            </a:r>
            <a:r>
              <a:rPr lang="nb-NO" dirty="0" err="1"/>
              <a:t>assimilation</a:t>
            </a:r>
            <a:endParaRPr lang="en-US" dirty="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A860F5DA-0B13-59B9-6A00-6908822F36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514906E6-E5C4-8D8B-34E7-C72A57B0C1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F0F6AC10-F725-04FB-67F7-00CEF0C6AF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68212B-D4BB-2EC7-A193-92EA822F3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861DC3BA-C953-D1FA-B2E3-512F06867F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FA4EA7-42BD-13D5-6F2E-B24AE1F61CBF}"/>
              </a:ext>
            </a:extLst>
          </p:cNvPr>
          <p:cNvSpPr txBox="1"/>
          <p:nvPr/>
        </p:nvSpPr>
        <p:spPr>
          <a:xfrm>
            <a:off x="179512" y="2082543"/>
            <a:ext cx="74888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dirty="0" err="1"/>
              <a:t>Collect</a:t>
            </a:r>
            <a:r>
              <a:rPr lang="nb-NO" dirty="0"/>
              <a:t> data over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nb-NO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dirty="0" err="1"/>
              <a:t>Always</a:t>
            </a:r>
            <a:r>
              <a:rPr lang="nb-NO" dirty="0"/>
              <a:t> </a:t>
            </a:r>
            <a:r>
              <a:rPr lang="nb-NO" dirty="0" err="1"/>
              <a:t>choose</a:t>
            </a:r>
            <a:r>
              <a:rPr lang="nb-NO" dirty="0"/>
              <a:t> best design for data </a:t>
            </a:r>
            <a:r>
              <a:rPr lang="nb-NO" dirty="0" err="1"/>
              <a:t>gathering</a:t>
            </a:r>
            <a:r>
              <a:rPr lang="nb-NO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nb-NO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dirty="0"/>
              <a:t>Update </a:t>
            </a:r>
            <a:r>
              <a:rPr lang="nb-NO" dirty="0" err="1"/>
              <a:t>model</a:t>
            </a:r>
            <a:r>
              <a:rPr lang="nb-NO" dirty="0"/>
              <a:t> </a:t>
            </a:r>
            <a:r>
              <a:rPr lang="nb-NO" dirty="0" err="1"/>
              <a:t>with</a:t>
            </a:r>
            <a:r>
              <a:rPr lang="nb-NO" dirty="0"/>
              <a:t> data.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2D25267-9DFB-216A-EE50-EAD0A5437AC9}"/>
              </a:ext>
            </a:extLst>
          </p:cNvPr>
          <p:cNvGrpSpPr/>
          <p:nvPr/>
        </p:nvGrpSpPr>
        <p:grpSpPr>
          <a:xfrm>
            <a:off x="4860031" y="1172536"/>
            <a:ext cx="4027017" cy="2976521"/>
            <a:chOff x="21849" y="2114550"/>
            <a:chExt cx="4165600" cy="2870200"/>
          </a:xfrm>
        </p:grpSpPr>
        <p:pic>
          <p:nvPicPr>
            <p:cNvPr id="7" name="Picture 6" descr="Shape, arrow&#10;&#10;Description automatically generated">
              <a:extLst>
                <a:ext uri="{FF2B5EF4-FFF2-40B4-BE49-F238E27FC236}">
                  <a16:creationId xmlns:a16="http://schemas.microsoft.com/office/drawing/2014/main" id="{A65677EC-DFDD-76E4-D7C3-9506E40396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849" y="2114550"/>
              <a:ext cx="4165600" cy="2870200"/>
            </a:xfrm>
            <a:prstGeom prst="rect">
              <a:avLst/>
            </a:prstGeom>
          </p:spPr>
        </p:pic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EE09CF81-AE28-228D-E96D-4995F5A0BD4B}"/>
                </a:ext>
              </a:extLst>
            </p:cNvPr>
            <p:cNvSpPr/>
            <p:nvPr/>
          </p:nvSpPr>
          <p:spPr>
            <a:xfrm>
              <a:off x="3563888" y="2492896"/>
              <a:ext cx="432048" cy="3600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O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23C2038-978B-A835-02B4-090A0771943C}"/>
                </a:ext>
              </a:extLst>
            </p:cNvPr>
            <p:cNvSpPr/>
            <p:nvPr/>
          </p:nvSpPr>
          <p:spPr>
            <a:xfrm>
              <a:off x="755576" y="4365104"/>
              <a:ext cx="432048" cy="36004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O"/>
            </a:p>
          </p:txBody>
        </p:sp>
      </p:grpSp>
      <p:pic>
        <p:nvPicPr>
          <p:cNvPr id="16" name="Picture 1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F4C246B7-FD02-9A92-0BB1-C0F913D7F5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23" y="3946963"/>
            <a:ext cx="5829300" cy="14478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172944C-E0E6-2FDB-D638-A6F529D08363}"/>
              </a:ext>
            </a:extLst>
          </p:cNvPr>
          <p:cNvSpPr txBox="1"/>
          <p:nvPr/>
        </p:nvSpPr>
        <p:spPr>
          <a:xfrm>
            <a:off x="3707904" y="5949280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Select the data design according to highest expected reward.</a:t>
            </a:r>
          </a:p>
          <a:p>
            <a:r>
              <a:rPr lang="en-NO" dirty="0"/>
              <a:t>Do so at each stage.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6327AE3-1C89-635A-3271-459C9BDE0BA8}"/>
              </a:ext>
            </a:extLst>
          </p:cNvPr>
          <p:cNvCxnSpPr/>
          <p:nvPr/>
        </p:nvCxnSpPr>
        <p:spPr>
          <a:xfrm flipH="1" flipV="1">
            <a:off x="3563888" y="5301208"/>
            <a:ext cx="216024" cy="5040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9449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457200" y="971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sz="4000" dirty="0"/>
              <a:t>Optimal </a:t>
            </a:r>
            <a:r>
              <a:rPr lang="nb-NO" sz="4000" dirty="0" err="1"/>
              <a:t>sequential</a:t>
            </a:r>
            <a:r>
              <a:rPr lang="nb-NO" sz="4000" dirty="0"/>
              <a:t> design </a:t>
            </a:r>
            <a:endParaRPr lang="en-US" sz="4000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93C905-58ED-6D4E-96A1-CDC070066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1196752"/>
            <a:ext cx="6400201" cy="545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920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457200" y="971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dirty="0" err="1"/>
              <a:t>Strategy</a:t>
            </a:r>
            <a:r>
              <a:rPr lang="nb-NO" dirty="0"/>
              <a:t> for </a:t>
            </a:r>
            <a:r>
              <a:rPr lang="nb-NO" dirty="0" err="1"/>
              <a:t>information</a:t>
            </a:r>
            <a:r>
              <a:rPr lang="nb-NO" dirty="0"/>
              <a:t> </a:t>
            </a:r>
            <a:r>
              <a:rPr lang="nb-NO" dirty="0" err="1"/>
              <a:t>gathering</a:t>
            </a:r>
            <a:endParaRPr lang="en-US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9" name="TextBox 18"/>
          <p:cNvSpPr txBox="1"/>
          <p:nvPr/>
        </p:nvSpPr>
        <p:spPr>
          <a:xfrm>
            <a:off x="611560" y="1988840"/>
            <a:ext cx="79208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nb-NO" dirty="0" err="1"/>
              <a:t>Find</a:t>
            </a:r>
            <a:r>
              <a:rPr lang="nb-NO" dirty="0"/>
              <a:t> best </a:t>
            </a:r>
            <a:r>
              <a:rPr lang="nb-NO" b="1" dirty="0"/>
              <a:t>first data design</a:t>
            </a:r>
            <a:r>
              <a:rPr lang="nb-NO" dirty="0"/>
              <a:t>, </a:t>
            </a:r>
            <a:r>
              <a:rPr lang="nb-NO" dirty="0" err="1"/>
              <a:t>if</a:t>
            </a:r>
            <a:r>
              <a:rPr lang="nb-NO" dirty="0"/>
              <a:t> </a:t>
            </a:r>
            <a:r>
              <a:rPr lang="nb-NO" dirty="0" err="1"/>
              <a:t>any</a:t>
            </a:r>
            <a:r>
              <a:rPr lang="nb-NO" dirty="0"/>
              <a:t> </a:t>
            </a:r>
            <a:r>
              <a:rPr lang="nb-NO" dirty="0" err="1"/>
              <a:t>sufficiently</a:t>
            </a:r>
            <a:r>
              <a:rPr lang="nb-NO" dirty="0"/>
              <a:t> informative.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nb-NO" b="1" dirty="0" err="1"/>
              <a:t>Collect</a:t>
            </a:r>
            <a:r>
              <a:rPr lang="nb-NO" b="1" dirty="0"/>
              <a:t> first data</a:t>
            </a:r>
            <a:r>
              <a:rPr lang="nb-NO" dirty="0"/>
              <a:t> </a:t>
            </a:r>
            <a:r>
              <a:rPr lang="nb-NO" dirty="0" err="1"/>
              <a:t>using</a:t>
            </a:r>
            <a:r>
              <a:rPr lang="nb-NO" dirty="0"/>
              <a:t> best design.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nb-NO" b="1" dirty="0"/>
              <a:t>Update</a:t>
            </a:r>
            <a:r>
              <a:rPr lang="nb-NO" dirty="0"/>
              <a:t> </a:t>
            </a:r>
            <a:r>
              <a:rPr lang="nb-NO" dirty="0" err="1"/>
              <a:t>probability</a:t>
            </a:r>
            <a:r>
              <a:rPr lang="nb-NO" dirty="0"/>
              <a:t> </a:t>
            </a:r>
            <a:r>
              <a:rPr lang="nb-NO" dirty="0" err="1"/>
              <a:t>distributions</a:t>
            </a:r>
            <a:r>
              <a:rPr lang="nb-NO" dirty="0"/>
              <a:t>, </a:t>
            </a:r>
            <a:r>
              <a:rPr lang="nb-NO" dirty="0" err="1"/>
              <a:t>conditional</a:t>
            </a:r>
            <a:r>
              <a:rPr lang="nb-NO" dirty="0"/>
              <a:t> </a:t>
            </a:r>
            <a:r>
              <a:rPr lang="nb-NO" dirty="0" err="1"/>
              <a:t>on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nb-NO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nb-NO" dirty="0" err="1"/>
              <a:t>Find</a:t>
            </a:r>
            <a:r>
              <a:rPr lang="nb-NO" dirty="0"/>
              <a:t> </a:t>
            </a:r>
            <a:r>
              <a:rPr lang="nb-NO" b="1" dirty="0" err="1"/>
              <a:t>second</a:t>
            </a:r>
            <a:r>
              <a:rPr lang="nb-NO" b="1" dirty="0"/>
              <a:t> best design</a:t>
            </a:r>
            <a:r>
              <a:rPr lang="nb-NO" dirty="0"/>
              <a:t>, in </a:t>
            </a:r>
            <a:r>
              <a:rPr lang="nb-NO" dirty="0" err="1"/>
              <a:t>new</a:t>
            </a:r>
            <a:r>
              <a:rPr lang="nb-NO" dirty="0"/>
              <a:t> </a:t>
            </a:r>
            <a:r>
              <a:rPr lang="nb-NO" dirty="0" err="1"/>
              <a:t>model</a:t>
            </a:r>
            <a:r>
              <a:rPr lang="nb-NO" dirty="0"/>
              <a:t>, </a:t>
            </a:r>
            <a:r>
              <a:rPr lang="nb-NO" dirty="0" err="1"/>
              <a:t>if</a:t>
            </a:r>
            <a:r>
              <a:rPr lang="nb-NO" dirty="0"/>
              <a:t> </a:t>
            </a:r>
            <a:r>
              <a:rPr lang="nb-NO" dirty="0" err="1"/>
              <a:t>any</a:t>
            </a:r>
            <a:r>
              <a:rPr lang="nb-NO" dirty="0"/>
              <a:t> </a:t>
            </a:r>
            <a:r>
              <a:rPr lang="nb-NO" dirty="0" err="1"/>
              <a:t>sufficiently</a:t>
            </a:r>
            <a:r>
              <a:rPr lang="nb-NO" dirty="0"/>
              <a:t> informative.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nb-NO" b="1" dirty="0" err="1"/>
              <a:t>Collect</a:t>
            </a:r>
            <a:r>
              <a:rPr lang="nb-NO" b="1" dirty="0"/>
              <a:t> </a:t>
            </a:r>
            <a:r>
              <a:rPr lang="nb-NO" b="1" dirty="0" err="1"/>
              <a:t>second</a:t>
            </a:r>
            <a:r>
              <a:rPr lang="nb-NO" b="1" dirty="0"/>
              <a:t> data</a:t>
            </a:r>
            <a:r>
              <a:rPr lang="nb-NO" dirty="0"/>
              <a:t> (by </a:t>
            </a:r>
            <a:r>
              <a:rPr lang="nb-NO" dirty="0" err="1"/>
              <a:t>simulation</a:t>
            </a:r>
            <a:r>
              <a:rPr lang="nb-NO" dirty="0"/>
              <a:t> from </a:t>
            </a:r>
            <a:r>
              <a:rPr lang="nb-NO" dirty="0" err="1"/>
              <a:t>new</a:t>
            </a:r>
            <a:r>
              <a:rPr lang="nb-NO" dirty="0"/>
              <a:t> </a:t>
            </a:r>
            <a:r>
              <a:rPr lang="nb-NO" dirty="0" err="1"/>
              <a:t>model</a:t>
            </a:r>
            <a:r>
              <a:rPr lang="nb-NO" dirty="0"/>
              <a:t>) </a:t>
            </a:r>
            <a:r>
              <a:rPr lang="nb-NO" dirty="0" err="1"/>
              <a:t>using</a:t>
            </a:r>
            <a:r>
              <a:rPr lang="nb-NO" dirty="0"/>
              <a:t> best design.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nb-NO" b="1" dirty="0"/>
              <a:t>Update</a:t>
            </a:r>
            <a:r>
              <a:rPr lang="nb-NO" dirty="0"/>
              <a:t> </a:t>
            </a:r>
            <a:r>
              <a:rPr lang="nb-NO" dirty="0" err="1"/>
              <a:t>probability</a:t>
            </a:r>
            <a:r>
              <a:rPr lang="nb-NO" dirty="0"/>
              <a:t> </a:t>
            </a:r>
            <a:r>
              <a:rPr lang="nb-NO" dirty="0" err="1"/>
              <a:t>distributions</a:t>
            </a:r>
            <a:r>
              <a:rPr lang="nb-NO" dirty="0"/>
              <a:t>, </a:t>
            </a:r>
            <a:r>
              <a:rPr lang="nb-NO" dirty="0" err="1"/>
              <a:t>conditional</a:t>
            </a:r>
            <a:r>
              <a:rPr lang="nb-NO" dirty="0"/>
              <a:t> </a:t>
            </a:r>
            <a:r>
              <a:rPr lang="nb-NO" dirty="0" err="1"/>
              <a:t>on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data.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nb-NO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nb-NO" dirty="0" err="1"/>
              <a:t>Find</a:t>
            </a:r>
            <a:r>
              <a:rPr lang="nb-NO" dirty="0"/>
              <a:t> </a:t>
            </a:r>
            <a:r>
              <a:rPr lang="nb-NO" b="1" dirty="0" err="1"/>
              <a:t>third</a:t>
            </a:r>
            <a:r>
              <a:rPr lang="nb-NO" b="1" dirty="0"/>
              <a:t> best data</a:t>
            </a:r>
            <a:r>
              <a:rPr lang="nb-NO" dirty="0"/>
              <a:t>, in </a:t>
            </a:r>
            <a:r>
              <a:rPr lang="nb-NO" dirty="0" err="1"/>
              <a:t>new</a:t>
            </a:r>
            <a:r>
              <a:rPr lang="nb-NO" dirty="0"/>
              <a:t> </a:t>
            </a:r>
            <a:r>
              <a:rPr lang="nb-NO" dirty="0" err="1"/>
              <a:t>model</a:t>
            </a:r>
            <a:r>
              <a:rPr lang="nb-NO" dirty="0"/>
              <a:t>, </a:t>
            </a:r>
            <a:r>
              <a:rPr lang="nb-NO" dirty="0" err="1"/>
              <a:t>if</a:t>
            </a:r>
            <a:r>
              <a:rPr lang="nb-NO" dirty="0"/>
              <a:t> </a:t>
            </a:r>
            <a:r>
              <a:rPr lang="nb-NO" dirty="0" err="1"/>
              <a:t>any</a:t>
            </a:r>
            <a:r>
              <a:rPr lang="nb-NO" dirty="0"/>
              <a:t> </a:t>
            </a:r>
            <a:r>
              <a:rPr lang="nb-NO" dirty="0" err="1"/>
              <a:t>sufficiently</a:t>
            </a:r>
            <a:r>
              <a:rPr lang="nb-NO" dirty="0"/>
              <a:t> informative.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nb-NO" dirty="0"/>
              <a:t>.....</a:t>
            </a:r>
          </a:p>
          <a:p>
            <a:pPr marL="342900" indent="-342900">
              <a:buFont typeface="+mj-lt"/>
              <a:buAutoNum type="arabicPeriod"/>
            </a:pPr>
            <a:endParaRPr lang="nb-NO" dirty="0"/>
          </a:p>
        </p:txBody>
      </p:sp>
      <p:sp>
        <p:nvSpPr>
          <p:cNvPr id="21" name="TextBox 20"/>
          <p:cNvSpPr txBox="1"/>
          <p:nvPr/>
        </p:nvSpPr>
        <p:spPr>
          <a:xfrm>
            <a:off x="7812360" y="20515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1 </a:t>
            </a:r>
            <a:r>
              <a:rPr lang="nb-NO" dirty="0" err="1"/>
              <a:t>level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7884368" y="31223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2 </a:t>
            </a:r>
            <a:r>
              <a:rPr lang="nb-NO" dirty="0" err="1"/>
              <a:t>level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7888025" y="422092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3 </a:t>
            </a:r>
            <a:r>
              <a:rPr lang="nb-NO" dirty="0" err="1"/>
              <a:t>level</a:t>
            </a:r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3707904" y="42102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…..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096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457200" y="971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57929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nb-NO" dirty="0"/>
              <a:t>Adaptive sampling – </a:t>
            </a:r>
            <a:r>
              <a:rPr lang="nb-NO" dirty="0" err="1"/>
              <a:t>greedy</a:t>
            </a:r>
            <a:r>
              <a:rPr lang="nb-NO" dirty="0"/>
              <a:t> or optimal</a:t>
            </a:r>
            <a:endParaRPr lang="en-US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755576" y="2056780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The </a:t>
            </a:r>
            <a:r>
              <a:rPr lang="nb-NO" dirty="0" err="1"/>
              <a:t>exact</a:t>
            </a:r>
            <a:r>
              <a:rPr lang="nb-NO" dirty="0"/>
              <a:t> </a:t>
            </a:r>
            <a:r>
              <a:rPr lang="nb-NO" dirty="0" err="1"/>
              <a:t>solution</a:t>
            </a:r>
            <a:r>
              <a:rPr lang="nb-NO" dirty="0"/>
              <a:t> to </a:t>
            </a:r>
            <a:r>
              <a:rPr lang="nb-NO" dirty="0" err="1"/>
              <a:t>sequential</a:t>
            </a:r>
            <a:r>
              <a:rPr lang="nb-NO" dirty="0"/>
              <a:t> data </a:t>
            </a:r>
            <a:r>
              <a:rPr lang="nb-NO" dirty="0" err="1"/>
              <a:t>gathering</a:t>
            </a:r>
            <a:r>
              <a:rPr lang="nb-NO" dirty="0"/>
              <a:t> is </a:t>
            </a:r>
            <a:r>
              <a:rPr lang="nb-NO" dirty="0" err="1"/>
              <a:t>only</a:t>
            </a:r>
            <a:r>
              <a:rPr lang="nb-NO" dirty="0"/>
              <a:t> </a:t>
            </a:r>
            <a:r>
              <a:rPr lang="nb-NO" dirty="0" err="1"/>
              <a:t>available</a:t>
            </a:r>
            <a:r>
              <a:rPr lang="nb-NO" dirty="0"/>
              <a:t> in </a:t>
            </a:r>
            <a:r>
              <a:rPr lang="nb-NO" dirty="0" err="1"/>
              <a:t>small-size</a:t>
            </a:r>
            <a:r>
              <a:rPr lang="nb-NO" dirty="0"/>
              <a:t> </a:t>
            </a:r>
            <a:r>
              <a:rPr lang="nb-NO" dirty="0" err="1"/>
              <a:t>discrete</a:t>
            </a:r>
            <a:r>
              <a:rPr lang="nb-NO" dirty="0"/>
              <a:t> </a:t>
            </a:r>
            <a:r>
              <a:rPr lang="nb-NO" dirty="0" err="1"/>
              <a:t>models</a:t>
            </a:r>
            <a:r>
              <a:rPr lang="nb-NO" dirty="0"/>
              <a:t>.  (It </a:t>
            </a:r>
            <a:r>
              <a:rPr lang="nb-NO" dirty="0" err="1"/>
              <a:t>becomes</a:t>
            </a:r>
            <a:r>
              <a:rPr lang="nb-NO" dirty="0"/>
              <a:t> a </a:t>
            </a:r>
            <a:r>
              <a:rPr lang="nb-NO" dirty="0" err="1"/>
              <a:t>combinatorial</a:t>
            </a:r>
            <a:r>
              <a:rPr lang="nb-NO" dirty="0"/>
              <a:t> problem)</a:t>
            </a:r>
          </a:p>
          <a:p>
            <a:endParaRPr lang="nb-NO" dirty="0"/>
          </a:p>
          <a:p>
            <a:r>
              <a:rPr lang="nb-NO" dirty="0" err="1"/>
              <a:t>Various</a:t>
            </a:r>
            <a:r>
              <a:rPr lang="nb-NO" dirty="0"/>
              <a:t> </a:t>
            </a:r>
            <a:r>
              <a:rPr lang="nb-NO" dirty="0" err="1"/>
              <a:t>approximate</a:t>
            </a:r>
            <a:r>
              <a:rPr lang="nb-NO" dirty="0"/>
              <a:t> </a:t>
            </a:r>
            <a:r>
              <a:rPr lang="nb-NO" dirty="0" err="1"/>
              <a:t>strategies</a:t>
            </a:r>
            <a:r>
              <a:rPr lang="nb-NO" dirty="0"/>
              <a:t> </a:t>
            </a:r>
            <a:r>
              <a:rPr lang="nb-NO" dirty="0" err="1"/>
              <a:t>exist</a:t>
            </a:r>
            <a:r>
              <a:rPr lang="nb-NO" dirty="0"/>
              <a:t>. (</a:t>
            </a:r>
            <a:r>
              <a:rPr lang="nb-NO" dirty="0" err="1"/>
              <a:t>Approximate</a:t>
            </a:r>
            <a:r>
              <a:rPr lang="nb-NO" dirty="0"/>
              <a:t> </a:t>
            </a:r>
            <a:r>
              <a:rPr lang="nb-NO" dirty="0" err="1"/>
              <a:t>dynamic</a:t>
            </a:r>
            <a:r>
              <a:rPr lang="nb-NO" dirty="0"/>
              <a:t> </a:t>
            </a:r>
            <a:r>
              <a:rPr lang="nb-NO" dirty="0" err="1"/>
              <a:t>programming</a:t>
            </a:r>
            <a:r>
              <a:rPr lang="nb-NO" dirty="0"/>
              <a:t>).</a:t>
            </a:r>
          </a:p>
          <a:p>
            <a:endParaRPr lang="nb-NO" dirty="0"/>
          </a:p>
          <a:p>
            <a:r>
              <a:rPr lang="nb-NO" dirty="0" err="1"/>
              <a:t>Myopic</a:t>
            </a:r>
            <a:r>
              <a:rPr lang="nb-NO" dirty="0"/>
              <a:t> (</a:t>
            </a:r>
            <a:r>
              <a:rPr lang="nb-NO" dirty="0" err="1"/>
              <a:t>near-sighted</a:t>
            </a:r>
            <a:r>
              <a:rPr lang="nb-NO" dirty="0"/>
              <a:t>) is a </a:t>
            </a:r>
            <a:r>
              <a:rPr lang="nb-NO" dirty="0" err="1"/>
              <a:t>common</a:t>
            </a:r>
            <a:r>
              <a:rPr lang="nb-NO" dirty="0"/>
              <a:t> </a:t>
            </a:r>
            <a:r>
              <a:rPr lang="nb-NO" dirty="0" err="1"/>
              <a:t>strategy</a:t>
            </a:r>
            <a:r>
              <a:rPr lang="nb-NO" dirty="0"/>
              <a:t> for </a:t>
            </a:r>
            <a:r>
              <a:rPr lang="nb-NO" dirty="0" err="1"/>
              <a:t>sequential</a:t>
            </a:r>
            <a:r>
              <a:rPr lang="nb-NO" dirty="0"/>
              <a:t> problems.</a:t>
            </a:r>
          </a:p>
          <a:p>
            <a:r>
              <a:rPr lang="nb-NO" dirty="0"/>
              <a:t>It </a:t>
            </a:r>
            <a:r>
              <a:rPr lang="nb-NO" dirty="0" err="1"/>
              <a:t>considers</a:t>
            </a:r>
            <a:r>
              <a:rPr lang="nb-NO" dirty="0"/>
              <a:t> </a:t>
            </a:r>
            <a:r>
              <a:rPr lang="nb-NO" dirty="0" err="1"/>
              <a:t>only</a:t>
            </a:r>
            <a:r>
              <a:rPr lang="nb-NO" dirty="0"/>
              <a:t> </a:t>
            </a:r>
            <a:r>
              <a:rPr lang="nb-NO" dirty="0" err="1"/>
              <a:t>one</a:t>
            </a:r>
            <a:r>
              <a:rPr lang="nb-NO" dirty="0"/>
              <a:t> stage at a time, not </a:t>
            </a:r>
            <a:r>
              <a:rPr lang="nb-NO" dirty="0" err="1"/>
              <a:t>looking</a:t>
            </a:r>
            <a:r>
              <a:rPr lang="nb-NO" dirty="0"/>
              <a:t> </a:t>
            </a:r>
            <a:r>
              <a:rPr lang="nb-NO" dirty="0" err="1"/>
              <a:t>into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‘</a:t>
            </a:r>
            <a:r>
              <a:rPr lang="nb-NO" dirty="0" err="1"/>
              <a:t>future</a:t>
            </a:r>
            <a:r>
              <a:rPr lang="nb-NO" dirty="0"/>
              <a:t>’:</a:t>
            </a:r>
          </a:p>
          <a:p>
            <a:r>
              <a:rPr lang="nb-NO" dirty="0"/>
              <a:t>(A </a:t>
            </a:r>
            <a:r>
              <a:rPr lang="nb-NO" dirty="0" err="1"/>
              <a:t>heuristic</a:t>
            </a:r>
            <a:r>
              <a:rPr lang="nb-NO" dirty="0"/>
              <a:t> </a:t>
            </a:r>
            <a:r>
              <a:rPr lang="nb-NO" dirty="0" err="1"/>
              <a:t>solution</a:t>
            </a:r>
            <a:r>
              <a:rPr lang="nb-NO" dirty="0"/>
              <a:t> to </a:t>
            </a:r>
            <a:r>
              <a:rPr lang="nb-NO" dirty="0" err="1"/>
              <a:t>the</a:t>
            </a:r>
            <a:r>
              <a:rPr lang="nb-NO" dirty="0"/>
              <a:t> </a:t>
            </a:r>
            <a:r>
              <a:rPr lang="nb-NO" dirty="0" err="1"/>
              <a:t>dynamic</a:t>
            </a:r>
            <a:r>
              <a:rPr lang="nb-NO" dirty="0"/>
              <a:t> program.)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099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274638"/>
            <a:ext cx="857929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dirty="0"/>
              <a:t>AUV </a:t>
            </a:r>
            <a:r>
              <a:rPr lang="nb-NO" dirty="0" err="1"/>
              <a:t>objectives</a:t>
            </a:r>
            <a:r>
              <a:rPr lang="nb-NO" dirty="0"/>
              <a:t> – adaptive sampling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13F1AC-98CB-3B4A-9602-37E9A669B010}"/>
              </a:ext>
            </a:extLst>
          </p:cNvPr>
          <p:cNvSpPr txBox="1"/>
          <p:nvPr/>
        </p:nvSpPr>
        <p:spPr>
          <a:xfrm>
            <a:off x="3203848" y="2780967"/>
            <a:ext cx="4653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chemeClr val="bg1">
                    <a:lumMod val="50000"/>
                  </a:schemeClr>
                </a:solidFill>
              </a:rPr>
              <a:t>TASKS: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6D8559-D73E-0B48-BECB-02370DC5C7BC}"/>
              </a:ext>
            </a:extLst>
          </p:cNvPr>
          <p:cNvSpPr txBox="1"/>
          <p:nvPr/>
        </p:nvSpPr>
        <p:spPr>
          <a:xfrm>
            <a:off x="107504" y="1628800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nb-NO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dirty="0" err="1"/>
              <a:t>Where</a:t>
            </a:r>
            <a:r>
              <a:rPr lang="nb-NO" dirty="0"/>
              <a:t> and </a:t>
            </a:r>
            <a:r>
              <a:rPr lang="nb-NO" dirty="0" err="1"/>
              <a:t>when</a:t>
            </a:r>
            <a:r>
              <a:rPr lang="nb-NO" dirty="0"/>
              <a:t> </a:t>
            </a:r>
            <a:r>
              <a:rPr lang="nb-NO" dirty="0" err="1"/>
              <a:t>should</a:t>
            </a:r>
            <a:r>
              <a:rPr lang="nb-NO" dirty="0"/>
              <a:t> </a:t>
            </a:r>
            <a:r>
              <a:rPr lang="nb-NO" dirty="0" err="1"/>
              <a:t>autonomous</a:t>
            </a:r>
            <a:r>
              <a:rPr lang="nb-NO" dirty="0"/>
              <a:t> underwater </a:t>
            </a:r>
            <a:r>
              <a:rPr lang="nb-NO" dirty="0" err="1"/>
              <a:t>vehicle</a:t>
            </a:r>
            <a:r>
              <a:rPr lang="nb-NO" dirty="0"/>
              <a:t> (AUV) </a:t>
            </a:r>
            <a:r>
              <a:rPr lang="nb-NO" dirty="0" err="1"/>
              <a:t>go</a:t>
            </a:r>
            <a:r>
              <a:rPr lang="nb-NO" dirty="0"/>
              <a:t> to </a:t>
            </a:r>
            <a:r>
              <a:rPr lang="nb-NO" dirty="0" err="1"/>
              <a:t>collect</a:t>
            </a:r>
            <a:r>
              <a:rPr lang="nb-NO" dirty="0"/>
              <a:t> </a:t>
            </a:r>
            <a:r>
              <a:rPr lang="nb-NO" dirty="0" err="1"/>
              <a:t>valuable</a:t>
            </a:r>
            <a:r>
              <a:rPr lang="nb-NO" dirty="0"/>
              <a:t> data?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1B0211-E6D5-E44B-B48A-E890DB395944}"/>
              </a:ext>
            </a:extLst>
          </p:cNvPr>
          <p:cNvSpPr txBox="1"/>
          <p:nvPr/>
        </p:nvSpPr>
        <p:spPr>
          <a:xfrm>
            <a:off x="35496" y="540479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AUV</a:t>
            </a:r>
            <a:endParaRPr lang="en-US" dirty="0"/>
          </a:p>
        </p:txBody>
      </p:sp>
      <p:pic>
        <p:nvPicPr>
          <p:cNvPr id="9" name="Picture 8" descr="A body of water with a mountain in the background&#10;&#10;Description automatically generated">
            <a:extLst>
              <a:ext uri="{FF2B5EF4-FFF2-40B4-BE49-F238E27FC236}">
                <a16:creationId xmlns:a16="http://schemas.microsoft.com/office/drawing/2014/main" id="{C3F95AB7-477A-DD4A-BDB8-55FFD80774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117739"/>
            <a:ext cx="2376264" cy="29755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F692FD-95B4-33C9-B185-5808FC8CAF79}"/>
              </a:ext>
            </a:extLst>
          </p:cNvPr>
          <p:cNvSpPr txBox="1"/>
          <p:nvPr/>
        </p:nvSpPr>
        <p:spPr>
          <a:xfrm>
            <a:off x="3131840" y="3281132"/>
            <a:ext cx="58193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dirty="0"/>
              <a:t>AUV must have an </a:t>
            </a:r>
            <a:r>
              <a:rPr lang="nb-NO" b="1" dirty="0" err="1"/>
              <a:t>onboard</a:t>
            </a:r>
            <a:r>
              <a:rPr lang="nb-NO" b="1" dirty="0"/>
              <a:t> </a:t>
            </a:r>
            <a:r>
              <a:rPr lang="nb-NO" b="1" dirty="0" err="1"/>
              <a:t>statistical</a:t>
            </a:r>
            <a:r>
              <a:rPr lang="nb-NO" b="1" dirty="0"/>
              <a:t> </a:t>
            </a:r>
            <a:r>
              <a:rPr lang="nb-NO" b="1" dirty="0" err="1"/>
              <a:t>model</a:t>
            </a:r>
            <a:r>
              <a:rPr lang="nb-NO" dirty="0"/>
              <a:t>, </a:t>
            </a:r>
            <a:r>
              <a:rPr lang="nb-NO" dirty="0" err="1"/>
              <a:t>which</a:t>
            </a:r>
            <a:r>
              <a:rPr lang="nb-NO" dirty="0"/>
              <a:t> is </a:t>
            </a:r>
            <a:r>
              <a:rPr lang="nb-NO" dirty="0" err="1"/>
              <a:t>relatively</a:t>
            </a:r>
            <a:r>
              <a:rPr lang="nb-NO" dirty="0"/>
              <a:t> </a:t>
            </a:r>
            <a:r>
              <a:rPr lang="nb-NO" dirty="0" err="1"/>
              <a:t>easy</a:t>
            </a:r>
            <a:r>
              <a:rPr lang="nb-NO" dirty="0"/>
              <a:t> to </a:t>
            </a:r>
            <a:r>
              <a:rPr lang="nb-NO" dirty="0" err="1"/>
              <a:t>update</a:t>
            </a:r>
            <a:r>
              <a:rPr lang="nb-NO" dirty="0"/>
              <a:t> in real-time. (Limited computer </a:t>
            </a:r>
            <a:r>
              <a:rPr lang="nb-NO" dirty="0" err="1"/>
              <a:t>resources</a:t>
            </a:r>
            <a:r>
              <a:rPr lang="nb-NO" dirty="0"/>
              <a:t>.)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dirty="0"/>
              <a:t>AUV must be </a:t>
            </a:r>
            <a:r>
              <a:rPr lang="nb-NO" dirty="0" err="1"/>
              <a:t>embedded</a:t>
            </a:r>
            <a:r>
              <a:rPr lang="nb-NO" dirty="0"/>
              <a:t> </a:t>
            </a:r>
            <a:r>
              <a:rPr lang="nb-NO" dirty="0" err="1"/>
              <a:t>with</a:t>
            </a:r>
            <a:r>
              <a:rPr lang="nb-NO" dirty="0"/>
              <a:t> a </a:t>
            </a:r>
            <a:r>
              <a:rPr lang="nb-NO" dirty="0" err="1"/>
              <a:t>set</a:t>
            </a:r>
            <a:r>
              <a:rPr lang="nb-NO" dirty="0"/>
              <a:t> </a:t>
            </a:r>
            <a:r>
              <a:rPr lang="nb-NO" dirty="0" err="1"/>
              <a:t>of</a:t>
            </a:r>
            <a:r>
              <a:rPr lang="nb-NO" dirty="0"/>
              <a:t> </a:t>
            </a:r>
            <a:r>
              <a:rPr lang="nb-NO" b="1" dirty="0" err="1"/>
              <a:t>possible</a:t>
            </a:r>
            <a:r>
              <a:rPr lang="nb-NO" b="1" dirty="0"/>
              <a:t> designs and a </a:t>
            </a:r>
            <a:r>
              <a:rPr lang="nb-NO" b="1" dirty="0" err="1"/>
              <a:t>criterion</a:t>
            </a:r>
            <a:r>
              <a:rPr lang="nb-NO" dirty="0"/>
              <a:t> for </a:t>
            </a:r>
            <a:r>
              <a:rPr lang="nb-NO" dirty="0" err="1"/>
              <a:t>wise</a:t>
            </a:r>
            <a:r>
              <a:rPr lang="nb-NO" dirty="0"/>
              <a:t> data </a:t>
            </a:r>
            <a:r>
              <a:rPr lang="nb-NO" dirty="0" err="1"/>
              <a:t>gathering</a:t>
            </a:r>
            <a:r>
              <a:rPr lang="nb-NO" dirty="0"/>
              <a:t>. (It </a:t>
            </a:r>
            <a:r>
              <a:rPr lang="nb-NO" dirty="0" err="1"/>
              <a:t>cannot</a:t>
            </a:r>
            <a:r>
              <a:rPr lang="nb-NO" dirty="0"/>
              <a:t> </a:t>
            </a:r>
            <a:r>
              <a:rPr lang="nb-NO" dirty="0" err="1"/>
              <a:t>communicate</a:t>
            </a:r>
            <a:r>
              <a:rPr lang="nb-NO" dirty="0"/>
              <a:t> </a:t>
            </a:r>
            <a:r>
              <a:rPr lang="nb-NO" dirty="0" err="1"/>
              <a:t>much</a:t>
            </a:r>
            <a:r>
              <a:rPr lang="nb-NO" dirty="0"/>
              <a:t>.)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dirty="0"/>
              <a:t>AUV must be </a:t>
            </a:r>
            <a:r>
              <a:rPr lang="nb-NO" dirty="0" err="1"/>
              <a:t>controlled</a:t>
            </a:r>
            <a:r>
              <a:rPr lang="nb-NO" dirty="0"/>
              <a:t> to </a:t>
            </a:r>
            <a:r>
              <a:rPr lang="nb-NO" b="1" dirty="0" err="1"/>
              <a:t>operate</a:t>
            </a:r>
            <a:r>
              <a:rPr lang="nb-NO" b="1" dirty="0"/>
              <a:t> </a:t>
            </a:r>
            <a:r>
              <a:rPr lang="nb-NO" b="1" dirty="0" err="1"/>
              <a:t>on</a:t>
            </a:r>
            <a:r>
              <a:rPr lang="nb-NO" b="1" dirty="0"/>
              <a:t> a </a:t>
            </a:r>
            <a:r>
              <a:rPr lang="nb-NO" b="1" dirty="0" err="1"/>
              <a:t>set</a:t>
            </a:r>
            <a:r>
              <a:rPr lang="nb-NO" b="1" dirty="0"/>
              <a:t> </a:t>
            </a:r>
            <a:r>
              <a:rPr lang="nb-NO" b="1" dirty="0" err="1"/>
              <a:t>of</a:t>
            </a:r>
            <a:r>
              <a:rPr lang="nb-NO" b="1" dirty="0"/>
              <a:t> </a:t>
            </a:r>
            <a:r>
              <a:rPr lang="nb-NO" b="1" dirty="0" err="1"/>
              <a:t>changing</a:t>
            </a:r>
            <a:r>
              <a:rPr lang="nb-NO" b="1" dirty="0"/>
              <a:t> </a:t>
            </a:r>
            <a:r>
              <a:rPr lang="nb-NO" b="1" dirty="0" err="1"/>
              <a:t>tasks</a:t>
            </a:r>
            <a:r>
              <a:rPr lang="nb-NO" dirty="0"/>
              <a:t> to </a:t>
            </a:r>
            <a:r>
              <a:rPr lang="nb-NO" dirty="0" err="1"/>
              <a:t>achieve</a:t>
            </a:r>
            <a:r>
              <a:rPr lang="nb-NO" dirty="0"/>
              <a:t> </a:t>
            </a:r>
            <a:r>
              <a:rPr lang="nb-NO" dirty="0" err="1"/>
              <a:t>its</a:t>
            </a:r>
            <a:r>
              <a:rPr lang="nb-NO" dirty="0"/>
              <a:t> goals. (AI in </a:t>
            </a:r>
            <a:r>
              <a:rPr lang="nb-NO" dirty="0" err="1"/>
              <a:t>practice</a:t>
            </a:r>
            <a:r>
              <a:rPr lang="nb-NO" dirty="0"/>
              <a:t>.) 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7B798D-A47A-3DFF-31A9-DBB54B5281A8}"/>
              </a:ext>
            </a:extLst>
          </p:cNvPr>
          <p:cNvSpPr txBox="1"/>
          <p:nvPr/>
        </p:nvSpPr>
        <p:spPr>
          <a:xfrm>
            <a:off x="1619671" y="6381328"/>
            <a:ext cx="7331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Lots of other related examples. IoT, embedded systems, smart sensors, etc.</a:t>
            </a:r>
          </a:p>
        </p:txBody>
      </p:sp>
    </p:spTree>
    <p:extLst>
      <p:ext uri="{BB962C8B-B14F-4D97-AF65-F5344CB8AC3E}">
        <p14:creationId xmlns:p14="http://schemas.microsoft.com/office/powerpoint/2010/main" val="3231027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1143000"/>
          </a:xfrm>
        </p:spPr>
        <p:txBody>
          <a:bodyPr>
            <a:normAutofit/>
          </a:bodyPr>
          <a:lstStyle/>
          <a:p>
            <a:pPr algn="l"/>
            <a:r>
              <a:rPr lang="nb-NO" sz="3600" dirty="0"/>
              <a:t>Data </a:t>
            </a:r>
            <a:r>
              <a:rPr lang="nb-NO" sz="3600" dirty="0" err="1"/>
              <a:t>collection</a:t>
            </a:r>
            <a:r>
              <a:rPr lang="nb-NO" sz="3600" dirty="0"/>
              <a:t> </a:t>
            </a:r>
            <a:r>
              <a:rPr lang="nb-NO" sz="3600" dirty="0" err="1"/>
              <a:t>assumption</a:t>
            </a:r>
            <a:r>
              <a:rPr lang="nb-NO" sz="3600" dirty="0"/>
              <a:t> – </a:t>
            </a:r>
            <a:r>
              <a:rPr lang="nb-NO" sz="3600" dirty="0" err="1"/>
              <a:t>waypoint</a:t>
            </a:r>
            <a:r>
              <a:rPr lang="nb-NO" sz="3600" dirty="0"/>
              <a:t> </a:t>
            </a:r>
            <a:r>
              <a:rPr lang="nb-NO" sz="3600" dirty="0" err="1"/>
              <a:t>graph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935655"/>
            <a:ext cx="5482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Survey design for AUV is </a:t>
            </a:r>
            <a:r>
              <a:rPr lang="nb-NO" dirty="0" err="1"/>
              <a:t>restricted</a:t>
            </a:r>
            <a:r>
              <a:rPr lang="nb-NO" dirty="0"/>
              <a:t> to a </a:t>
            </a:r>
            <a:r>
              <a:rPr lang="nb-NO" dirty="0" err="1"/>
              <a:t>waypoint</a:t>
            </a:r>
            <a:r>
              <a:rPr lang="nb-NO" dirty="0"/>
              <a:t> </a:t>
            </a:r>
            <a:r>
              <a:rPr lang="nb-NO" dirty="0" err="1"/>
              <a:t>graph</a:t>
            </a:r>
            <a:r>
              <a:rPr lang="nb-NO" dirty="0"/>
              <a:t>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91D3F3-7245-394F-A4A8-257EA2FA8C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2605067"/>
            <a:ext cx="4727848" cy="40186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307DAE-5600-9449-B590-9626B01ED305}"/>
              </a:ext>
            </a:extLst>
          </p:cNvPr>
          <p:cNvSpPr txBox="1"/>
          <p:nvPr/>
        </p:nvSpPr>
        <p:spPr>
          <a:xfrm>
            <a:off x="323528" y="3137074"/>
            <a:ext cx="30963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Design can be </a:t>
            </a:r>
            <a:r>
              <a:rPr lang="en-NO" b="1" dirty="0"/>
              <a:t>static</a:t>
            </a:r>
            <a:r>
              <a:rPr lang="en-NO" dirty="0"/>
              <a:t> (pre-planned) survey lines on the waypoint graph:</a:t>
            </a:r>
          </a:p>
          <a:p>
            <a:pPr marL="285750" indent="-285750">
              <a:buFontTx/>
              <a:buChar char="-"/>
            </a:pPr>
            <a:r>
              <a:rPr lang="en-NO" dirty="0"/>
              <a:t>Lawnmower </a:t>
            </a:r>
          </a:p>
          <a:p>
            <a:pPr marL="285750" indent="-285750">
              <a:buFontTx/>
              <a:buChar char="-"/>
            </a:pPr>
            <a:r>
              <a:rPr lang="en-NO" dirty="0"/>
              <a:t>Space-spanning designs.</a:t>
            </a:r>
          </a:p>
          <a:p>
            <a:pPr marL="285750" indent="-285750">
              <a:buFontTx/>
              <a:buChar char="-"/>
            </a:pPr>
            <a:endParaRPr lang="en-NO" dirty="0"/>
          </a:p>
          <a:p>
            <a:r>
              <a:rPr lang="en-NO" dirty="0"/>
              <a:t>Or one can do </a:t>
            </a:r>
            <a:r>
              <a:rPr lang="en-NO" b="1" dirty="0"/>
              <a:t>sequential</a:t>
            </a:r>
            <a:r>
              <a:rPr lang="en-NO" dirty="0"/>
              <a:t> (adaptive) designs, where one updates the sampling plan based on what has been seen so far. </a:t>
            </a:r>
          </a:p>
        </p:txBody>
      </p:sp>
      <p:pic>
        <p:nvPicPr>
          <p:cNvPr id="6" name="Picture 5" descr="A body of water with a mountain in the background&#10;&#10;Description automatically generated">
            <a:extLst>
              <a:ext uri="{FF2B5EF4-FFF2-40B4-BE49-F238E27FC236}">
                <a16:creationId xmlns:a16="http://schemas.microsoft.com/office/drawing/2014/main" id="{9F046B71-94B3-1F43-A7D7-AAB6ED701C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060848"/>
            <a:ext cx="1955948" cy="2449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69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274638"/>
            <a:ext cx="857929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dirty="0" err="1"/>
              <a:t>Relevance</a:t>
            </a:r>
            <a:r>
              <a:rPr lang="nb-NO" dirty="0"/>
              <a:t>: </a:t>
            </a:r>
          </a:p>
          <a:p>
            <a:pPr algn="l"/>
            <a:r>
              <a:rPr lang="nb-NO" dirty="0"/>
              <a:t>Plankton : ‘</a:t>
            </a:r>
            <a:r>
              <a:rPr lang="nb-NO" dirty="0" err="1"/>
              <a:t>every</a:t>
            </a:r>
            <a:r>
              <a:rPr lang="nb-NO" dirty="0"/>
              <a:t> (2nd) </a:t>
            </a:r>
            <a:r>
              <a:rPr lang="nb-NO" dirty="0" err="1"/>
              <a:t>breath</a:t>
            </a:r>
            <a:r>
              <a:rPr lang="nb-NO" dirty="0"/>
              <a:t> </a:t>
            </a:r>
            <a:r>
              <a:rPr lang="nb-NO" dirty="0" err="1"/>
              <a:t>you</a:t>
            </a:r>
            <a:r>
              <a:rPr lang="nb-NO" dirty="0"/>
              <a:t> </a:t>
            </a:r>
            <a:r>
              <a:rPr lang="nb-NO" dirty="0" err="1"/>
              <a:t>take</a:t>
            </a:r>
            <a:r>
              <a:rPr lang="nb-NO" dirty="0"/>
              <a:t>’</a:t>
            </a:r>
            <a:endParaRPr lang="en-US" dirty="0"/>
          </a:p>
        </p:txBody>
      </p:sp>
      <p:pic>
        <p:nvPicPr>
          <p:cNvPr id="3" name="Picture 2" descr="Map&#10;&#10;Description automatically generated">
            <a:extLst>
              <a:ext uri="{FF2B5EF4-FFF2-40B4-BE49-F238E27FC236}">
                <a16:creationId xmlns:a16="http://schemas.microsoft.com/office/drawing/2014/main" id="{A532DB49-3CAD-0F4A-AAB4-D6904A968F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97"/>
          <a:stretch/>
        </p:blipFill>
        <p:spPr>
          <a:xfrm>
            <a:off x="827584" y="1786970"/>
            <a:ext cx="3756283" cy="37211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5B35A0-D769-0B4D-ADFF-773D03BD6147}"/>
              </a:ext>
            </a:extLst>
          </p:cNvPr>
          <p:cNvSpPr txBox="1"/>
          <p:nvPr/>
        </p:nvSpPr>
        <p:spPr>
          <a:xfrm>
            <a:off x="827584" y="1417638"/>
            <a:ext cx="4392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ChlA : multispectral image from satellite.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3AD16A-32D3-29A1-7F70-6883748B33AD}"/>
              </a:ext>
            </a:extLst>
          </p:cNvPr>
          <p:cNvSpPr txBox="1"/>
          <p:nvPr/>
        </p:nvSpPr>
        <p:spPr>
          <a:xfrm>
            <a:off x="5004049" y="1934829"/>
            <a:ext cx="403244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- Satellite data are coarsely sampled, and influenced by clouds. </a:t>
            </a:r>
          </a:p>
          <a:p>
            <a:endParaRPr lang="en-NO" dirty="0"/>
          </a:p>
          <a:p>
            <a:r>
              <a:rPr lang="en-NO" dirty="0"/>
              <a:t>- Numerical ocean models are often biased over long spatio-temporal scales.</a:t>
            </a:r>
          </a:p>
          <a:p>
            <a:endParaRPr lang="en-NO" dirty="0"/>
          </a:p>
          <a:p>
            <a:r>
              <a:rPr lang="en-NO" dirty="0"/>
              <a:t>- Buoy data are only at a few locations.</a:t>
            </a:r>
          </a:p>
          <a:p>
            <a:r>
              <a:rPr lang="en-NO" dirty="0"/>
              <a:t> </a:t>
            </a:r>
          </a:p>
          <a:p>
            <a:r>
              <a:rPr lang="en-NO" dirty="0"/>
              <a:t>- Traditional data gathering by ships is expensive.</a:t>
            </a:r>
          </a:p>
          <a:p>
            <a:endParaRPr lang="en-NO" dirty="0"/>
          </a:p>
          <a:p>
            <a:r>
              <a:rPr lang="en-NO" i="1" dirty="0"/>
              <a:t>Autonomous vehicles can improve the current state of sampling the ocean.</a:t>
            </a:r>
          </a:p>
        </p:txBody>
      </p:sp>
    </p:spTree>
    <p:extLst>
      <p:ext uri="{BB962C8B-B14F-4D97-AF65-F5344CB8AC3E}">
        <p14:creationId xmlns:p14="http://schemas.microsoft.com/office/powerpoint/2010/main" val="3378113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274638"/>
            <a:ext cx="857929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dirty="0" err="1"/>
              <a:t>Relevance</a:t>
            </a:r>
            <a:r>
              <a:rPr lang="nb-NO" dirty="0"/>
              <a:t>: </a:t>
            </a:r>
            <a:r>
              <a:rPr lang="nb-NO" dirty="0" err="1"/>
              <a:t>Algal</a:t>
            </a:r>
            <a:r>
              <a:rPr lang="nb-NO" dirty="0"/>
              <a:t> </a:t>
            </a:r>
            <a:r>
              <a:rPr lang="nb-NO" dirty="0" err="1"/>
              <a:t>bloom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98309E-1EBE-453D-C6DB-F0C90BE2D9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65128"/>
            <a:ext cx="7772400" cy="1205108"/>
          </a:xfrm>
          <a:prstGeom prst="rect">
            <a:avLst/>
          </a:prstGeom>
        </p:spPr>
      </p:pic>
      <p:pic>
        <p:nvPicPr>
          <p:cNvPr id="10" name="Picture 9" descr="An aerial view of islands&#10;&#10;Description automatically generated with medium confidence">
            <a:extLst>
              <a:ext uri="{FF2B5EF4-FFF2-40B4-BE49-F238E27FC236}">
                <a16:creationId xmlns:a16="http://schemas.microsoft.com/office/drawing/2014/main" id="{74C80B0C-B61E-1E2B-652B-E700EEFA3B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501008"/>
            <a:ext cx="2592288" cy="2278072"/>
          </a:xfrm>
          <a:prstGeom prst="rect">
            <a:avLst/>
          </a:prstGeom>
        </p:spPr>
      </p:pic>
      <p:pic>
        <p:nvPicPr>
          <p:cNvPr id="12" name="Picture 11" descr="A picture containing ocean floor&#10;&#10;Description automatically generated">
            <a:extLst>
              <a:ext uri="{FF2B5EF4-FFF2-40B4-BE49-F238E27FC236}">
                <a16:creationId xmlns:a16="http://schemas.microsoft.com/office/drawing/2014/main" id="{B6103ADE-9273-C106-823D-011E9CB802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869269"/>
            <a:ext cx="2936230" cy="19098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0C22037-B301-F962-AA1A-78BBC76F3401}"/>
              </a:ext>
            </a:extLst>
          </p:cNvPr>
          <p:cNvSpPr txBox="1"/>
          <p:nvPr/>
        </p:nvSpPr>
        <p:spPr>
          <a:xfrm>
            <a:off x="174455" y="3849561"/>
            <a:ext cx="21652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One can sometimes ‘see’ this from satellite data.</a:t>
            </a:r>
          </a:p>
          <a:p>
            <a:endParaRPr lang="en-NO" dirty="0"/>
          </a:p>
          <a:p>
            <a:r>
              <a:rPr lang="en-NO" dirty="0"/>
              <a:t>Better monitoring efforts could help mitigate such events in the future.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B64F65-56AE-D6D6-F6C7-610E547C9B54}"/>
              </a:ext>
            </a:extLst>
          </p:cNvPr>
          <p:cNvSpPr txBox="1"/>
          <p:nvPr/>
        </p:nvSpPr>
        <p:spPr>
          <a:xfrm>
            <a:off x="2339752" y="6157885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NO" i="1" dirty="0"/>
              <a:t>Autonomous vehicles can improve the current state of sampling the ocean.</a:t>
            </a:r>
          </a:p>
        </p:txBody>
      </p:sp>
    </p:spTree>
    <p:extLst>
      <p:ext uri="{BB962C8B-B14F-4D97-AF65-F5344CB8AC3E}">
        <p14:creationId xmlns:p14="http://schemas.microsoft.com/office/powerpoint/2010/main" val="3279059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AA8B0-5C50-88B5-F43D-DB4FD5DD5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C6836-F58D-8255-D127-0313E419A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57929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nb-NO" dirty="0" err="1"/>
              <a:t>Effective</a:t>
            </a:r>
            <a:r>
              <a:rPr lang="nb-NO" dirty="0"/>
              <a:t> </a:t>
            </a:r>
            <a:r>
              <a:rPr lang="nb-NO" dirty="0" err="1"/>
              <a:t>mapping</a:t>
            </a:r>
            <a:r>
              <a:rPr lang="nb-NO" dirty="0"/>
              <a:t> </a:t>
            </a:r>
            <a:r>
              <a:rPr lang="nb-NO" dirty="0" err="1"/>
              <a:t>of</a:t>
            </a:r>
            <a:r>
              <a:rPr lang="nb-NO" dirty="0"/>
              <a:t> river </a:t>
            </a:r>
            <a:r>
              <a:rPr lang="nb-NO" dirty="0" err="1"/>
              <a:t>plume</a:t>
            </a:r>
            <a:r>
              <a:rPr lang="nb-NO" dirty="0"/>
              <a:t> front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6A34D1-635A-8876-597F-BA751459E4B3}"/>
              </a:ext>
            </a:extLst>
          </p:cNvPr>
          <p:cNvSpPr txBox="1"/>
          <p:nvPr/>
        </p:nvSpPr>
        <p:spPr>
          <a:xfrm>
            <a:off x="4647994" y="1100792"/>
            <a:ext cx="41764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/>
              <a:t>Nidelva river, Trondheim, Norway.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70A143B-6001-A08C-917A-FAF4447FC0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233" y="1410724"/>
            <a:ext cx="5607497" cy="331442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547D5DE-AEA2-366D-E6D3-333B26B36906}"/>
              </a:ext>
            </a:extLst>
          </p:cNvPr>
          <p:cNvSpPr txBox="1"/>
          <p:nvPr/>
        </p:nvSpPr>
        <p:spPr>
          <a:xfrm>
            <a:off x="899592" y="3284984"/>
            <a:ext cx="25202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NO" dirty="0"/>
              <a:t>Fresh cold water from river runs into the fjord.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2EFB76-FE8A-4BE5-BF9A-93CFFE27E3B4}"/>
              </a:ext>
            </a:extLst>
          </p:cNvPr>
          <p:cNvSpPr txBox="1"/>
          <p:nvPr/>
        </p:nvSpPr>
        <p:spPr>
          <a:xfrm>
            <a:off x="179512" y="4847111"/>
            <a:ext cx="50697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Goal is to combine spatial statistics and marine robotics to suggest designs that efficiently minimize the expected ‘uncertainty’ associated with the river plume water masses.</a:t>
            </a:r>
          </a:p>
        </p:txBody>
      </p:sp>
      <p:pic>
        <p:nvPicPr>
          <p:cNvPr id="4" name="Picture 3" descr="A body of water with a boat in the distance&#10;&#10;AI-generated content may be incorrect.">
            <a:extLst>
              <a:ext uri="{FF2B5EF4-FFF2-40B4-BE49-F238E27FC236}">
                <a16:creationId xmlns:a16="http://schemas.microsoft.com/office/drawing/2014/main" id="{6133466D-4968-EF80-91E9-370D856123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3021" y="4509120"/>
            <a:ext cx="3064767" cy="1126070"/>
          </a:xfrm>
          <a:prstGeom prst="rect">
            <a:avLst/>
          </a:prstGeom>
        </p:spPr>
      </p:pic>
      <p:pic>
        <p:nvPicPr>
          <p:cNvPr id="7" name="Picture 6" descr="A body of water with a blue sky&#10;&#10;AI-generated content may be incorrect.">
            <a:extLst>
              <a:ext uri="{FF2B5EF4-FFF2-40B4-BE49-F238E27FC236}">
                <a16:creationId xmlns:a16="http://schemas.microsoft.com/office/drawing/2014/main" id="{85BA2ECF-4D0E-30FF-11ED-33DADA2706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9" y="5594176"/>
            <a:ext cx="2826920" cy="1068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142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dirty="0" err="1"/>
              <a:t>Gaussian</a:t>
            </a:r>
            <a:r>
              <a:rPr lang="nb-NO" dirty="0"/>
              <a:t> prior and </a:t>
            </a:r>
            <a:r>
              <a:rPr lang="nb-NO" dirty="0" err="1"/>
              <a:t>likelihood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83968" y="2204864"/>
            <a:ext cx="47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Gaussian</a:t>
            </a:r>
            <a:r>
              <a:rPr lang="nb-NO" dirty="0"/>
              <a:t> spatial </a:t>
            </a:r>
            <a:r>
              <a:rPr lang="nb-NO" dirty="0" err="1"/>
              <a:t>process</a:t>
            </a:r>
            <a:r>
              <a:rPr lang="nb-NO" dirty="0"/>
              <a:t> prior (</a:t>
            </a:r>
            <a:r>
              <a:rPr lang="nb-NO" dirty="0" err="1"/>
              <a:t>learned</a:t>
            </a:r>
            <a:r>
              <a:rPr lang="nb-NO" dirty="0"/>
              <a:t> from </a:t>
            </a:r>
            <a:r>
              <a:rPr lang="nb-NO" dirty="0" err="1"/>
              <a:t>current</a:t>
            </a:r>
            <a:r>
              <a:rPr lang="nb-NO" dirty="0"/>
              <a:t> </a:t>
            </a:r>
            <a:r>
              <a:rPr lang="nb-NO" dirty="0" err="1"/>
              <a:t>knowledge</a:t>
            </a:r>
            <a:r>
              <a:rPr lang="nb-NO" dirty="0"/>
              <a:t>).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4294521" y="3105834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Likelihood</a:t>
            </a:r>
            <a:r>
              <a:rPr lang="nb-NO" dirty="0"/>
              <a:t>, design </a:t>
            </a:r>
            <a:r>
              <a:rPr lang="nb-NO" dirty="0" err="1"/>
              <a:t>matrix</a:t>
            </a:r>
            <a:r>
              <a:rPr lang="nb-NO" dirty="0"/>
              <a:t>, </a:t>
            </a:r>
            <a:r>
              <a:rPr lang="nb-NO" dirty="0" err="1"/>
              <a:t>picks</a:t>
            </a:r>
            <a:r>
              <a:rPr lang="nb-NO" dirty="0"/>
              <a:t> data locations, for </a:t>
            </a:r>
            <a:r>
              <a:rPr lang="nb-NO" dirty="0" err="1"/>
              <a:t>every</a:t>
            </a:r>
            <a:r>
              <a:rPr lang="nb-NO" dirty="0"/>
              <a:t> time </a:t>
            </a:r>
            <a:r>
              <a:rPr lang="nb-NO" dirty="0" err="1"/>
              <a:t>step</a:t>
            </a:r>
            <a:r>
              <a:rPr lang="nb-NO" dirty="0"/>
              <a:t>.</a:t>
            </a:r>
            <a:endParaRPr lang="en-US" dirty="0"/>
          </a:p>
        </p:txBody>
      </p:sp>
      <p:pic>
        <p:nvPicPr>
          <p:cNvPr id="6" name="Picture 5" descr="A close-up of math symbols&#10;&#10;AI-generated content may be incorrect.">
            <a:extLst>
              <a:ext uri="{FF2B5EF4-FFF2-40B4-BE49-F238E27FC236}">
                <a16:creationId xmlns:a16="http://schemas.microsoft.com/office/drawing/2014/main" id="{5736C28F-0FD2-C3E0-F1C4-32A2AC942C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50" r="18201" b="55624"/>
          <a:stretch>
            <a:fillRect/>
          </a:stretch>
        </p:blipFill>
        <p:spPr>
          <a:xfrm>
            <a:off x="141765" y="2553512"/>
            <a:ext cx="3816424" cy="845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0284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AF3294-9D8B-8EBC-C8E1-E71B740C00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4AD0B-2ED9-18C7-5B56-DCB981705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dirty="0" err="1"/>
              <a:t>Gaussian</a:t>
            </a:r>
            <a:r>
              <a:rPr lang="nb-NO" dirty="0"/>
              <a:t> prior and </a:t>
            </a:r>
            <a:r>
              <a:rPr lang="nb-NO" dirty="0" err="1"/>
              <a:t>likelihood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12376C-3EF4-578A-125F-31E49DB0FE3A}"/>
              </a:ext>
            </a:extLst>
          </p:cNvPr>
          <p:cNvSpPr txBox="1"/>
          <p:nvPr/>
        </p:nvSpPr>
        <p:spPr>
          <a:xfrm>
            <a:off x="4283968" y="2204864"/>
            <a:ext cx="47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Gaussian</a:t>
            </a:r>
            <a:r>
              <a:rPr lang="nb-NO" dirty="0"/>
              <a:t> spatial </a:t>
            </a:r>
            <a:r>
              <a:rPr lang="nb-NO" dirty="0" err="1"/>
              <a:t>process</a:t>
            </a:r>
            <a:r>
              <a:rPr lang="nb-NO" dirty="0"/>
              <a:t> prior (</a:t>
            </a:r>
            <a:r>
              <a:rPr lang="nb-NO" dirty="0" err="1"/>
              <a:t>learned</a:t>
            </a:r>
            <a:r>
              <a:rPr lang="nb-NO" dirty="0"/>
              <a:t> from </a:t>
            </a:r>
            <a:r>
              <a:rPr lang="nb-NO" dirty="0" err="1"/>
              <a:t>current</a:t>
            </a:r>
            <a:r>
              <a:rPr lang="nb-NO" dirty="0"/>
              <a:t> </a:t>
            </a:r>
            <a:r>
              <a:rPr lang="nb-NO" dirty="0" err="1"/>
              <a:t>knowledge</a:t>
            </a:r>
            <a:r>
              <a:rPr lang="nb-NO" dirty="0"/>
              <a:t>).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FC7098-0349-416B-F9D9-1DB3671A0967}"/>
              </a:ext>
            </a:extLst>
          </p:cNvPr>
          <p:cNvSpPr txBox="1"/>
          <p:nvPr/>
        </p:nvSpPr>
        <p:spPr>
          <a:xfrm>
            <a:off x="4294521" y="3105834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Likelihood</a:t>
            </a:r>
            <a:r>
              <a:rPr lang="nb-NO" dirty="0"/>
              <a:t>, design </a:t>
            </a:r>
            <a:r>
              <a:rPr lang="nb-NO" dirty="0" err="1"/>
              <a:t>matrix</a:t>
            </a:r>
            <a:r>
              <a:rPr lang="nb-NO" dirty="0"/>
              <a:t>, </a:t>
            </a:r>
            <a:r>
              <a:rPr lang="nb-NO" dirty="0" err="1"/>
              <a:t>picks</a:t>
            </a:r>
            <a:r>
              <a:rPr lang="nb-NO" dirty="0"/>
              <a:t> data locations, for </a:t>
            </a:r>
            <a:r>
              <a:rPr lang="nb-NO" dirty="0" err="1"/>
              <a:t>every</a:t>
            </a:r>
            <a:r>
              <a:rPr lang="nb-NO" dirty="0"/>
              <a:t> time </a:t>
            </a:r>
            <a:r>
              <a:rPr lang="nb-NO" dirty="0" err="1"/>
              <a:t>step</a:t>
            </a:r>
            <a:r>
              <a:rPr lang="nb-NO" dirty="0"/>
              <a:t>.</a:t>
            </a:r>
            <a:endParaRPr lang="en-US" dirty="0"/>
          </a:p>
        </p:txBody>
      </p:sp>
      <p:pic>
        <p:nvPicPr>
          <p:cNvPr id="6" name="Picture 5" descr="A close-up of math symbols&#10;&#10;AI-generated content may be incorrect.">
            <a:extLst>
              <a:ext uri="{FF2B5EF4-FFF2-40B4-BE49-F238E27FC236}">
                <a16:creationId xmlns:a16="http://schemas.microsoft.com/office/drawing/2014/main" id="{E2D58E25-F7CF-DF88-E018-89C78B27B3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50" r="18201" b="55624"/>
          <a:stretch>
            <a:fillRect/>
          </a:stretch>
        </p:blipFill>
        <p:spPr>
          <a:xfrm>
            <a:off x="141765" y="2553512"/>
            <a:ext cx="3816424" cy="8453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3F1DF3-0B17-6FD5-93DC-3E7E27DBCB92}"/>
              </a:ext>
            </a:extLst>
          </p:cNvPr>
          <p:cNvSpPr txBox="1"/>
          <p:nvPr/>
        </p:nvSpPr>
        <p:spPr>
          <a:xfrm>
            <a:off x="1331640" y="479715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We will select this intelligently over time.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A7C9C98-FEBA-2481-8164-87E210C6580F}"/>
              </a:ext>
            </a:extLst>
          </p:cNvPr>
          <p:cNvCxnSpPr/>
          <p:nvPr/>
        </p:nvCxnSpPr>
        <p:spPr>
          <a:xfrm flipV="1">
            <a:off x="3059832" y="3284984"/>
            <a:ext cx="72008" cy="15121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0081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Criterion</a:t>
            </a:r>
            <a:r>
              <a:rPr lang="nb-NO" altLang="en-US" dirty="0">
                <a:latin typeface="Calibri Light" pitchFamily="34" charset="0"/>
              </a:rPr>
              <a:t> - </a:t>
            </a:r>
            <a:r>
              <a:rPr lang="nb-NO" altLang="en-US" dirty="0" err="1">
                <a:latin typeface="Calibri Light" pitchFamily="34" charset="0"/>
              </a:rPr>
              <a:t>Excursion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sets</a:t>
            </a:r>
            <a:endParaRPr lang="nb-NO" altLang="en-US" dirty="0">
              <a:latin typeface="Calibri Light" pitchFamily="34" charset="0"/>
            </a:endParaRPr>
          </a:p>
        </p:txBody>
      </p:sp>
      <p:pic>
        <p:nvPicPr>
          <p:cNvPr id="2" name="Picture 1" descr="A black text with a white background&#10;&#10;AI-generated content may be incorrect.">
            <a:extLst>
              <a:ext uri="{FF2B5EF4-FFF2-40B4-BE49-F238E27FC236}">
                <a16:creationId xmlns:a16="http://schemas.microsoft.com/office/drawing/2014/main" id="{5985CC5D-76D8-AC2F-3FC0-D7BCB61C9B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240" y="1530325"/>
            <a:ext cx="3009900" cy="558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C4921C-F6B6-0FA7-B842-3AE3775023D9}"/>
              </a:ext>
            </a:extLst>
          </p:cNvPr>
          <p:cNvSpPr txBox="1"/>
          <p:nvPr/>
        </p:nvSpPr>
        <p:spPr>
          <a:xfrm>
            <a:off x="827584" y="2420888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Locations where the variable is below a threshold.</a:t>
            </a:r>
          </a:p>
        </p:txBody>
      </p:sp>
    </p:spTree>
    <p:extLst>
      <p:ext uri="{BB962C8B-B14F-4D97-AF65-F5344CB8AC3E}">
        <p14:creationId xmlns:p14="http://schemas.microsoft.com/office/powerpoint/2010/main" val="524008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FD3C2A-0F29-27B0-B9E5-66A6B809E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61F25B-F259-0617-58C0-7D8B9350806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9" t="12951" r="2144" b="13929"/>
          <a:stretch/>
        </p:blipFill>
        <p:spPr>
          <a:xfrm>
            <a:off x="1169777" y="908720"/>
            <a:ext cx="6804000" cy="3204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EBBF50F-5138-860D-F570-27EE42AD4CE7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>
                <a:latin typeface="Calibri Light" pitchFamily="34" charset="0"/>
              </a:rPr>
              <a:t>(</a:t>
            </a:r>
            <a:r>
              <a:rPr lang="nb-NO" altLang="en-US" dirty="0" err="1">
                <a:latin typeface="Calibri Light" pitchFamily="34" charset="0"/>
              </a:rPr>
              <a:t>Bivariate</a:t>
            </a:r>
            <a:r>
              <a:rPr lang="nb-NO" altLang="en-US" dirty="0">
                <a:latin typeface="Calibri Light" pitchFamily="34" charset="0"/>
              </a:rPr>
              <a:t>) </a:t>
            </a:r>
            <a:r>
              <a:rPr lang="nb-NO" altLang="en-US" dirty="0" err="1">
                <a:latin typeface="Calibri Light" pitchFamily="34" charset="0"/>
              </a:rPr>
              <a:t>excursion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sets</a:t>
            </a:r>
            <a:endParaRPr lang="nb-NO" altLang="en-US" dirty="0">
              <a:latin typeface="Calibri Light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B89AF6-DD45-B80E-FD22-FAF7A3D5912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9" t="18681" r="7466" b="23460"/>
          <a:stretch/>
        </p:blipFill>
        <p:spPr>
          <a:xfrm>
            <a:off x="556321" y="3645024"/>
            <a:ext cx="7740000" cy="3096000"/>
          </a:xfrm>
          <a:prstGeom prst="rect">
            <a:avLst/>
          </a:prstGeom>
        </p:spPr>
      </p:pic>
      <p:pic>
        <p:nvPicPr>
          <p:cNvPr id="6" name="Picture 5" descr="A close-up of a number&#10;&#10;AI-generated content may be incorrect.">
            <a:extLst>
              <a:ext uri="{FF2B5EF4-FFF2-40B4-BE49-F238E27FC236}">
                <a16:creationId xmlns:a16="http://schemas.microsoft.com/office/drawing/2014/main" id="{8626E465-6DE2-3F44-6F6B-606651862E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177" y="3626010"/>
            <a:ext cx="5029200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210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660" y="836712"/>
            <a:ext cx="7224125" cy="5949280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Myopic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path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selection</a:t>
            </a:r>
            <a:r>
              <a:rPr lang="nb-NO" altLang="en-US" dirty="0">
                <a:latin typeface="Calibri Light" pitchFamily="34" charset="0"/>
              </a:rPr>
              <a:t> for </a:t>
            </a:r>
            <a:r>
              <a:rPr lang="nb-NO" altLang="en-US" dirty="0" err="1">
                <a:latin typeface="Calibri Light" pitchFamily="34" charset="0"/>
              </a:rPr>
              <a:t>excursions</a:t>
            </a:r>
            <a:endParaRPr lang="nb-NO" altLang="en-US" dirty="0">
              <a:latin typeface="Calibri Light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4026" y="6193915"/>
            <a:ext cx="5204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Real time </a:t>
            </a:r>
            <a:r>
              <a:rPr lang="nb-NO" dirty="0" err="1"/>
              <a:t>excursion</a:t>
            </a:r>
            <a:r>
              <a:rPr lang="nb-NO" dirty="0"/>
              <a:t> </a:t>
            </a:r>
            <a:r>
              <a:rPr lang="nb-NO" dirty="0" err="1"/>
              <a:t>probability</a:t>
            </a:r>
            <a:r>
              <a:rPr lang="nb-NO" dirty="0"/>
              <a:t> (</a:t>
            </a:r>
            <a:r>
              <a:rPr lang="nb-NO" dirty="0" err="1"/>
              <a:t>blue</a:t>
            </a:r>
            <a:r>
              <a:rPr lang="nb-NO" dirty="0"/>
              <a:t> = </a:t>
            </a:r>
            <a:r>
              <a:rPr lang="nb-NO" dirty="0" err="1"/>
              <a:t>cold</a:t>
            </a:r>
            <a:r>
              <a:rPr lang="nb-NO" dirty="0"/>
              <a:t> </a:t>
            </a:r>
            <a:r>
              <a:rPr lang="nb-NO" dirty="0" err="1"/>
              <a:t>fresh</a:t>
            </a:r>
            <a:r>
              <a:rPr lang="nb-NO" dirty="0"/>
              <a:t> water, </a:t>
            </a:r>
            <a:r>
              <a:rPr lang="nb-NO" dirty="0" err="1"/>
              <a:t>yellow</a:t>
            </a:r>
            <a:r>
              <a:rPr lang="nb-NO" dirty="0"/>
              <a:t> = salt </a:t>
            </a:r>
            <a:r>
              <a:rPr lang="nb-NO" dirty="0" err="1"/>
              <a:t>warm</a:t>
            </a:r>
            <a:r>
              <a:rPr lang="nb-NO" dirty="0"/>
              <a:t> water.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312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nb-NO" altLang="en-US" dirty="0" err="1">
                <a:latin typeface="Calibri Light" pitchFamily="34" charset="0"/>
              </a:rPr>
              <a:t>Excursion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sets</a:t>
            </a:r>
            <a:r>
              <a:rPr lang="nb-NO" altLang="en-US" dirty="0">
                <a:latin typeface="Calibri Light" pitchFamily="34" charset="0"/>
              </a:rPr>
              <a:t> and </a:t>
            </a:r>
            <a:r>
              <a:rPr lang="nb-NO" altLang="en-US" dirty="0" err="1">
                <a:latin typeface="Calibri Light" pitchFamily="34" charset="0"/>
              </a:rPr>
              <a:t>excursion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probabilities</a:t>
            </a:r>
            <a:endParaRPr lang="nb-NO" altLang="en-US" dirty="0">
              <a:latin typeface="Calibri Light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1520" y="4725144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Criterion</a:t>
            </a:r>
            <a:r>
              <a:rPr lang="nb-NO" dirty="0"/>
              <a:t> for </a:t>
            </a:r>
            <a:r>
              <a:rPr lang="nb-NO" dirty="0" err="1"/>
              <a:t>path</a:t>
            </a:r>
            <a:r>
              <a:rPr lang="nb-NO" dirty="0"/>
              <a:t> </a:t>
            </a:r>
            <a:r>
              <a:rPr lang="nb-NO" dirty="0" err="1"/>
              <a:t>selection</a:t>
            </a:r>
            <a:r>
              <a:rPr lang="nb-NO" dirty="0"/>
              <a:t> (at </a:t>
            </a:r>
            <a:r>
              <a:rPr lang="nb-NO" dirty="0" err="1"/>
              <a:t>every</a:t>
            </a:r>
            <a:r>
              <a:rPr lang="nb-NO" dirty="0"/>
              <a:t> sampling stage):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4139952" y="609329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/>
          <p:cNvSpPr/>
          <p:nvPr/>
        </p:nvSpPr>
        <p:spPr>
          <a:xfrm>
            <a:off x="2932386" y="5801710"/>
            <a:ext cx="3042745" cy="268014"/>
          </a:xfrm>
          <a:custGeom>
            <a:avLst/>
            <a:gdLst>
              <a:gd name="connsiteX0" fmla="*/ 0 w 3042745"/>
              <a:gd name="connsiteY0" fmla="*/ 141890 h 268014"/>
              <a:gd name="connsiteX1" fmla="*/ 78828 w 3042745"/>
              <a:gd name="connsiteY1" fmla="*/ 204952 h 268014"/>
              <a:gd name="connsiteX2" fmla="*/ 204952 w 3042745"/>
              <a:gd name="connsiteY2" fmla="*/ 236483 h 268014"/>
              <a:gd name="connsiteX3" fmla="*/ 346842 w 3042745"/>
              <a:gd name="connsiteY3" fmla="*/ 268014 h 268014"/>
              <a:gd name="connsiteX4" fmla="*/ 630621 w 3042745"/>
              <a:gd name="connsiteY4" fmla="*/ 252249 h 268014"/>
              <a:gd name="connsiteX5" fmla="*/ 677917 w 3042745"/>
              <a:gd name="connsiteY5" fmla="*/ 236483 h 268014"/>
              <a:gd name="connsiteX6" fmla="*/ 740980 w 3042745"/>
              <a:gd name="connsiteY6" fmla="*/ 220718 h 268014"/>
              <a:gd name="connsiteX7" fmla="*/ 788276 w 3042745"/>
              <a:gd name="connsiteY7" fmla="*/ 204952 h 268014"/>
              <a:gd name="connsiteX8" fmla="*/ 882869 w 3042745"/>
              <a:gd name="connsiteY8" fmla="*/ 189187 h 268014"/>
              <a:gd name="connsiteX9" fmla="*/ 930166 w 3042745"/>
              <a:gd name="connsiteY9" fmla="*/ 173421 h 268014"/>
              <a:gd name="connsiteX10" fmla="*/ 993228 w 3042745"/>
              <a:gd name="connsiteY10" fmla="*/ 157656 h 268014"/>
              <a:gd name="connsiteX11" fmla="*/ 1087821 w 3042745"/>
              <a:gd name="connsiteY11" fmla="*/ 126124 h 268014"/>
              <a:gd name="connsiteX12" fmla="*/ 1213945 w 3042745"/>
              <a:gd name="connsiteY12" fmla="*/ 141890 h 268014"/>
              <a:gd name="connsiteX13" fmla="*/ 1229711 w 3042745"/>
              <a:gd name="connsiteY13" fmla="*/ 220718 h 268014"/>
              <a:gd name="connsiteX14" fmla="*/ 1245476 w 3042745"/>
              <a:gd name="connsiteY14" fmla="*/ 173421 h 268014"/>
              <a:gd name="connsiteX15" fmla="*/ 1340069 w 3042745"/>
              <a:gd name="connsiteY15" fmla="*/ 126124 h 268014"/>
              <a:gd name="connsiteX16" fmla="*/ 1497724 w 3042745"/>
              <a:gd name="connsiteY16" fmla="*/ 141890 h 268014"/>
              <a:gd name="connsiteX17" fmla="*/ 1545021 w 3042745"/>
              <a:gd name="connsiteY17" fmla="*/ 157656 h 268014"/>
              <a:gd name="connsiteX18" fmla="*/ 1671145 w 3042745"/>
              <a:gd name="connsiteY18" fmla="*/ 189187 h 268014"/>
              <a:gd name="connsiteX19" fmla="*/ 1781504 w 3042745"/>
              <a:gd name="connsiteY19" fmla="*/ 204952 h 268014"/>
              <a:gd name="connsiteX20" fmla="*/ 1844566 w 3042745"/>
              <a:gd name="connsiteY20" fmla="*/ 220718 h 268014"/>
              <a:gd name="connsiteX21" fmla="*/ 1954924 w 3042745"/>
              <a:gd name="connsiteY21" fmla="*/ 236483 h 268014"/>
              <a:gd name="connsiteX22" fmla="*/ 2049517 w 3042745"/>
              <a:gd name="connsiteY22" fmla="*/ 252249 h 268014"/>
              <a:gd name="connsiteX23" fmla="*/ 2396359 w 3042745"/>
              <a:gd name="connsiteY23" fmla="*/ 236483 h 268014"/>
              <a:gd name="connsiteX24" fmla="*/ 2443655 w 3042745"/>
              <a:gd name="connsiteY24" fmla="*/ 220718 h 268014"/>
              <a:gd name="connsiteX25" fmla="*/ 2506717 w 3042745"/>
              <a:gd name="connsiteY25" fmla="*/ 204952 h 268014"/>
              <a:gd name="connsiteX26" fmla="*/ 2617076 w 3042745"/>
              <a:gd name="connsiteY26" fmla="*/ 141890 h 268014"/>
              <a:gd name="connsiteX27" fmla="*/ 2664373 w 3042745"/>
              <a:gd name="connsiteY27" fmla="*/ 110359 h 268014"/>
              <a:gd name="connsiteX28" fmla="*/ 2711669 w 3042745"/>
              <a:gd name="connsiteY28" fmla="*/ 94593 h 268014"/>
              <a:gd name="connsiteX29" fmla="*/ 2822028 w 3042745"/>
              <a:gd name="connsiteY29" fmla="*/ 47297 h 268014"/>
              <a:gd name="connsiteX30" fmla="*/ 3026980 w 3042745"/>
              <a:gd name="connsiteY30" fmla="*/ 15766 h 268014"/>
              <a:gd name="connsiteX31" fmla="*/ 3042745 w 3042745"/>
              <a:gd name="connsiteY31" fmla="*/ 0 h 268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042745" h="268014">
                <a:moveTo>
                  <a:pt x="0" y="141890"/>
                </a:moveTo>
                <a:cubicBezTo>
                  <a:pt x="26276" y="162911"/>
                  <a:pt x="50293" y="187118"/>
                  <a:pt x="78828" y="204952"/>
                </a:cubicBezTo>
                <a:cubicBezTo>
                  <a:pt x="102857" y="219970"/>
                  <a:pt x="188337" y="232329"/>
                  <a:pt x="204952" y="236483"/>
                </a:cubicBezTo>
                <a:cubicBezTo>
                  <a:pt x="360202" y="275295"/>
                  <a:pt x="86533" y="224631"/>
                  <a:pt x="346842" y="268014"/>
                </a:cubicBezTo>
                <a:cubicBezTo>
                  <a:pt x="441435" y="262759"/>
                  <a:pt x="536309" y="261231"/>
                  <a:pt x="630621" y="252249"/>
                </a:cubicBezTo>
                <a:cubicBezTo>
                  <a:pt x="647164" y="250673"/>
                  <a:pt x="661938" y="241048"/>
                  <a:pt x="677917" y="236483"/>
                </a:cubicBezTo>
                <a:cubicBezTo>
                  <a:pt x="698751" y="230530"/>
                  <a:pt x="720146" y="226671"/>
                  <a:pt x="740980" y="220718"/>
                </a:cubicBezTo>
                <a:cubicBezTo>
                  <a:pt x="756959" y="216153"/>
                  <a:pt x="772054" y="208557"/>
                  <a:pt x="788276" y="204952"/>
                </a:cubicBezTo>
                <a:cubicBezTo>
                  <a:pt x="819481" y="198018"/>
                  <a:pt x="851338" y="194442"/>
                  <a:pt x="882869" y="189187"/>
                </a:cubicBezTo>
                <a:cubicBezTo>
                  <a:pt x="898635" y="183932"/>
                  <a:pt x="914187" y="177986"/>
                  <a:pt x="930166" y="173421"/>
                </a:cubicBezTo>
                <a:cubicBezTo>
                  <a:pt x="951000" y="167468"/>
                  <a:pt x="972474" y="163882"/>
                  <a:pt x="993228" y="157656"/>
                </a:cubicBezTo>
                <a:cubicBezTo>
                  <a:pt x="1025063" y="148105"/>
                  <a:pt x="1087821" y="126124"/>
                  <a:pt x="1087821" y="126124"/>
                </a:cubicBezTo>
                <a:cubicBezTo>
                  <a:pt x="1129862" y="131379"/>
                  <a:pt x="1178692" y="118388"/>
                  <a:pt x="1213945" y="141890"/>
                </a:cubicBezTo>
                <a:cubicBezTo>
                  <a:pt x="1236241" y="156754"/>
                  <a:pt x="1210763" y="201770"/>
                  <a:pt x="1229711" y="220718"/>
                </a:cubicBezTo>
                <a:cubicBezTo>
                  <a:pt x="1241462" y="232469"/>
                  <a:pt x="1235095" y="186398"/>
                  <a:pt x="1245476" y="173421"/>
                </a:cubicBezTo>
                <a:cubicBezTo>
                  <a:pt x="1267702" y="145639"/>
                  <a:pt x="1308913" y="136510"/>
                  <a:pt x="1340069" y="126124"/>
                </a:cubicBezTo>
                <a:cubicBezTo>
                  <a:pt x="1392621" y="131379"/>
                  <a:pt x="1445524" y="133859"/>
                  <a:pt x="1497724" y="141890"/>
                </a:cubicBezTo>
                <a:cubicBezTo>
                  <a:pt x="1514149" y="144417"/>
                  <a:pt x="1528988" y="153283"/>
                  <a:pt x="1545021" y="157656"/>
                </a:cubicBezTo>
                <a:cubicBezTo>
                  <a:pt x="1586829" y="169058"/>
                  <a:pt x="1629104" y="178677"/>
                  <a:pt x="1671145" y="189187"/>
                </a:cubicBezTo>
                <a:cubicBezTo>
                  <a:pt x="1707195" y="198200"/>
                  <a:pt x="1744944" y="198305"/>
                  <a:pt x="1781504" y="204952"/>
                </a:cubicBezTo>
                <a:cubicBezTo>
                  <a:pt x="1802822" y="208828"/>
                  <a:pt x="1823248" y="216842"/>
                  <a:pt x="1844566" y="220718"/>
                </a:cubicBezTo>
                <a:cubicBezTo>
                  <a:pt x="1881126" y="227365"/>
                  <a:pt x="1918197" y="230833"/>
                  <a:pt x="1954924" y="236483"/>
                </a:cubicBezTo>
                <a:cubicBezTo>
                  <a:pt x="1986518" y="241344"/>
                  <a:pt x="2017986" y="246994"/>
                  <a:pt x="2049517" y="252249"/>
                </a:cubicBezTo>
                <a:cubicBezTo>
                  <a:pt x="2165131" y="246994"/>
                  <a:pt x="2280994" y="245712"/>
                  <a:pt x="2396359" y="236483"/>
                </a:cubicBezTo>
                <a:cubicBezTo>
                  <a:pt x="2412924" y="235158"/>
                  <a:pt x="2427676" y="225283"/>
                  <a:pt x="2443655" y="220718"/>
                </a:cubicBezTo>
                <a:cubicBezTo>
                  <a:pt x="2464489" y="214765"/>
                  <a:pt x="2485696" y="210207"/>
                  <a:pt x="2506717" y="204952"/>
                </a:cubicBezTo>
                <a:cubicBezTo>
                  <a:pt x="2621949" y="128132"/>
                  <a:pt x="2477059" y="221900"/>
                  <a:pt x="2617076" y="141890"/>
                </a:cubicBezTo>
                <a:cubicBezTo>
                  <a:pt x="2633527" y="132489"/>
                  <a:pt x="2647426" y="118833"/>
                  <a:pt x="2664373" y="110359"/>
                </a:cubicBezTo>
                <a:cubicBezTo>
                  <a:pt x="2679237" y="102927"/>
                  <a:pt x="2696805" y="102025"/>
                  <a:pt x="2711669" y="94593"/>
                </a:cubicBezTo>
                <a:cubicBezTo>
                  <a:pt x="2791851" y="54502"/>
                  <a:pt x="2723595" y="63703"/>
                  <a:pt x="2822028" y="47297"/>
                </a:cubicBezTo>
                <a:cubicBezTo>
                  <a:pt x="2860646" y="40861"/>
                  <a:pt x="2978767" y="31837"/>
                  <a:pt x="3026980" y="15766"/>
                </a:cubicBezTo>
                <a:cubicBezTo>
                  <a:pt x="3034031" y="13416"/>
                  <a:pt x="3037490" y="5255"/>
                  <a:pt x="304274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637952" y="615526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Closed</a:t>
            </a:r>
            <a:r>
              <a:rPr lang="nb-NO" dirty="0"/>
              <a:t> form for </a:t>
            </a:r>
            <a:r>
              <a:rPr lang="nb-NO" dirty="0" err="1"/>
              <a:t>Gaussian</a:t>
            </a:r>
            <a:r>
              <a:rPr lang="nb-NO" dirty="0"/>
              <a:t> variables.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EDF320-8CFD-FD2A-4504-6D2A2706D5E3}"/>
              </a:ext>
            </a:extLst>
          </p:cNvPr>
          <p:cNvSpPr txBox="1"/>
          <p:nvPr/>
        </p:nvSpPr>
        <p:spPr>
          <a:xfrm>
            <a:off x="1763688" y="6466872"/>
            <a:ext cx="5760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Multivariate</a:t>
            </a:r>
            <a:r>
              <a:rPr lang="nb-NO" dirty="0"/>
              <a:t> </a:t>
            </a:r>
            <a:r>
              <a:rPr lang="nb-NO" dirty="0" err="1"/>
              <a:t>Gaussian</a:t>
            </a:r>
            <a:r>
              <a:rPr lang="nb-NO" dirty="0"/>
              <a:t> </a:t>
            </a:r>
            <a:r>
              <a:rPr lang="nb-NO" dirty="0" err="1"/>
              <a:t>cumulative</a:t>
            </a:r>
            <a:r>
              <a:rPr lang="nb-NO" dirty="0"/>
              <a:t> </a:t>
            </a:r>
            <a:r>
              <a:rPr lang="nb-NO" dirty="0" err="1"/>
              <a:t>distribution</a:t>
            </a:r>
            <a:r>
              <a:rPr lang="nb-NO" dirty="0"/>
              <a:t> </a:t>
            </a:r>
            <a:r>
              <a:rPr lang="nb-NO" dirty="0" err="1"/>
              <a:t>functions</a:t>
            </a:r>
            <a:r>
              <a:rPr lang="nb-NO" dirty="0"/>
              <a:t>.</a:t>
            </a:r>
            <a:endParaRPr lang="en-US" dirty="0"/>
          </a:p>
        </p:txBody>
      </p:sp>
      <p:pic>
        <p:nvPicPr>
          <p:cNvPr id="3" name="Picture 2" descr="A black text with a white background&#10;&#10;AI-generated content may be incorrect.">
            <a:extLst>
              <a:ext uri="{FF2B5EF4-FFF2-40B4-BE49-F238E27FC236}">
                <a16:creationId xmlns:a16="http://schemas.microsoft.com/office/drawing/2014/main" id="{642B4CAD-3DC1-5CBA-4FCB-4C778220C3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52" y="1316311"/>
            <a:ext cx="3009900" cy="5588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016A660-C0FE-828F-4034-5BD1B946D5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71" y="2403730"/>
            <a:ext cx="7086600" cy="711200"/>
          </a:xfrm>
          <a:prstGeom prst="rect">
            <a:avLst/>
          </a:prstGeom>
        </p:spPr>
      </p:pic>
      <p:pic>
        <p:nvPicPr>
          <p:cNvPr id="20" name="Picture 19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78F98949-B15A-46D3-AF3F-054C65F558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3458" y="5140991"/>
            <a:ext cx="4800600" cy="7366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687F981-4D49-6302-3970-42F9B75AA3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71" y="3157702"/>
            <a:ext cx="7772400" cy="71075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BF89364-A4A8-C4D0-0D4B-D4E0FA0E481F}"/>
              </a:ext>
            </a:extLst>
          </p:cNvPr>
          <p:cNvSpPr txBox="1"/>
          <p:nvPr/>
        </p:nvSpPr>
        <p:spPr>
          <a:xfrm>
            <a:off x="406171" y="2060848"/>
            <a:ext cx="1213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No data: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E2D7516-19C1-485A-20FE-15387FC10177}"/>
              </a:ext>
            </a:extLst>
          </p:cNvPr>
          <p:cNvSpPr txBox="1"/>
          <p:nvPr/>
        </p:nvSpPr>
        <p:spPr>
          <a:xfrm>
            <a:off x="406170" y="2958799"/>
            <a:ext cx="1213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With data:</a:t>
            </a:r>
          </a:p>
        </p:txBody>
      </p:sp>
    </p:spTree>
    <p:extLst>
      <p:ext uri="{BB962C8B-B14F-4D97-AF65-F5344CB8AC3E}">
        <p14:creationId xmlns:p14="http://schemas.microsoft.com/office/powerpoint/2010/main" val="1382662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sz="4000" dirty="0" err="1"/>
              <a:t>Conditional</a:t>
            </a:r>
            <a:r>
              <a:rPr lang="nb-NO" sz="4000" dirty="0"/>
              <a:t> </a:t>
            </a:r>
            <a:r>
              <a:rPr lang="nb-NO" sz="4000" dirty="0" err="1"/>
              <a:t>mean</a:t>
            </a:r>
            <a:r>
              <a:rPr lang="nb-NO" sz="4000" dirty="0"/>
              <a:t> and </a:t>
            </a:r>
            <a:r>
              <a:rPr lang="nb-NO" sz="4000" dirty="0" err="1"/>
              <a:t>covariance</a:t>
            </a:r>
            <a:endParaRPr lang="en-US" sz="4000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B79F77-7F62-00E4-239B-3BA22A847489}"/>
              </a:ext>
            </a:extLst>
          </p:cNvPr>
          <p:cNvSpPr txBox="1"/>
          <p:nvPr/>
        </p:nvSpPr>
        <p:spPr>
          <a:xfrm>
            <a:off x="606739" y="3831266"/>
            <a:ext cx="8280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We do updating along transects, on a waypoint graph of possible AUV designs.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F185C4-D33B-FC6F-A9B1-C2D2FBF61790}"/>
              </a:ext>
            </a:extLst>
          </p:cNvPr>
          <p:cNvSpPr txBox="1"/>
          <p:nvPr/>
        </p:nvSpPr>
        <p:spPr>
          <a:xfrm>
            <a:off x="611560" y="2870998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Gaussian model enables fast onboard calculations (AUV has a computing unit).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A34222-F358-9E08-847C-21FF42430D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673895"/>
            <a:ext cx="7531100" cy="69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2381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Myopic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path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selection</a:t>
            </a:r>
            <a:r>
              <a:rPr lang="nb-NO" altLang="en-US" dirty="0">
                <a:latin typeface="Calibri Light" pitchFamily="34" charset="0"/>
              </a:rPr>
              <a:t> for </a:t>
            </a:r>
            <a:r>
              <a:rPr lang="nb-NO" altLang="en-US" dirty="0" err="1">
                <a:latin typeface="Calibri Light" pitchFamily="34" charset="0"/>
              </a:rPr>
              <a:t>excursions</a:t>
            </a:r>
            <a:endParaRPr lang="nb-NO" altLang="en-US" dirty="0">
              <a:latin typeface="Calibri Light" pitchFamily="34" charset="0"/>
            </a:endParaRPr>
          </a:p>
        </p:txBody>
      </p:sp>
      <p:pic>
        <p:nvPicPr>
          <p:cNvPr id="2" name="output" descr="output">
            <a:hlinkClick r:id="" action="ppaction://media"/>
            <a:extLst>
              <a:ext uri="{FF2B5EF4-FFF2-40B4-BE49-F238E27FC236}">
                <a16:creationId xmlns:a16="http://schemas.microsoft.com/office/drawing/2014/main" id="{460FE7A6-E1DD-7D40-94E9-97E587937C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8227D77-E474-2C41-A2C1-33B73F3A5BD4}"/>
              </a:ext>
            </a:extLst>
          </p:cNvPr>
          <p:cNvSpPr txBox="1">
            <a:spLocks/>
          </p:cNvSpPr>
          <p:nvPr/>
        </p:nvSpPr>
        <p:spPr>
          <a:xfrm>
            <a:off x="259904" y="2079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sz="4000" dirty="0" err="1">
                <a:latin typeface="Calibri Light" pitchFamily="34" charset="0"/>
              </a:rPr>
              <a:t>Illustration</a:t>
            </a:r>
            <a:r>
              <a:rPr lang="nb-NO" altLang="en-US" sz="4000" dirty="0">
                <a:latin typeface="Calibri Light" pitchFamily="34" charset="0"/>
              </a:rPr>
              <a:t> in a </a:t>
            </a:r>
            <a:r>
              <a:rPr lang="nb-NO" altLang="en-US" sz="4000" dirty="0" err="1">
                <a:latin typeface="Calibri Light" pitchFamily="34" charset="0"/>
              </a:rPr>
              <a:t>simulation</a:t>
            </a:r>
            <a:r>
              <a:rPr lang="nb-NO" altLang="en-US" sz="4000" dirty="0">
                <a:latin typeface="Calibri Light" pitchFamily="34" charset="0"/>
              </a:rPr>
              <a:t> </a:t>
            </a:r>
            <a:r>
              <a:rPr lang="nb-NO" altLang="en-US" sz="4000" dirty="0" err="1">
                <a:latin typeface="Calibri Light" pitchFamily="34" charset="0"/>
              </a:rPr>
              <a:t>study</a:t>
            </a:r>
            <a:endParaRPr lang="nb-NO" altLang="en-US" sz="4000" dirty="0">
              <a:latin typeface="Calibri Ligh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545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04925"/>
            <a:ext cx="903649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nb-NO" dirty="0"/>
              <a:t>Field </a:t>
            </a:r>
            <a:r>
              <a:rPr lang="nb-NO" dirty="0" err="1"/>
              <a:t>experiment</a:t>
            </a:r>
            <a:r>
              <a:rPr lang="nb-NO" dirty="0"/>
              <a:t> - </a:t>
            </a:r>
            <a:r>
              <a:rPr lang="nb-NO" dirty="0" err="1"/>
              <a:t>mapping</a:t>
            </a:r>
            <a:r>
              <a:rPr lang="nb-NO" dirty="0"/>
              <a:t> </a:t>
            </a:r>
            <a:r>
              <a:rPr lang="nb-NO" dirty="0" err="1"/>
              <a:t>plume</a:t>
            </a:r>
            <a:r>
              <a:rPr lang="nb-NO" dirty="0"/>
              <a:t> in 3D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6309740-7B08-E141-844B-370A0A1D2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2078198"/>
            <a:ext cx="5940152" cy="35110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51851C-3490-5042-B8B6-6DC30C545B83}"/>
              </a:ext>
            </a:extLst>
          </p:cNvPr>
          <p:cNvSpPr txBox="1"/>
          <p:nvPr/>
        </p:nvSpPr>
        <p:spPr>
          <a:xfrm>
            <a:off x="539552" y="4077072"/>
            <a:ext cx="25202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NO" dirty="0"/>
              <a:t>Fresh cold water from river runs into the fjord.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C30723-941A-0C44-BE99-0CA448926076}"/>
              </a:ext>
            </a:extLst>
          </p:cNvPr>
          <p:cNvSpPr txBox="1"/>
          <p:nvPr/>
        </p:nvSpPr>
        <p:spPr>
          <a:xfrm>
            <a:off x="4283968" y="1808367"/>
            <a:ext cx="41764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sz="1600" dirty="0"/>
              <a:t>Nidelva river, Trondheim, Norway.</a:t>
            </a:r>
          </a:p>
        </p:txBody>
      </p:sp>
    </p:spTree>
    <p:extLst>
      <p:ext uri="{BB962C8B-B14F-4D97-AF65-F5344CB8AC3E}">
        <p14:creationId xmlns:p14="http://schemas.microsoft.com/office/powerpoint/2010/main" val="2985025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sz="4000" dirty="0">
                <a:latin typeface="Calibri Light" pitchFamily="34" charset="0"/>
              </a:rPr>
              <a:t>3D Ocean </a:t>
            </a:r>
            <a:r>
              <a:rPr lang="nb-NO" altLang="en-US" sz="4000" dirty="0" err="1">
                <a:latin typeface="Calibri Light" pitchFamily="34" charset="0"/>
              </a:rPr>
              <a:t>model</a:t>
            </a:r>
            <a:r>
              <a:rPr lang="nb-NO" altLang="en-US" sz="4000" dirty="0">
                <a:latin typeface="Calibri Light" pitchFamily="34" charset="0"/>
              </a:rPr>
              <a:t> </a:t>
            </a:r>
            <a:r>
              <a:rPr lang="nb-NO" altLang="en-US" sz="4000" dirty="0" err="1">
                <a:latin typeface="Calibri Light" pitchFamily="34" charset="0"/>
              </a:rPr>
              <a:t>of</a:t>
            </a:r>
            <a:r>
              <a:rPr lang="nb-NO" altLang="en-US" sz="4000" dirty="0">
                <a:latin typeface="Calibri Light" pitchFamily="34" charset="0"/>
              </a:rPr>
              <a:t> Nidelva river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1B1BC1-6E5A-1B45-A289-098BC9BA8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484784"/>
            <a:ext cx="5373216" cy="53732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1DD1EBF-600D-CDF7-DAEF-8E522D154FAD}"/>
              </a:ext>
            </a:extLst>
          </p:cNvPr>
          <p:cNvSpPr txBox="1"/>
          <p:nvPr/>
        </p:nvSpPr>
        <p:spPr>
          <a:xfrm>
            <a:off x="323528" y="1484784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Fit a prior model from numerical ocean model ‘data’. SINMOD developed by Sintef.</a:t>
            </a:r>
          </a:p>
        </p:txBody>
      </p:sp>
    </p:spTree>
    <p:extLst>
      <p:ext uri="{BB962C8B-B14F-4D97-AF65-F5344CB8AC3E}">
        <p14:creationId xmlns:p14="http://schemas.microsoft.com/office/powerpoint/2010/main" val="4064023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sz="4000" dirty="0">
                <a:latin typeface="Calibri Light" pitchFamily="34" charset="0"/>
              </a:rPr>
              <a:t>3D </a:t>
            </a:r>
            <a:r>
              <a:rPr lang="nb-NO" altLang="en-US" sz="4000" dirty="0" err="1">
                <a:latin typeface="Calibri Light" pitchFamily="34" charset="0"/>
              </a:rPr>
              <a:t>monitoring</a:t>
            </a:r>
            <a:r>
              <a:rPr lang="nb-NO" altLang="en-US" sz="4000" dirty="0">
                <a:latin typeface="Calibri Light" pitchFamily="34" charset="0"/>
              </a:rPr>
              <a:t> </a:t>
            </a:r>
            <a:r>
              <a:rPr lang="nb-NO" altLang="en-US" sz="4000" dirty="0" err="1">
                <a:latin typeface="Calibri Light" pitchFamily="34" charset="0"/>
              </a:rPr>
              <a:t>with</a:t>
            </a:r>
            <a:r>
              <a:rPr lang="nb-NO" altLang="en-US" sz="4000" dirty="0">
                <a:latin typeface="Calibri Light" pitchFamily="34" charset="0"/>
              </a:rPr>
              <a:t> AUV</a:t>
            </a:r>
          </a:p>
        </p:txBody>
      </p:sp>
      <p:pic>
        <p:nvPicPr>
          <p:cNvPr id="11" name="Picture 10" descr="Diagram, map&#10;&#10;Description automatically generated">
            <a:extLst>
              <a:ext uri="{FF2B5EF4-FFF2-40B4-BE49-F238E27FC236}">
                <a16:creationId xmlns:a16="http://schemas.microsoft.com/office/drawing/2014/main" id="{D42C391B-3610-7242-889D-5D6BAF63C0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64" y="1198563"/>
            <a:ext cx="3177431" cy="287850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A670954-0F4D-239A-2042-B0DD49C088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5036" y="980728"/>
            <a:ext cx="5778500" cy="3441700"/>
          </a:xfrm>
          <a:prstGeom prst="rect">
            <a:avLst/>
          </a:prstGeom>
        </p:spPr>
      </p:pic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B72BE73-37A8-DAD6-9EB1-FA5D7E516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111702"/>
            <a:ext cx="5562600" cy="2717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C3BE53-7219-BA20-120C-6ABDE2164A3F}"/>
              </a:ext>
            </a:extLst>
          </p:cNvPr>
          <p:cNvSpPr txBox="1"/>
          <p:nvPr/>
        </p:nvSpPr>
        <p:spPr>
          <a:xfrm>
            <a:off x="7236296" y="5470602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0.5 m depth</a:t>
            </a:r>
          </a:p>
        </p:txBody>
      </p:sp>
    </p:spTree>
    <p:extLst>
      <p:ext uri="{BB962C8B-B14F-4D97-AF65-F5344CB8AC3E}">
        <p14:creationId xmlns:p14="http://schemas.microsoft.com/office/powerpoint/2010/main" val="20775315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sz="4000" dirty="0">
                <a:latin typeface="Calibri Light" pitchFamily="34" charset="0"/>
              </a:rPr>
              <a:t>3D GMRF </a:t>
            </a:r>
            <a:r>
              <a:rPr lang="nb-NO" altLang="en-US" sz="4000" dirty="0" err="1">
                <a:latin typeface="Calibri Light" pitchFamily="34" charset="0"/>
              </a:rPr>
              <a:t>model</a:t>
            </a:r>
            <a:endParaRPr lang="nb-NO" altLang="en-US" sz="4000" dirty="0">
              <a:latin typeface="Calibri Light" pitchFamily="34" charset="0"/>
            </a:endParaRPr>
          </a:p>
        </p:txBody>
      </p:sp>
      <p:pic>
        <p:nvPicPr>
          <p:cNvPr id="2" name="video_ES" descr="video_ES">
            <a:hlinkClick r:id="" action="ppaction://media"/>
            <a:extLst>
              <a:ext uri="{FF2B5EF4-FFF2-40B4-BE49-F238E27FC236}">
                <a16:creationId xmlns:a16="http://schemas.microsoft.com/office/drawing/2014/main" id="{2ECA7D6E-9418-B2D0-6FB6-1FFF3166BC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71777" y="-27384"/>
            <a:ext cx="371475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61C7ED-8CEE-A31F-D875-9E0E43EC46E7}"/>
              </a:ext>
            </a:extLst>
          </p:cNvPr>
          <p:cNvSpPr txBox="1"/>
          <p:nvPr/>
        </p:nvSpPr>
        <p:spPr>
          <a:xfrm>
            <a:off x="35496" y="2274838"/>
            <a:ext cx="462985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3D Gaussian Markov Random Field (GMRF) is fit ahead of the operation, using SINMOD data.</a:t>
            </a:r>
          </a:p>
          <a:p>
            <a:r>
              <a:rPr lang="en-NO" dirty="0"/>
              <a:t>Goals:</a:t>
            </a:r>
          </a:p>
          <a:p>
            <a:pPr marL="400050" indent="-400050">
              <a:buAutoNum type="romanLcParenR"/>
            </a:pPr>
            <a:r>
              <a:rPr lang="en-NO" dirty="0"/>
              <a:t>More realistic covariance function. Basis functions in covariance (precision matrix) parameterization are estimated from SINMOD ocean model data.</a:t>
            </a:r>
          </a:p>
          <a:p>
            <a:pPr marL="400050" indent="-400050">
              <a:buAutoNum type="romanLcParenR"/>
            </a:pPr>
            <a:r>
              <a:rPr lang="en-NO" dirty="0"/>
              <a:t>Using the 3D GMRF model for efficient sparse matrix-vector calculations, onboard the AUV. This scales much better for large 3D grids.</a:t>
            </a:r>
          </a:p>
          <a:p>
            <a:endParaRPr lang="en-NO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9BD6C1-3E4A-9396-1E60-80EEA86D88E5}"/>
              </a:ext>
            </a:extLst>
          </p:cNvPr>
          <p:cNvSpPr txBox="1"/>
          <p:nvPr/>
        </p:nvSpPr>
        <p:spPr>
          <a:xfrm>
            <a:off x="4737361" y="246530"/>
            <a:ext cx="3923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Predicted excursion set during survey.</a:t>
            </a:r>
          </a:p>
        </p:txBody>
      </p:sp>
    </p:spTree>
    <p:extLst>
      <p:ext uri="{BB962C8B-B14F-4D97-AF65-F5344CB8AC3E}">
        <p14:creationId xmlns:p14="http://schemas.microsoft.com/office/powerpoint/2010/main" val="213025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sz="3600" dirty="0" err="1"/>
              <a:t>Exercise</a:t>
            </a:r>
            <a:r>
              <a:rPr lang="nb-NO" sz="3600" dirty="0"/>
              <a:t>: </a:t>
            </a:r>
            <a:r>
              <a:rPr lang="nb-NO" sz="3600" dirty="0" err="1"/>
              <a:t>Sequential</a:t>
            </a:r>
            <a:r>
              <a:rPr lang="nb-NO" sz="3600" dirty="0"/>
              <a:t> VOI in </a:t>
            </a:r>
            <a:r>
              <a:rPr lang="nb-NO" sz="3600" dirty="0" err="1"/>
              <a:t>Gaussian</a:t>
            </a:r>
            <a:r>
              <a:rPr lang="nb-NO" sz="3600" dirty="0"/>
              <a:t> </a:t>
            </a:r>
            <a:r>
              <a:rPr lang="nb-NO" sz="3600" dirty="0" err="1"/>
              <a:t>models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88855"/>
            <a:ext cx="856565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Consider</a:t>
            </a:r>
            <a:r>
              <a:rPr lang="nb-NO" dirty="0"/>
              <a:t> </a:t>
            </a:r>
            <a:r>
              <a:rPr lang="nb-NO" dirty="0" err="1"/>
              <a:t>again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25x25 grid, </a:t>
            </a:r>
            <a:r>
              <a:rPr lang="nb-NO" dirty="0" err="1"/>
              <a:t>with</a:t>
            </a:r>
            <a:r>
              <a:rPr lang="nb-NO" dirty="0"/>
              <a:t> a </a:t>
            </a:r>
            <a:r>
              <a:rPr lang="nb-NO" dirty="0" err="1"/>
              <a:t>Gaussian</a:t>
            </a:r>
            <a:r>
              <a:rPr lang="nb-NO" dirty="0"/>
              <a:t> </a:t>
            </a:r>
            <a:r>
              <a:rPr lang="nb-NO" dirty="0" err="1"/>
              <a:t>process</a:t>
            </a:r>
            <a:r>
              <a:rPr lang="nb-NO" dirty="0"/>
              <a:t> prior for </a:t>
            </a:r>
            <a:r>
              <a:rPr lang="nb-NO" dirty="0" err="1"/>
              <a:t>profits</a:t>
            </a:r>
            <a:r>
              <a:rPr lang="nb-NO" dirty="0"/>
              <a:t> </a:t>
            </a:r>
          </a:p>
          <a:p>
            <a:r>
              <a:rPr lang="nb-NO" dirty="0"/>
              <a:t>(like in a forestry </a:t>
            </a:r>
            <a:r>
              <a:rPr lang="nb-NO" dirty="0" err="1"/>
              <a:t>example</a:t>
            </a:r>
            <a:r>
              <a:rPr lang="nb-NO" dirty="0"/>
              <a:t>).  </a:t>
            </a:r>
          </a:p>
          <a:p>
            <a:endParaRPr lang="nb-NO" dirty="0"/>
          </a:p>
          <a:p>
            <a:r>
              <a:rPr lang="nb-NO" dirty="0" err="1"/>
              <a:t>Assume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</a:t>
            </a:r>
            <a:r>
              <a:rPr lang="nb-NO" dirty="0" err="1"/>
              <a:t>decision</a:t>
            </a:r>
            <a:r>
              <a:rPr lang="nb-NO" dirty="0"/>
              <a:t> </a:t>
            </a:r>
            <a:r>
              <a:rPr lang="nb-NO" dirty="0" err="1"/>
              <a:t>situation</a:t>
            </a:r>
            <a:r>
              <a:rPr lang="nb-NO" dirty="0"/>
              <a:t> </a:t>
            </a:r>
            <a:r>
              <a:rPr lang="nb-NO" dirty="0" err="1"/>
              <a:t>where</a:t>
            </a:r>
            <a:r>
              <a:rPr lang="nb-NO" dirty="0"/>
              <a:t> </a:t>
            </a:r>
            <a:r>
              <a:rPr lang="nb-NO" dirty="0" err="1"/>
              <a:t>one</a:t>
            </a:r>
            <a:r>
              <a:rPr lang="nb-NO" dirty="0"/>
              <a:t> makes </a:t>
            </a:r>
            <a:r>
              <a:rPr lang="nb-NO" dirty="0" err="1"/>
              <a:t>decisions</a:t>
            </a:r>
            <a:r>
              <a:rPr lang="nb-NO" dirty="0"/>
              <a:t> </a:t>
            </a:r>
            <a:r>
              <a:rPr lang="nb-NO" dirty="0" err="1"/>
              <a:t>on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sum </a:t>
            </a:r>
            <a:r>
              <a:rPr lang="nb-NO" dirty="0" err="1"/>
              <a:t>of</a:t>
            </a:r>
            <a:r>
              <a:rPr lang="nb-NO" dirty="0"/>
              <a:t> </a:t>
            </a:r>
            <a:r>
              <a:rPr lang="nb-NO" dirty="0" err="1"/>
              <a:t>mean</a:t>
            </a:r>
            <a:r>
              <a:rPr lang="nb-NO" dirty="0"/>
              <a:t> </a:t>
            </a:r>
            <a:r>
              <a:rPr lang="nb-NO" dirty="0" err="1"/>
              <a:t>values</a:t>
            </a:r>
            <a:r>
              <a:rPr lang="nb-NO" dirty="0"/>
              <a:t> over all </a:t>
            </a:r>
            <a:r>
              <a:rPr lang="nb-NO" dirty="0" err="1"/>
              <a:t>cells</a:t>
            </a:r>
            <a:r>
              <a:rPr lang="nb-NO" dirty="0"/>
              <a:t> </a:t>
            </a:r>
            <a:r>
              <a:rPr lang="nb-NO" dirty="0" err="1"/>
              <a:t>on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grid.</a:t>
            </a:r>
          </a:p>
          <a:p>
            <a:endParaRPr lang="nb-NO" dirty="0"/>
          </a:p>
          <a:p>
            <a:r>
              <a:rPr lang="nb-NO" dirty="0" err="1"/>
              <a:t>Use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</a:t>
            </a:r>
            <a:r>
              <a:rPr lang="nb-NO" dirty="0" err="1"/>
              <a:t>myopic</a:t>
            </a:r>
            <a:r>
              <a:rPr lang="nb-NO" dirty="0"/>
              <a:t> </a:t>
            </a:r>
            <a:r>
              <a:rPr lang="nb-NO" dirty="0" err="1"/>
              <a:t>strategy</a:t>
            </a:r>
            <a:r>
              <a:rPr lang="nb-NO" dirty="0"/>
              <a:t> to </a:t>
            </a:r>
            <a:r>
              <a:rPr lang="nb-NO" dirty="0" err="1"/>
              <a:t>find</a:t>
            </a:r>
            <a:r>
              <a:rPr lang="nb-NO" dirty="0"/>
              <a:t> </a:t>
            </a:r>
            <a:r>
              <a:rPr lang="nb-NO" dirty="0" err="1"/>
              <a:t>sequential</a:t>
            </a:r>
            <a:r>
              <a:rPr lang="nb-NO" dirty="0"/>
              <a:t> data designs </a:t>
            </a:r>
            <a:r>
              <a:rPr lang="nb-NO" dirty="0" err="1"/>
              <a:t>along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25 East-West lines. The </a:t>
            </a:r>
            <a:r>
              <a:rPr lang="nb-NO" dirty="0" err="1"/>
              <a:t>price</a:t>
            </a:r>
            <a:r>
              <a:rPr lang="nb-NO" dirty="0"/>
              <a:t> </a:t>
            </a:r>
            <a:r>
              <a:rPr lang="nb-NO" dirty="0" err="1"/>
              <a:t>of</a:t>
            </a:r>
            <a:r>
              <a:rPr lang="nb-NO" dirty="0"/>
              <a:t> a test is P=0.1. </a:t>
            </a:r>
          </a:p>
          <a:p>
            <a:endParaRPr lang="nb-NO" dirty="0"/>
          </a:p>
          <a:p>
            <a:r>
              <a:rPr lang="nb-NO" dirty="0"/>
              <a:t>How </a:t>
            </a:r>
            <a:r>
              <a:rPr lang="nb-NO" dirty="0" err="1"/>
              <a:t>many</a:t>
            </a:r>
            <a:r>
              <a:rPr lang="nb-NO" dirty="0"/>
              <a:t> tests </a:t>
            </a:r>
            <a:r>
              <a:rPr lang="nb-NO" dirty="0" err="1"/>
              <a:t>are</a:t>
            </a:r>
            <a:r>
              <a:rPr lang="nb-NO" dirty="0"/>
              <a:t> done </a:t>
            </a:r>
            <a:r>
              <a:rPr lang="nb-NO" dirty="0" err="1"/>
              <a:t>before</a:t>
            </a:r>
            <a:r>
              <a:rPr lang="nb-NO" dirty="0"/>
              <a:t> </a:t>
            </a:r>
            <a:r>
              <a:rPr lang="nb-NO" dirty="0" err="1"/>
              <a:t>we</a:t>
            </a:r>
            <a:r>
              <a:rPr lang="nb-NO" dirty="0"/>
              <a:t> stop? (</a:t>
            </a:r>
            <a:r>
              <a:rPr lang="nb-NO" dirty="0" err="1"/>
              <a:t>varies</a:t>
            </a:r>
            <a:r>
              <a:rPr lang="nb-NO" dirty="0"/>
              <a:t> </a:t>
            </a:r>
            <a:r>
              <a:rPr lang="nb-NO" dirty="0" err="1"/>
              <a:t>with</a:t>
            </a:r>
            <a:r>
              <a:rPr lang="nb-NO" dirty="0"/>
              <a:t> data samples)</a:t>
            </a:r>
          </a:p>
          <a:p>
            <a:r>
              <a:rPr lang="nb-NO" dirty="0" err="1"/>
              <a:t>What</a:t>
            </a:r>
            <a:r>
              <a:rPr lang="nb-NO" dirty="0"/>
              <a:t> tests </a:t>
            </a:r>
            <a:r>
              <a:rPr lang="nb-NO" dirty="0" err="1"/>
              <a:t>are</a:t>
            </a:r>
            <a:r>
              <a:rPr lang="nb-NO" dirty="0"/>
              <a:t> </a:t>
            </a:r>
            <a:r>
              <a:rPr lang="nb-NO" dirty="0" err="1"/>
              <a:t>usually</a:t>
            </a:r>
            <a:r>
              <a:rPr lang="nb-NO" dirty="0"/>
              <a:t> done? (</a:t>
            </a:r>
            <a:r>
              <a:rPr lang="nb-NO" dirty="0" err="1"/>
              <a:t>varies</a:t>
            </a:r>
            <a:r>
              <a:rPr lang="nb-NO" dirty="0"/>
              <a:t> </a:t>
            </a:r>
            <a:r>
              <a:rPr lang="nb-NO" dirty="0" err="1"/>
              <a:t>with</a:t>
            </a:r>
            <a:r>
              <a:rPr lang="nb-NO" dirty="0"/>
              <a:t> data samples)</a:t>
            </a:r>
          </a:p>
          <a:p>
            <a:endParaRPr lang="nb-NO" dirty="0"/>
          </a:p>
          <a:p>
            <a:endParaRPr lang="nb-NO" dirty="0"/>
          </a:p>
          <a:p>
            <a:r>
              <a:rPr lang="nb-NO" dirty="0"/>
              <a:t>By </a:t>
            </a:r>
            <a:r>
              <a:rPr lang="nb-NO" dirty="0" err="1"/>
              <a:t>playing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game over </a:t>
            </a:r>
            <a:r>
              <a:rPr lang="nb-NO" dirty="0" err="1"/>
              <a:t>many</a:t>
            </a:r>
            <a:r>
              <a:rPr lang="nb-NO" dirty="0"/>
              <a:t> runs, </a:t>
            </a:r>
            <a:r>
              <a:rPr lang="nb-NO" dirty="0" err="1"/>
              <a:t>we</a:t>
            </a:r>
            <a:r>
              <a:rPr lang="nb-NO" dirty="0"/>
              <a:t> </a:t>
            </a:r>
            <a:r>
              <a:rPr lang="nb-NO" dirty="0" err="1"/>
              <a:t>can</a:t>
            </a:r>
            <a:r>
              <a:rPr lang="nb-NO" dirty="0"/>
              <a:t> </a:t>
            </a:r>
            <a:r>
              <a:rPr lang="nb-NO" dirty="0" err="1"/>
              <a:t>study</a:t>
            </a:r>
            <a:r>
              <a:rPr lang="nb-NO" dirty="0"/>
              <a:t> </a:t>
            </a:r>
            <a:r>
              <a:rPr lang="nb-NO" dirty="0" err="1"/>
              <a:t>properties</a:t>
            </a:r>
            <a:r>
              <a:rPr lang="nb-NO" dirty="0"/>
              <a:t> </a:t>
            </a:r>
            <a:r>
              <a:rPr lang="nb-NO" dirty="0" err="1"/>
              <a:t>of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</a:t>
            </a:r>
            <a:r>
              <a:rPr lang="nb-NO" dirty="0" err="1"/>
              <a:t>approach</a:t>
            </a:r>
            <a:r>
              <a:rPr lang="nb-NO" dirty="0"/>
              <a:t>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CBAECD-400C-EA3F-E1FD-BB0A3FF523B8}"/>
              </a:ext>
            </a:extLst>
          </p:cNvPr>
          <p:cNvSpPr txBox="1"/>
          <p:nvPr/>
        </p:nvSpPr>
        <p:spPr>
          <a:xfrm>
            <a:off x="611560" y="6021288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https://joeid.folk.ntnu.no/Romania25/SeqLinesGP.py</a:t>
            </a:r>
            <a:r>
              <a:rPr lang="en-GB" dirty="0"/>
              <a:t>  </a:t>
            </a:r>
            <a:endParaRPr lang="en-NO" dirty="0"/>
          </a:p>
        </p:txBody>
      </p:sp>
    </p:spTree>
    <p:extLst>
      <p:ext uri="{BB962C8B-B14F-4D97-AF65-F5344CB8AC3E}">
        <p14:creationId xmlns:p14="http://schemas.microsoft.com/office/powerpoint/2010/main" val="2273464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46279F-4D01-CE66-D347-C0067EF6E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9A645-A0D6-B586-903F-8CB7FFB86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sz="3600" dirty="0" err="1"/>
              <a:t>Exercise</a:t>
            </a:r>
            <a:r>
              <a:rPr lang="nb-NO" sz="3600" dirty="0"/>
              <a:t>: </a:t>
            </a:r>
            <a:r>
              <a:rPr lang="nb-NO" sz="3600" dirty="0" err="1"/>
              <a:t>Sequential</a:t>
            </a:r>
            <a:r>
              <a:rPr lang="nb-NO" sz="3600" dirty="0"/>
              <a:t> VOI in </a:t>
            </a:r>
            <a:r>
              <a:rPr lang="nb-NO" sz="3600" dirty="0" err="1"/>
              <a:t>Gaussian</a:t>
            </a:r>
            <a:r>
              <a:rPr lang="nb-NO" sz="3600" dirty="0"/>
              <a:t> </a:t>
            </a:r>
            <a:r>
              <a:rPr lang="nb-NO" sz="3600" dirty="0" err="1"/>
              <a:t>models</a:t>
            </a:r>
            <a:endParaRPr lang="en-US" sz="3600" dirty="0"/>
          </a:p>
        </p:txBody>
      </p:sp>
      <p:pic>
        <p:nvPicPr>
          <p:cNvPr id="5" name="Picture 4" descr="A grid of blue dots&#10;&#10;AI-generated content may be incorrect.">
            <a:extLst>
              <a:ext uri="{FF2B5EF4-FFF2-40B4-BE49-F238E27FC236}">
                <a16:creationId xmlns:a16="http://schemas.microsoft.com/office/drawing/2014/main" id="{C4210547-FAED-8EB2-C076-628183727E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060848"/>
            <a:ext cx="5080000" cy="38735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8B003A-EF93-6433-A5DC-3F4D6FD2D162}"/>
              </a:ext>
            </a:extLst>
          </p:cNvPr>
          <p:cNvCxnSpPr/>
          <p:nvPr/>
        </p:nvCxnSpPr>
        <p:spPr>
          <a:xfrm>
            <a:off x="1835696" y="3933056"/>
            <a:ext cx="532859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51E15FB-E0E1-D923-AE6D-9C92976FC35D}"/>
              </a:ext>
            </a:extLst>
          </p:cNvPr>
          <p:cNvSpPr txBox="1"/>
          <p:nvPr/>
        </p:nvSpPr>
        <p:spPr>
          <a:xfrm>
            <a:off x="7452320" y="3717032"/>
            <a:ext cx="1691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</a:t>
            </a:r>
            <a:r>
              <a:rPr lang="en-NO" dirty="0"/>
              <a:t>irst design </a:t>
            </a:r>
            <a:r>
              <a:rPr lang="en-GB" dirty="0"/>
              <a:t>is </a:t>
            </a:r>
            <a:r>
              <a:rPr lang="en-NO" dirty="0"/>
              <a:t>line 13.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E6588E-D5D0-D1C0-8430-EB53B30FB63B}"/>
              </a:ext>
            </a:extLst>
          </p:cNvPr>
          <p:cNvSpPr txBox="1"/>
          <p:nvPr/>
        </p:nvSpPr>
        <p:spPr>
          <a:xfrm>
            <a:off x="2123728" y="1531075"/>
            <a:ext cx="594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Resource: forest values in each grid node. </a:t>
            </a:r>
          </a:p>
        </p:txBody>
      </p:sp>
    </p:spTree>
    <p:extLst>
      <p:ext uri="{BB962C8B-B14F-4D97-AF65-F5344CB8AC3E}">
        <p14:creationId xmlns:p14="http://schemas.microsoft.com/office/powerpoint/2010/main" val="2029778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457200" y="971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57929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nb-NO" dirty="0" err="1"/>
              <a:t>Myopic</a:t>
            </a:r>
            <a:r>
              <a:rPr lang="nb-NO" dirty="0"/>
              <a:t> </a:t>
            </a:r>
            <a:r>
              <a:rPr lang="nb-NO" dirty="0" err="1"/>
              <a:t>scheme</a:t>
            </a:r>
            <a:r>
              <a:rPr lang="nb-NO" dirty="0"/>
              <a:t> for survey line sampling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683568" y="1556792"/>
            <a:ext cx="518457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nb-NO" dirty="0" err="1"/>
              <a:t>Find</a:t>
            </a:r>
            <a:r>
              <a:rPr lang="nb-NO" dirty="0"/>
              <a:t> best single survey line, </a:t>
            </a:r>
            <a:r>
              <a:rPr lang="nb-NO" dirty="0" err="1"/>
              <a:t>if</a:t>
            </a:r>
            <a:r>
              <a:rPr lang="nb-NO" dirty="0"/>
              <a:t> </a:t>
            </a:r>
            <a:r>
              <a:rPr lang="nb-NO" dirty="0" err="1"/>
              <a:t>any</a:t>
            </a:r>
            <a:r>
              <a:rPr lang="nb-NO" dirty="0"/>
              <a:t>.</a:t>
            </a:r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r>
              <a:rPr lang="nb-NO" dirty="0" err="1"/>
              <a:t>Collect</a:t>
            </a:r>
            <a:r>
              <a:rPr lang="nb-NO" dirty="0"/>
              <a:t> data for </a:t>
            </a:r>
            <a:r>
              <a:rPr lang="nb-NO" dirty="0" err="1"/>
              <a:t>this</a:t>
            </a:r>
            <a:r>
              <a:rPr lang="nb-NO" dirty="0"/>
              <a:t> line.</a:t>
            </a:r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r>
              <a:rPr lang="nb-NO" dirty="0"/>
              <a:t>Update </a:t>
            </a:r>
            <a:r>
              <a:rPr lang="nb-NO" dirty="0" err="1"/>
              <a:t>the</a:t>
            </a:r>
            <a:r>
              <a:rPr lang="nb-NO" dirty="0"/>
              <a:t> </a:t>
            </a:r>
            <a:r>
              <a:rPr lang="nb-NO" dirty="0" err="1"/>
              <a:t>model</a:t>
            </a:r>
            <a:r>
              <a:rPr lang="nb-NO" dirty="0"/>
              <a:t> </a:t>
            </a:r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r>
              <a:rPr lang="nb-NO" dirty="0"/>
              <a:t>Stop testing or </a:t>
            </a:r>
            <a:r>
              <a:rPr lang="nb-NO" dirty="0" err="1"/>
              <a:t>continue</a:t>
            </a:r>
            <a:r>
              <a:rPr lang="nb-NO" dirty="0"/>
              <a:t> testing.</a:t>
            </a:r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endParaRPr lang="nb-NO" dirty="0"/>
          </a:p>
          <a:p>
            <a:pPr marL="342900" indent="-342900">
              <a:buAutoNum type="arabicPeriod"/>
            </a:pPr>
            <a:endParaRPr lang="nb-NO" dirty="0"/>
          </a:p>
          <a:p>
            <a:endParaRPr lang="nb-NO" dirty="0"/>
          </a:p>
          <a:p>
            <a:endParaRPr lang="nb-NO" dirty="0"/>
          </a:p>
          <a:p>
            <a:endParaRPr lang="nb-NO" dirty="0"/>
          </a:p>
          <a:p>
            <a:r>
              <a:rPr lang="nb-NO" dirty="0" err="1"/>
              <a:t>Etc</a:t>
            </a:r>
            <a:r>
              <a:rPr lang="nb-NO" dirty="0"/>
              <a:t>….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1331640" y="5645718"/>
            <a:ext cx="2135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1600" dirty="0" err="1"/>
              <a:t>Find</a:t>
            </a:r>
            <a:r>
              <a:rPr lang="nb-NO" sz="1600" dirty="0"/>
              <a:t> </a:t>
            </a:r>
            <a:r>
              <a:rPr lang="nb-NO" sz="1600" dirty="0" err="1"/>
              <a:t>largest</a:t>
            </a:r>
            <a:r>
              <a:rPr lang="nb-NO" sz="1600" dirty="0"/>
              <a:t> </a:t>
            </a:r>
            <a:r>
              <a:rPr lang="nb-NO" sz="1600" dirty="0" err="1"/>
              <a:t>among</a:t>
            </a:r>
            <a:r>
              <a:rPr lang="nb-NO" sz="1600" dirty="0"/>
              <a:t> all design lines j.</a:t>
            </a:r>
            <a:endParaRPr lang="en-US" sz="1600" dirty="0"/>
          </a:p>
        </p:txBody>
      </p:sp>
      <p:pic>
        <p:nvPicPr>
          <p:cNvPr id="12" name="Picture 11" descr="A group of math symbols&#10;&#10;AI-generated content may be incorrect.">
            <a:extLst>
              <a:ext uri="{FF2B5EF4-FFF2-40B4-BE49-F238E27FC236}">
                <a16:creationId xmlns:a16="http://schemas.microsoft.com/office/drawing/2014/main" id="{D85FF3B9-0AE2-688D-5A85-70CAEFB4E8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225"/>
          <a:stretch>
            <a:fillRect/>
          </a:stretch>
        </p:blipFill>
        <p:spPr>
          <a:xfrm>
            <a:off x="3203848" y="2946079"/>
            <a:ext cx="5638800" cy="1049361"/>
          </a:xfrm>
          <a:prstGeom prst="rect">
            <a:avLst/>
          </a:prstGeom>
        </p:spPr>
      </p:pic>
      <p:pic>
        <p:nvPicPr>
          <p:cNvPr id="18" name="Picture 17" descr="A group of math symbols&#10;&#10;AI-generated content may be incorrect.">
            <a:extLst>
              <a:ext uri="{FF2B5EF4-FFF2-40B4-BE49-F238E27FC236}">
                <a16:creationId xmlns:a16="http://schemas.microsoft.com/office/drawing/2014/main" id="{74D3513D-5A9E-07A1-8794-A9C76BC1C0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53" r="14211" b="70243"/>
          <a:stretch>
            <a:fillRect/>
          </a:stretch>
        </p:blipFill>
        <p:spPr>
          <a:xfrm>
            <a:off x="4681193" y="1390464"/>
            <a:ext cx="3960440" cy="62733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C9A009D-B741-055E-1CA5-0F0F4D855C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421012"/>
            <a:ext cx="279400" cy="355600"/>
          </a:xfrm>
          <a:prstGeom prst="rect">
            <a:avLst/>
          </a:prstGeom>
        </p:spPr>
      </p:pic>
      <p:pic>
        <p:nvPicPr>
          <p:cNvPr id="22" name="Picture 21" descr="A black and white math equation&#10;&#10;AI-generated content may be incorrect.">
            <a:extLst>
              <a:ext uri="{FF2B5EF4-FFF2-40B4-BE49-F238E27FC236}">
                <a16:creationId xmlns:a16="http://schemas.microsoft.com/office/drawing/2014/main" id="{553FED5A-B13C-8AB0-8F3D-FBAF1999E3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598" y="4085219"/>
            <a:ext cx="3797300" cy="101600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373F3E9-3940-C83C-85B1-F212682F90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915" y="4961484"/>
            <a:ext cx="7894085" cy="584747"/>
          </a:xfrm>
          <a:prstGeom prst="rect">
            <a:avLst/>
          </a:prstGeom>
        </p:spPr>
      </p:pic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0C0E7C4-9D8C-B378-3C01-2F0CEB544B4D}"/>
              </a:ext>
            </a:extLst>
          </p:cNvPr>
          <p:cNvCxnSpPr>
            <a:cxnSpLocks/>
          </p:cNvCxnSpPr>
          <p:nvPr/>
        </p:nvCxnSpPr>
        <p:spPr>
          <a:xfrm flipV="1">
            <a:off x="2555776" y="5494885"/>
            <a:ext cx="720080" cy="297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mathematical equation with numbers and symbols&#10;&#10;AI-generated content may be incorrect.">
            <a:extLst>
              <a:ext uri="{FF2B5EF4-FFF2-40B4-BE49-F238E27FC236}">
                <a16:creationId xmlns:a16="http://schemas.microsoft.com/office/drawing/2014/main" id="{34685BFA-AC09-5370-75A1-EF56510036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7163" y="5621989"/>
            <a:ext cx="1968500" cy="939800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E37BA8CF-91A2-C18E-8AFE-C46B38A9CA0F}"/>
              </a:ext>
            </a:extLst>
          </p:cNvPr>
          <p:cNvSpPr/>
          <p:nvPr/>
        </p:nvSpPr>
        <p:spPr>
          <a:xfrm>
            <a:off x="154469" y="1995676"/>
            <a:ext cx="747132" cy="4259845"/>
          </a:xfrm>
          <a:custGeom>
            <a:avLst/>
            <a:gdLst>
              <a:gd name="connsiteX0" fmla="*/ 635620 w 747132"/>
              <a:gd name="connsiteY0" fmla="*/ 4259845 h 4259845"/>
              <a:gd name="connsiteX1" fmla="*/ 568712 w 747132"/>
              <a:gd name="connsiteY1" fmla="*/ 4170635 h 4259845"/>
              <a:gd name="connsiteX2" fmla="*/ 535259 w 747132"/>
              <a:gd name="connsiteY2" fmla="*/ 4114879 h 4259845"/>
              <a:gd name="connsiteX3" fmla="*/ 401444 w 747132"/>
              <a:gd name="connsiteY3" fmla="*/ 3925309 h 4259845"/>
              <a:gd name="connsiteX4" fmla="*/ 345688 w 747132"/>
              <a:gd name="connsiteY4" fmla="*/ 3836099 h 4259845"/>
              <a:gd name="connsiteX5" fmla="*/ 312234 w 747132"/>
              <a:gd name="connsiteY5" fmla="*/ 3769191 h 4259845"/>
              <a:gd name="connsiteX6" fmla="*/ 245327 w 747132"/>
              <a:gd name="connsiteY6" fmla="*/ 3646528 h 4259845"/>
              <a:gd name="connsiteX7" fmla="*/ 200722 w 747132"/>
              <a:gd name="connsiteY7" fmla="*/ 3535016 h 4259845"/>
              <a:gd name="connsiteX8" fmla="*/ 167268 w 747132"/>
              <a:gd name="connsiteY8" fmla="*/ 3456957 h 4259845"/>
              <a:gd name="connsiteX9" fmla="*/ 122664 w 747132"/>
              <a:gd name="connsiteY9" fmla="*/ 3300840 h 4259845"/>
              <a:gd name="connsiteX10" fmla="*/ 100361 w 747132"/>
              <a:gd name="connsiteY10" fmla="*/ 3189328 h 4259845"/>
              <a:gd name="connsiteX11" fmla="*/ 89210 w 747132"/>
              <a:gd name="connsiteY11" fmla="*/ 3133572 h 4259845"/>
              <a:gd name="connsiteX12" fmla="*/ 66907 w 747132"/>
              <a:gd name="connsiteY12" fmla="*/ 3088967 h 4259845"/>
              <a:gd name="connsiteX13" fmla="*/ 44605 w 747132"/>
              <a:gd name="connsiteY13" fmla="*/ 2955152 h 4259845"/>
              <a:gd name="connsiteX14" fmla="*/ 33454 w 747132"/>
              <a:gd name="connsiteY14" fmla="*/ 2921699 h 4259845"/>
              <a:gd name="connsiteX15" fmla="*/ 0 w 747132"/>
              <a:gd name="connsiteY15" fmla="*/ 2698674 h 4259845"/>
              <a:gd name="connsiteX16" fmla="*/ 11151 w 747132"/>
              <a:gd name="connsiteY16" fmla="*/ 2442196 h 4259845"/>
              <a:gd name="connsiteX17" fmla="*/ 44605 w 747132"/>
              <a:gd name="connsiteY17" fmla="*/ 2297230 h 4259845"/>
              <a:gd name="connsiteX18" fmla="*/ 89210 w 747132"/>
              <a:gd name="connsiteY18" fmla="*/ 2185718 h 4259845"/>
              <a:gd name="connsiteX19" fmla="*/ 100361 w 747132"/>
              <a:gd name="connsiteY19" fmla="*/ 2141113 h 4259845"/>
              <a:gd name="connsiteX20" fmla="*/ 111512 w 747132"/>
              <a:gd name="connsiteY20" fmla="*/ 2107660 h 4259845"/>
              <a:gd name="connsiteX21" fmla="*/ 122664 w 747132"/>
              <a:gd name="connsiteY21" fmla="*/ 2051904 h 4259845"/>
              <a:gd name="connsiteX22" fmla="*/ 144966 w 747132"/>
              <a:gd name="connsiteY22" fmla="*/ 1984996 h 4259845"/>
              <a:gd name="connsiteX23" fmla="*/ 156117 w 747132"/>
              <a:gd name="connsiteY23" fmla="*/ 1951543 h 4259845"/>
              <a:gd name="connsiteX24" fmla="*/ 178420 w 747132"/>
              <a:gd name="connsiteY24" fmla="*/ 1873484 h 4259845"/>
              <a:gd name="connsiteX25" fmla="*/ 189571 w 747132"/>
              <a:gd name="connsiteY25" fmla="*/ 1828879 h 4259845"/>
              <a:gd name="connsiteX26" fmla="*/ 211873 w 747132"/>
              <a:gd name="connsiteY26" fmla="*/ 1761972 h 4259845"/>
              <a:gd name="connsiteX27" fmla="*/ 223025 w 747132"/>
              <a:gd name="connsiteY27" fmla="*/ 1683913 h 4259845"/>
              <a:gd name="connsiteX28" fmla="*/ 245327 w 747132"/>
              <a:gd name="connsiteY28" fmla="*/ 1594704 h 4259845"/>
              <a:gd name="connsiteX29" fmla="*/ 256478 w 747132"/>
              <a:gd name="connsiteY29" fmla="*/ 1550099 h 4259845"/>
              <a:gd name="connsiteX30" fmla="*/ 267629 w 747132"/>
              <a:gd name="connsiteY30" fmla="*/ 1516645 h 4259845"/>
              <a:gd name="connsiteX31" fmla="*/ 278781 w 747132"/>
              <a:gd name="connsiteY31" fmla="*/ 1472040 h 4259845"/>
              <a:gd name="connsiteX32" fmla="*/ 289932 w 747132"/>
              <a:gd name="connsiteY32" fmla="*/ 1438587 h 4259845"/>
              <a:gd name="connsiteX33" fmla="*/ 312234 w 747132"/>
              <a:gd name="connsiteY33" fmla="*/ 1327074 h 4259845"/>
              <a:gd name="connsiteX34" fmla="*/ 323385 w 747132"/>
              <a:gd name="connsiteY34" fmla="*/ 1293621 h 4259845"/>
              <a:gd name="connsiteX35" fmla="*/ 334537 w 747132"/>
              <a:gd name="connsiteY35" fmla="*/ 1215562 h 4259845"/>
              <a:gd name="connsiteX36" fmla="*/ 345688 w 747132"/>
              <a:gd name="connsiteY36" fmla="*/ 1115201 h 4259845"/>
              <a:gd name="connsiteX37" fmla="*/ 367990 w 747132"/>
              <a:gd name="connsiteY37" fmla="*/ 1048294 h 4259845"/>
              <a:gd name="connsiteX38" fmla="*/ 379142 w 747132"/>
              <a:gd name="connsiteY38" fmla="*/ 1003689 h 4259845"/>
              <a:gd name="connsiteX39" fmla="*/ 401444 w 747132"/>
              <a:gd name="connsiteY39" fmla="*/ 892177 h 4259845"/>
              <a:gd name="connsiteX40" fmla="*/ 412595 w 747132"/>
              <a:gd name="connsiteY40" fmla="*/ 836421 h 4259845"/>
              <a:gd name="connsiteX41" fmla="*/ 434898 w 747132"/>
              <a:gd name="connsiteY41" fmla="*/ 780665 h 4259845"/>
              <a:gd name="connsiteX42" fmla="*/ 446049 w 747132"/>
              <a:gd name="connsiteY42" fmla="*/ 736060 h 4259845"/>
              <a:gd name="connsiteX43" fmla="*/ 468351 w 747132"/>
              <a:gd name="connsiteY43" fmla="*/ 691455 h 4259845"/>
              <a:gd name="connsiteX44" fmla="*/ 490654 w 747132"/>
              <a:gd name="connsiteY44" fmla="*/ 602245 h 4259845"/>
              <a:gd name="connsiteX45" fmla="*/ 524107 w 747132"/>
              <a:gd name="connsiteY45" fmla="*/ 524187 h 4259845"/>
              <a:gd name="connsiteX46" fmla="*/ 535259 w 747132"/>
              <a:gd name="connsiteY46" fmla="*/ 412674 h 4259845"/>
              <a:gd name="connsiteX47" fmla="*/ 546410 w 747132"/>
              <a:gd name="connsiteY47" fmla="*/ 379221 h 4259845"/>
              <a:gd name="connsiteX48" fmla="*/ 557561 w 747132"/>
              <a:gd name="connsiteY48" fmla="*/ 323465 h 4259845"/>
              <a:gd name="connsiteX49" fmla="*/ 579864 w 747132"/>
              <a:gd name="connsiteY49" fmla="*/ 267709 h 4259845"/>
              <a:gd name="connsiteX50" fmla="*/ 591015 w 747132"/>
              <a:gd name="connsiteY50" fmla="*/ 234255 h 4259845"/>
              <a:gd name="connsiteX51" fmla="*/ 613317 w 747132"/>
              <a:gd name="connsiteY51" fmla="*/ 189650 h 4259845"/>
              <a:gd name="connsiteX52" fmla="*/ 657922 w 747132"/>
              <a:gd name="connsiteY52" fmla="*/ 122743 h 4259845"/>
              <a:gd name="connsiteX53" fmla="*/ 713678 w 747132"/>
              <a:gd name="connsiteY53" fmla="*/ 22382 h 4259845"/>
              <a:gd name="connsiteX54" fmla="*/ 747132 w 747132"/>
              <a:gd name="connsiteY54" fmla="*/ 79 h 4259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747132" h="4259845">
                <a:moveTo>
                  <a:pt x="635620" y="4259845"/>
                </a:moveTo>
                <a:cubicBezTo>
                  <a:pt x="613317" y="4230108"/>
                  <a:pt x="589870" y="4201197"/>
                  <a:pt x="568712" y="4170635"/>
                </a:cubicBezTo>
                <a:cubicBezTo>
                  <a:pt x="556375" y="4152815"/>
                  <a:pt x="547033" y="4133076"/>
                  <a:pt x="535259" y="4114879"/>
                </a:cubicBezTo>
                <a:cubicBezTo>
                  <a:pt x="448606" y="3980960"/>
                  <a:pt x="472541" y="4014180"/>
                  <a:pt x="401444" y="3925309"/>
                </a:cubicBezTo>
                <a:cubicBezTo>
                  <a:pt x="343072" y="3779375"/>
                  <a:pt x="417099" y="3943215"/>
                  <a:pt x="345688" y="3836099"/>
                </a:cubicBezTo>
                <a:cubicBezTo>
                  <a:pt x="331856" y="3815352"/>
                  <a:pt x="324056" y="3791146"/>
                  <a:pt x="312234" y="3769191"/>
                </a:cubicBezTo>
                <a:cubicBezTo>
                  <a:pt x="292539" y="3732614"/>
                  <a:pt x="262638" y="3686921"/>
                  <a:pt x="245327" y="3646528"/>
                </a:cubicBezTo>
                <a:cubicBezTo>
                  <a:pt x="229557" y="3609731"/>
                  <a:pt x="210431" y="3573855"/>
                  <a:pt x="200722" y="3535016"/>
                </a:cubicBezTo>
                <a:cubicBezTo>
                  <a:pt x="186321" y="3477409"/>
                  <a:pt x="198072" y="3503163"/>
                  <a:pt x="167268" y="3456957"/>
                </a:cubicBezTo>
                <a:cubicBezTo>
                  <a:pt x="146011" y="3393184"/>
                  <a:pt x="136668" y="3370856"/>
                  <a:pt x="122664" y="3300840"/>
                </a:cubicBezTo>
                <a:lnTo>
                  <a:pt x="100361" y="3189328"/>
                </a:lnTo>
                <a:cubicBezTo>
                  <a:pt x="96644" y="3170743"/>
                  <a:pt x="97686" y="3150524"/>
                  <a:pt x="89210" y="3133572"/>
                </a:cubicBezTo>
                <a:lnTo>
                  <a:pt x="66907" y="3088967"/>
                </a:lnTo>
                <a:cubicBezTo>
                  <a:pt x="60613" y="3044910"/>
                  <a:pt x="55475" y="2998632"/>
                  <a:pt x="44605" y="2955152"/>
                </a:cubicBezTo>
                <a:cubicBezTo>
                  <a:pt x="41754" y="2943749"/>
                  <a:pt x="37171" y="2932850"/>
                  <a:pt x="33454" y="2921699"/>
                </a:cubicBezTo>
                <a:cubicBezTo>
                  <a:pt x="6224" y="2758324"/>
                  <a:pt x="16760" y="2832755"/>
                  <a:pt x="0" y="2698674"/>
                </a:cubicBezTo>
                <a:cubicBezTo>
                  <a:pt x="3717" y="2613181"/>
                  <a:pt x="3403" y="2527418"/>
                  <a:pt x="11151" y="2442196"/>
                </a:cubicBezTo>
                <a:cubicBezTo>
                  <a:pt x="14628" y="2403953"/>
                  <a:pt x="28020" y="2340352"/>
                  <a:pt x="44605" y="2297230"/>
                </a:cubicBezTo>
                <a:cubicBezTo>
                  <a:pt x="58976" y="2259864"/>
                  <a:pt x="79501" y="2224557"/>
                  <a:pt x="89210" y="2185718"/>
                </a:cubicBezTo>
                <a:cubicBezTo>
                  <a:pt x="92927" y="2170850"/>
                  <a:pt x="96151" y="2155849"/>
                  <a:pt x="100361" y="2141113"/>
                </a:cubicBezTo>
                <a:cubicBezTo>
                  <a:pt x="103590" y="2129811"/>
                  <a:pt x="108661" y="2119063"/>
                  <a:pt x="111512" y="2107660"/>
                </a:cubicBezTo>
                <a:cubicBezTo>
                  <a:pt x="116109" y="2089272"/>
                  <a:pt x="117677" y="2070190"/>
                  <a:pt x="122664" y="2051904"/>
                </a:cubicBezTo>
                <a:cubicBezTo>
                  <a:pt x="128850" y="2029223"/>
                  <a:pt x="137532" y="2007299"/>
                  <a:pt x="144966" y="1984996"/>
                </a:cubicBezTo>
                <a:cubicBezTo>
                  <a:pt x="148683" y="1973845"/>
                  <a:pt x="153266" y="1962946"/>
                  <a:pt x="156117" y="1951543"/>
                </a:cubicBezTo>
                <a:cubicBezTo>
                  <a:pt x="190976" y="1812102"/>
                  <a:pt x="146424" y="1985468"/>
                  <a:pt x="178420" y="1873484"/>
                </a:cubicBezTo>
                <a:cubicBezTo>
                  <a:pt x="182630" y="1858748"/>
                  <a:pt x="185167" y="1843559"/>
                  <a:pt x="189571" y="1828879"/>
                </a:cubicBezTo>
                <a:cubicBezTo>
                  <a:pt x="196326" y="1806362"/>
                  <a:pt x="211873" y="1761972"/>
                  <a:pt x="211873" y="1761972"/>
                </a:cubicBezTo>
                <a:cubicBezTo>
                  <a:pt x="215590" y="1735952"/>
                  <a:pt x="217870" y="1709686"/>
                  <a:pt x="223025" y="1683913"/>
                </a:cubicBezTo>
                <a:cubicBezTo>
                  <a:pt x="229036" y="1653857"/>
                  <a:pt x="237893" y="1624440"/>
                  <a:pt x="245327" y="1594704"/>
                </a:cubicBezTo>
                <a:cubicBezTo>
                  <a:pt x="249044" y="1579836"/>
                  <a:pt x="251632" y="1564638"/>
                  <a:pt x="256478" y="1550099"/>
                </a:cubicBezTo>
                <a:cubicBezTo>
                  <a:pt x="260195" y="1538948"/>
                  <a:pt x="264400" y="1527947"/>
                  <a:pt x="267629" y="1516645"/>
                </a:cubicBezTo>
                <a:cubicBezTo>
                  <a:pt x="271839" y="1501909"/>
                  <a:pt x="274571" y="1486776"/>
                  <a:pt x="278781" y="1472040"/>
                </a:cubicBezTo>
                <a:cubicBezTo>
                  <a:pt x="282010" y="1460738"/>
                  <a:pt x="286703" y="1449889"/>
                  <a:pt x="289932" y="1438587"/>
                </a:cubicBezTo>
                <a:cubicBezTo>
                  <a:pt x="312149" y="1360828"/>
                  <a:pt x="290329" y="1425650"/>
                  <a:pt x="312234" y="1327074"/>
                </a:cubicBezTo>
                <a:cubicBezTo>
                  <a:pt x="314784" y="1315600"/>
                  <a:pt x="319668" y="1304772"/>
                  <a:pt x="323385" y="1293621"/>
                </a:cubicBezTo>
                <a:cubicBezTo>
                  <a:pt x="327102" y="1267601"/>
                  <a:pt x="331277" y="1241643"/>
                  <a:pt x="334537" y="1215562"/>
                </a:cubicBezTo>
                <a:cubicBezTo>
                  <a:pt x="338712" y="1182162"/>
                  <a:pt x="339087" y="1148207"/>
                  <a:pt x="345688" y="1115201"/>
                </a:cubicBezTo>
                <a:cubicBezTo>
                  <a:pt x="350298" y="1092149"/>
                  <a:pt x="362288" y="1071101"/>
                  <a:pt x="367990" y="1048294"/>
                </a:cubicBezTo>
                <a:cubicBezTo>
                  <a:pt x="371707" y="1033426"/>
                  <a:pt x="375931" y="1018675"/>
                  <a:pt x="379142" y="1003689"/>
                </a:cubicBezTo>
                <a:cubicBezTo>
                  <a:pt x="387085" y="966624"/>
                  <a:pt x="394010" y="929348"/>
                  <a:pt x="401444" y="892177"/>
                </a:cubicBezTo>
                <a:cubicBezTo>
                  <a:pt x="405161" y="873592"/>
                  <a:pt x="405556" y="854019"/>
                  <a:pt x="412595" y="836421"/>
                </a:cubicBezTo>
                <a:cubicBezTo>
                  <a:pt x="420029" y="817836"/>
                  <a:pt x="428568" y="799655"/>
                  <a:pt x="434898" y="780665"/>
                </a:cubicBezTo>
                <a:cubicBezTo>
                  <a:pt x="439745" y="766126"/>
                  <a:pt x="440668" y="750410"/>
                  <a:pt x="446049" y="736060"/>
                </a:cubicBezTo>
                <a:cubicBezTo>
                  <a:pt x="451886" y="720495"/>
                  <a:pt x="460917" y="706323"/>
                  <a:pt x="468351" y="691455"/>
                </a:cubicBezTo>
                <a:cubicBezTo>
                  <a:pt x="474896" y="658733"/>
                  <a:pt x="477797" y="632247"/>
                  <a:pt x="490654" y="602245"/>
                </a:cubicBezTo>
                <a:cubicBezTo>
                  <a:pt x="531994" y="505783"/>
                  <a:pt x="497955" y="602644"/>
                  <a:pt x="524107" y="524187"/>
                </a:cubicBezTo>
                <a:cubicBezTo>
                  <a:pt x="527824" y="487016"/>
                  <a:pt x="529579" y="449596"/>
                  <a:pt x="535259" y="412674"/>
                </a:cubicBezTo>
                <a:cubicBezTo>
                  <a:pt x="537046" y="401057"/>
                  <a:pt x="543559" y="390624"/>
                  <a:pt x="546410" y="379221"/>
                </a:cubicBezTo>
                <a:cubicBezTo>
                  <a:pt x="551007" y="360834"/>
                  <a:pt x="552115" y="341619"/>
                  <a:pt x="557561" y="323465"/>
                </a:cubicBezTo>
                <a:cubicBezTo>
                  <a:pt x="563313" y="304292"/>
                  <a:pt x="572835" y="286452"/>
                  <a:pt x="579864" y="267709"/>
                </a:cubicBezTo>
                <a:cubicBezTo>
                  <a:pt x="583991" y="256703"/>
                  <a:pt x="586385" y="245059"/>
                  <a:pt x="591015" y="234255"/>
                </a:cubicBezTo>
                <a:cubicBezTo>
                  <a:pt x="597563" y="218976"/>
                  <a:pt x="604764" y="203904"/>
                  <a:pt x="613317" y="189650"/>
                </a:cubicBezTo>
                <a:cubicBezTo>
                  <a:pt x="627108" y="166666"/>
                  <a:pt x="657922" y="122743"/>
                  <a:pt x="657922" y="122743"/>
                </a:cubicBezTo>
                <a:cubicBezTo>
                  <a:pt x="671944" y="80675"/>
                  <a:pt x="675333" y="60727"/>
                  <a:pt x="713678" y="22382"/>
                </a:cubicBezTo>
                <a:cubicBezTo>
                  <a:pt x="738609" y="-2549"/>
                  <a:pt x="725467" y="79"/>
                  <a:pt x="747132" y="79"/>
                </a:cubicBezTo>
              </a:path>
            </a:pathLst>
          </a:custGeom>
          <a:noFill/>
          <a:ln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O" dirty="0"/>
          </a:p>
        </p:txBody>
      </p:sp>
    </p:spTree>
    <p:extLst>
      <p:ext uri="{BB962C8B-B14F-4D97-AF65-F5344CB8AC3E}">
        <p14:creationId xmlns:p14="http://schemas.microsoft.com/office/powerpoint/2010/main" val="38855582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2AFAE6-727D-7BFD-2A9E-F3CB18831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4D8B7-4A1D-AFD1-6C6C-F9FF3231F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sz="3600" dirty="0" err="1"/>
              <a:t>Exercise</a:t>
            </a:r>
            <a:r>
              <a:rPr lang="nb-NO" sz="3600" dirty="0"/>
              <a:t>: </a:t>
            </a:r>
            <a:r>
              <a:rPr lang="nb-NO" sz="3600" dirty="0" err="1"/>
              <a:t>Sequential</a:t>
            </a:r>
            <a:r>
              <a:rPr lang="nb-NO" sz="3600" dirty="0"/>
              <a:t> VOI in </a:t>
            </a:r>
            <a:r>
              <a:rPr lang="nb-NO" sz="3600" dirty="0" err="1"/>
              <a:t>Gaussian</a:t>
            </a:r>
            <a:r>
              <a:rPr lang="nb-NO" sz="3600" dirty="0"/>
              <a:t> </a:t>
            </a:r>
            <a:r>
              <a:rPr lang="nb-NO" sz="3600" dirty="0" err="1"/>
              <a:t>models</a:t>
            </a:r>
            <a:endParaRPr lang="en-US" sz="3600" dirty="0"/>
          </a:p>
        </p:txBody>
      </p:sp>
      <p:pic>
        <p:nvPicPr>
          <p:cNvPr id="4" name="Picture 3" descr="A chart of a diagram&#10;&#10;AI-generated content may be incorrect.">
            <a:extLst>
              <a:ext uri="{FF2B5EF4-FFF2-40B4-BE49-F238E27FC236}">
                <a16:creationId xmlns:a16="http://schemas.microsoft.com/office/drawing/2014/main" id="{A4CFCED9-4AEB-FDA9-A81B-478285041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1466850"/>
            <a:ext cx="4724400" cy="39243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5495428-7DA8-336A-EEF5-73C57FB5B1D2}"/>
              </a:ext>
            </a:extLst>
          </p:cNvPr>
          <p:cNvCxnSpPr/>
          <p:nvPr/>
        </p:nvCxnSpPr>
        <p:spPr>
          <a:xfrm>
            <a:off x="1835696" y="3502749"/>
            <a:ext cx="532859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E0F23D1-38B9-BE22-DAEB-190AE40868CB}"/>
              </a:ext>
            </a:extLst>
          </p:cNvPr>
          <p:cNvSpPr txBox="1"/>
          <p:nvPr/>
        </p:nvSpPr>
        <p:spPr>
          <a:xfrm>
            <a:off x="7452320" y="3286725"/>
            <a:ext cx="1691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</a:t>
            </a:r>
            <a:r>
              <a:rPr lang="en-NO" dirty="0"/>
              <a:t>irst design </a:t>
            </a:r>
            <a:r>
              <a:rPr lang="en-GB" dirty="0"/>
              <a:t>is </a:t>
            </a:r>
            <a:r>
              <a:rPr lang="en-NO" dirty="0"/>
              <a:t>line 13.</a:t>
            </a:r>
          </a:p>
        </p:txBody>
      </p:sp>
    </p:spTree>
    <p:extLst>
      <p:ext uri="{BB962C8B-B14F-4D97-AF65-F5344CB8AC3E}">
        <p14:creationId xmlns:p14="http://schemas.microsoft.com/office/powerpoint/2010/main" val="20344542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D44172-945E-CCB0-50F9-EECD56028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0076B-E739-C674-B450-8B638CFFB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sz="3600" dirty="0" err="1"/>
              <a:t>Exercise</a:t>
            </a:r>
            <a:r>
              <a:rPr lang="nb-NO" sz="3600" dirty="0"/>
              <a:t>: </a:t>
            </a:r>
            <a:r>
              <a:rPr lang="nb-NO" sz="3600" dirty="0" err="1"/>
              <a:t>Sequential</a:t>
            </a:r>
            <a:r>
              <a:rPr lang="nb-NO" sz="3600" dirty="0"/>
              <a:t> VOI in </a:t>
            </a:r>
            <a:r>
              <a:rPr lang="nb-NO" sz="3600" dirty="0" err="1"/>
              <a:t>Gaussian</a:t>
            </a:r>
            <a:r>
              <a:rPr lang="nb-NO" sz="3600" dirty="0"/>
              <a:t> </a:t>
            </a:r>
            <a:r>
              <a:rPr lang="nb-NO" sz="3600" dirty="0" err="1"/>
              <a:t>models</a:t>
            </a:r>
            <a:endParaRPr lang="en-US" sz="3600" dirty="0"/>
          </a:p>
        </p:txBody>
      </p:sp>
      <p:pic>
        <p:nvPicPr>
          <p:cNvPr id="5" name="Picture 4" descr="A chart of a number of colors&#10;&#10;AI-generated content may be incorrect.">
            <a:extLst>
              <a:ext uri="{FF2B5EF4-FFF2-40B4-BE49-F238E27FC236}">
                <a16:creationId xmlns:a16="http://schemas.microsoft.com/office/drawing/2014/main" id="{387398AD-3878-40EA-6408-76619EEAC2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350" y="1485900"/>
            <a:ext cx="4559300" cy="38862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918286-13C7-15F7-4F92-5229CD6B517E}"/>
              </a:ext>
            </a:extLst>
          </p:cNvPr>
          <p:cNvCxnSpPr/>
          <p:nvPr/>
        </p:nvCxnSpPr>
        <p:spPr>
          <a:xfrm>
            <a:off x="1835696" y="3429000"/>
            <a:ext cx="532859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34B4F124-9C54-6AF0-D919-7B26A2E068D7}"/>
              </a:ext>
            </a:extLst>
          </p:cNvPr>
          <p:cNvSpPr txBox="1"/>
          <p:nvPr/>
        </p:nvSpPr>
        <p:spPr>
          <a:xfrm>
            <a:off x="7452320" y="3212976"/>
            <a:ext cx="1691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</a:t>
            </a:r>
            <a:r>
              <a:rPr lang="en-NO" dirty="0"/>
              <a:t>irst design </a:t>
            </a:r>
            <a:r>
              <a:rPr lang="en-GB" dirty="0"/>
              <a:t>is </a:t>
            </a:r>
            <a:r>
              <a:rPr lang="en-NO" dirty="0"/>
              <a:t>line 13.</a:t>
            </a:r>
          </a:p>
        </p:txBody>
      </p:sp>
    </p:spTree>
    <p:extLst>
      <p:ext uri="{BB962C8B-B14F-4D97-AF65-F5344CB8AC3E}">
        <p14:creationId xmlns:p14="http://schemas.microsoft.com/office/powerpoint/2010/main" val="5651008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58AEC-2150-840D-C4F4-70E43F0F9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181C0-0CCC-7C16-143E-AE9A8EA5B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nb-NO" sz="3600" dirty="0" err="1"/>
              <a:t>Exercise</a:t>
            </a:r>
            <a:r>
              <a:rPr lang="nb-NO" sz="3600" dirty="0"/>
              <a:t>: </a:t>
            </a:r>
            <a:r>
              <a:rPr lang="nb-NO" sz="3600" dirty="0" err="1"/>
              <a:t>Sequential</a:t>
            </a:r>
            <a:r>
              <a:rPr lang="nb-NO" sz="3600" dirty="0"/>
              <a:t> VOI in </a:t>
            </a:r>
            <a:r>
              <a:rPr lang="nb-NO" sz="3600" dirty="0" err="1"/>
              <a:t>Gaussian</a:t>
            </a:r>
            <a:r>
              <a:rPr lang="nb-NO" sz="3600" dirty="0"/>
              <a:t> </a:t>
            </a:r>
            <a:r>
              <a:rPr lang="nb-NO" sz="3600" dirty="0" err="1"/>
              <a:t>models</a:t>
            </a:r>
            <a:endParaRPr lang="en-US" sz="3600" dirty="0"/>
          </a:p>
        </p:txBody>
      </p:sp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4D6553A9-F304-F076-C745-215EA6C08E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4572000" cy="3848100"/>
          </a:xfrm>
          <a:prstGeom prst="rect">
            <a:avLst/>
          </a:prstGeom>
        </p:spPr>
      </p:pic>
      <p:pic>
        <p:nvPicPr>
          <p:cNvPr id="9" name="Picture 8" descr="A chart of a graph&#10;&#10;AI-generated content may be incorrect.">
            <a:extLst>
              <a:ext uri="{FF2B5EF4-FFF2-40B4-BE49-F238E27FC236}">
                <a16:creationId xmlns:a16="http://schemas.microsoft.com/office/drawing/2014/main" id="{04E516BB-791C-303C-1FD8-6DFEC96DA0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4496" y="1669132"/>
            <a:ext cx="4572000" cy="38481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2D103A-68EC-4C3B-BF5C-A1B703A8B38B}"/>
              </a:ext>
            </a:extLst>
          </p:cNvPr>
          <p:cNvSpPr txBox="1"/>
          <p:nvPr/>
        </p:nvSpPr>
        <p:spPr>
          <a:xfrm>
            <a:off x="827584" y="5805264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This run stops after 3 steps because the decision was easy to make : harvest.</a:t>
            </a:r>
          </a:p>
        </p:txBody>
      </p:sp>
    </p:spTree>
    <p:extLst>
      <p:ext uri="{BB962C8B-B14F-4D97-AF65-F5344CB8AC3E}">
        <p14:creationId xmlns:p14="http://schemas.microsoft.com/office/powerpoint/2010/main" val="40443689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est_eibv_vr_budget_gradient_dir_obstacle" descr="test_eibv_vr_budget_gradient_dir_obstacle">
            <a:hlinkClick r:id="" action="ppaction://media"/>
            <a:extLst>
              <a:ext uri="{FF2B5EF4-FFF2-40B4-BE49-F238E27FC236}">
                <a16:creationId xmlns:a16="http://schemas.microsoft.com/office/drawing/2014/main" id="{A43AEE7D-A4FD-1E7A-79D5-C6AC7C3773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0516" t="-38327" r="8263" b="1"/>
          <a:stretch/>
        </p:blipFill>
        <p:spPr>
          <a:xfrm>
            <a:off x="368931" y="1218744"/>
            <a:ext cx="8745415" cy="24482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09D2CF-C9F9-66E6-ED7E-0C6DE16A9DC2}"/>
              </a:ext>
            </a:extLst>
          </p:cNvPr>
          <p:cNvSpPr txBox="1"/>
          <p:nvPr/>
        </p:nvSpPr>
        <p:spPr>
          <a:xfrm>
            <a:off x="368931" y="4523784"/>
            <a:ext cx="83075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/>
              <a:t>RRT* </a:t>
            </a:r>
            <a:r>
              <a:rPr lang="nb-NO" dirty="0" err="1"/>
              <a:t>algorithm</a:t>
            </a:r>
            <a:r>
              <a:rPr lang="nb-NO" dirty="0"/>
              <a:t> for long-</a:t>
            </a:r>
            <a:r>
              <a:rPr lang="nb-NO" dirty="0" err="1"/>
              <a:t>horizon</a:t>
            </a:r>
            <a:r>
              <a:rPr lang="nb-NO" dirty="0"/>
              <a:t> planning. </a:t>
            </a:r>
          </a:p>
          <a:p>
            <a:r>
              <a:rPr lang="nb-NO" dirty="0"/>
              <a:t>GRF </a:t>
            </a:r>
            <a:r>
              <a:rPr lang="nb-NO" dirty="0" err="1"/>
              <a:t>updating</a:t>
            </a:r>
            <a:r>
              <a:rPr lang="nb-NO" dirty="0"/>
              <a:t>. </a:t>
            </a:r>
          </a:p>
          <a:p>
            <a:r>
              <a:rPr lang="nb-NO" dirty="0"/>
              <a:t>AUV has an </a:t>
            </a:r>
            <a:r>
              <a:rPr lang="nb-NO" dirty="0" err="1"/>
              <a:t>objective</a:t>
            </a:r>
            <a:r>
              <a:rPr lang="nb-NO" dirty="0"/>
              <a:t> </a:t>
            </a:r>
            <a:r>
              <a:rPr lang="nb-NO" dirty="0" err="1"/>
              <a:t>function</a:t>
            </a:r>
            <a:r>
              <a:rPr lang="nb-NO" dirty="0"/>
              <a:t> </a:t>
            </a:r>
            <a:r>
              <a:rPr lang="nb-NO" dirty="0" err="1"/>
              <a:t>with</a:t>
            </a:r>
            <a:r>
              <a:rPr lang="nb-NO" dirty="0"/>
              <a:t> a mix </a:t>
            </a:r>
            <a:r>
              <a:rPr lang="nb-NO" dirty="0" err="1"/>
              <a:t>of</a:t>
            </a:r>
            <a:r>
              <a:rPr lang="nb-NO" dirty="0"/>
              <a:t> </a:t>
            </a:r>
            <a:r>
              <a:rPr lang="nb-NO" dirty="0" err="1"/>
              <a:t>criteria</a:t>
            </a:r>
            <a:r>
              <a:rPr lang="nb-NO" dirty="0"/>
              <a:t>, and must </a:t>
            </a:r>
            <a:r>
              <a:rPr lang="nb-NO" dirty="0" err="1"/>
              <a:t>get</a:t>
            </a:r>
            <a:r>
              <a:rPr lang="nb-NO" dirty="0"/>
              <a:t> ‘</a:t>
            </a:r>
            <a:r>
              <a:rPr lang="nb-NO" dirty="0" err="1"/>
              <a:t>home</a:t>
            </a:r>
            <a:r>
              <a:rPr lang="nb-NO" dirty="0"/>
              <a:t>’ in time.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FD2750C-7009-D939-845F-5FCD4055B073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sz="4000" dirty="0">
                <a:latin typeface="Calibri Light" pitchFamily="34" charset="0"/>
              </a:rPr>
              <a:t>Non-</a:t>
            </a:r>
            <a:r>
              <a:rPr lang="nb-NO" altLang="en-US" sz="4000" dirty="0" err="1">
                <a:latin typeface="Calibri Light" pitchFamily="34" charset="0"/>
              </a:rPr>
              <a:t>myopic</a:t>
            </a:r>
            <a:r>
              <a:rPr lang="nb-NO" altLang="en-US" sz="4000" dirty="0">
                <a:latin typeface="Calibri Light" pitchFamily="34" charset="0"/>
              </a:rPr>
              <a:t> sampling</a:t>
            </a:r>
          </a:p>
        </p:txBody>
      </p:sp>
    </p:spTree>
    <p:extLst>
      <p:ext uri="{BB962C8B-B14F-4D97-AF65-F5344CB8AC3E}">
        <p14:creationId xmlns:p14="http://schemas.microsoft.com/office/powerpoint/2010/main" val="392977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FD2750C-7009-D939-845F-5FCD4055B073}"/>
              </a:ext>
            </a:extLst>
          </p:cNvPr>
          <p:cNvSpPr txBox="1">
            <a:spLocks/>
          </p:cNvSpPr>
          <p:nvPr/>
        </p:nvSpPr>
        <p:spPr>
          <a:xfrm>
            <a:off x="35942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sz="4000" dirty="0" err="1">
                <a:latin typeface="Calibri Light" pitchFamily="34" charset="0"/>
              </a:rPr>
              <a:t>Results</a:t>
            </a:r>
            <a:r>
              <a:rPr lang="nb-NO" altLang="en-US" sz="4000" dirty="0">
                <a:latin typeface="Calibri Light" pitchFamily="34" charset="0"/>
              </a:rPr>
              <a:t> </a:t>
            </a:r>
          </a:p>
          <a:p>
            <a:pPr algn="l"/>
            <a:r>
              <a:rPr lang="nb-NO" altLang="en-US" sz="4000" dirty="0">
                <a:latin typeface="Calibri Light" pitchFamily="34" charset="0"/>
              </a:rPr>
              <a:t>Trondheimfjord</a:t>
            </a:r>
          </a:p>
        </p:txBody>
      </p:sp>
      <p:pic>
        <p:nvPicPr>
          <p:cNvPr id="8" name="Picture 7" descr="Map&#10;&#10;Description automatically generated">
            <a:extLst>
              <a:ext uri="{FF2B5EF4-FFF2-40B4-BE49-F238E27FC236}">
                <a16:creationId xmlns:a16="http://schemas.microsoft.com/office/drawing/2014/main" id="{950F3EC5-2F81-CA34-758C-A4AE519F7A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15" t="6549" r="2716"/>
          <a:stretch/>
        </p:blipFill>
        <p:spPr>
          <a:xfrm>
            <a:off x="5780152" y="55563"/>
            <a:ext cx="3184336" cy="2366175"/>
          </a:xfrm>
          <a:prstGeom prst="rect">
            <a:avLst/>
          </a:prstGeom>
        </p:spPr>
      </p:pic>
      <p:pic>
        <p:nvPicPr>
          <p:cNvPr id="10" name="Picture 9" descr="Chart, surface chart&#10;&#10;Description automatically generated">
            <a:extLst>
              <a:ext uri="{FF2B5EF4-FFF2-40B4-BE49-F238E27FC236}">
                <a16:creationId xmlns:a16="http://schemas.microsoft.com/office/drawing/2014/main" id="{84604E18-57F8-AF6D-B73A-0F2C636F27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084" y="2779218"/>
            <a:ext cx="4032448" cy="3532671"/>
          </a:xfrm>
          <a:prstGeom prst="rect">
            <a:avLst/>
          </a:prstGeom>
        </p:spPr>
      </p:pic>
      <p:pic>
        <p:nvPicPr>
          <p:cNvPr id="12" name="Picture 11" descr="Chart&#10;&#10;Description automatically generated">
            <a:extLst>
              <a:ext uri="{FF2B5EF4-FFF2-40B4-BE49-F238E27FC236}">
                <a16:creationId xmlns:a16="http://schemas.microsoft.com/office/drawing/2014/main" id="{80982891-3C68-E2C7-783C-F8AF2FB264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0215" y="2755825"/>
            <a:ext cx="4302293" cy="3480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6984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Other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application</a:t>
            </a:r>
            <a:r>
              <a:rPr lang="nb-NO" altLang="en-US" dirty="0">
                <a:latin typeface="Calibri Light" pitchFamily="34" charset="0"/>
              </a:rPr>
              <a:t> – </a:t>
            </a:r>
            <a:r>
              <a:rPr lang="nb-NO" altLang="en-US" dirty="0" err="1">
                <a:latin typeface="Calibri Light" pitchFamily="34" charset="0"/>
              </a:rPr>
              <a:t>space</a:t>
            </a:r>
            <a:r>
              <a:rPr lang="nb-NO" altLang="en-US" dirty="0">
                <a:latin typeface="Calibri Light" pitchFamily="34" charset="0"/>
              </a:rPr>
              <a:t>-time </a:t>
            </a:r>
            <a:r>
              <a:rPr lang="nb-NO" altLang="en-US" dirty="0" err="1">
                <a:latin typeface="Calibri Light" pitchFamily="34" charset="0"/>
              </a:rPr>
              <a:t>excursion</a:t>
            </a:r>
            <a:endParaRPr lang="nb-NO" altLang="en-US" dirty="0">
              <a:latin typeface="Calibri Light" pitchFamily="34" charset="0"/>
            </a:endParaRPr>
          </a:p>
          <a:p>
            <a:pPr algn="l"/>
            <a:r>
              <a:rPr lang="nb-NO" altLang="en-US" dirty="0">
                <a:latin typeface="Calibri Light" pitchFamily="34" charset="0"/>
              </a:rPr>
              <a:t>(</a:t>
            </a:r>
            <a:r>
              <a:rPr lang="nb-NO" altLang="en-US" dirty="0" err="1">
                <a:latin typeface="Calibri Light" pitchFamily="34" charset="0"/>
              </a:rPr>
              <a:t>pollution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monitoring</a:t>
            </a:r>
            <a:r>
              <a:rPr lang="nb-NO" altLang="en-US" dirty="0">
                <a:latin typeface="Calibri Light" pitchFamily="34" charset="0"/>
              </a:rPr>
              <a:t> in Norwegian fjord)</a:t>
            </a:r>
          </a:p>
        </p:txBody>
      </p:sp>
      <p:pic>
        <p:nvPicPr>
          <p:cNvPr id="2" name="HustadMarmorTestCase32m-FlocParam2-TSWZ-Jan-Detailed_dmconc" descr="HustadMarmorTestCase32m-FlocParam2-TSWZ-Jan-Detailed_dmconc">
            <a:hlinkClick r:id="" action="ppaction://media"/>
            <a:extLst>
              <a:ext uri="{FF2B5EF4-FFF2-40B4-BE49-F238E27FC236}">
                <a16:creationId xmlns:a16="http://schemas.microsoft.com/office/drawing/2014/main" id="{AB16E109-1111-8C44-9750-7D3F4A97D3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3608" y="1161145"/>
            <a:ext cx="7817123" cy="5025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44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>
                <a:latin typeface="Calibri Light" pitchFamily="34" charset="0"/>
              </a:rPr>
              <a:t>Space-time </a:t>
            </a:r>
            <a:r>
              <a:rPr lang="nb-NO" altLang="en-US" dirty="0" err="1">
                <a:latin typeface="Calibri Light" pitchFamily="34" charset="0"/>
              </a:rPr>
              <a:t>model</a:t>
            </a:r>
            <a:r>
              <a:rPr lang="nb-NO" altLang="en-US" dirty="0">
                <a:latin typeface="Calibri Light" pitchFamily="34" charset="0"/>
              </a:rPr>
              <a:t> and sampling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A73672-44F6-6C4A-BF73-E4AF7A4FE64C}"/>
              </a:ext>
            </a:extLst>
          </p:cNvPr>
          <p:cNvSpPr txBox="1"/>
          <p:nvPr/>
        </p:nvSpPr>
        <p:spPr>
          <a:xfrm>
            <a:off x="137331" y="1413021"/>
            <a:ext cx="853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Diffusion-advection</a:t>
            </a:r>
            <a:r>
              <a:rPr lang="nb-NO" dirty="0"/>
              <a:t> SPDE </a:t>
            </a:r>
            <a:r>
              <a:rPr lang="nb-NO" dirty="0" err="1"/>
              <a:t>model</a:t>
            </a:r>
            <a:r>
              <a:rPr lang="nb-NO" dirty="0"/>
              <a:t> </a:t>
            </a:r>
            <a:r>
              <a:rPr lang="nb-NO" dirty="0" err="1"/>
              <a:t>represent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</a:t>
            </a:r>
            <a:r>
              <a:rPr lang="nb-NO" dirty="0" err="1"/>
              <a:t>complex</a:t>
            </a:r>
            <a:r>
              <a:rPr lang="nb-NO" dirty="0"/>
              <a:t> </a:t>
            </a:r>
            <a:r>
              <a:rPr lang="nb-NO" dirty="0" err="1"/>
              <a:t>differential</a:t>
            </a:r>
            <a:r>
              <a:rPr lang="nb-NO" dirty="0"/>
              <a:t> </a:t>
            </a:r>
            <a:r>
              <a:rPr lang="nb-NO" dirty="0" err="1"/>
              <a:t>equations</a:t>
            </a:r>
            <a:r>
              <a:rPr lang="nb-NO" dirty="0"/>
              <a:t> </a:t>
            </a:r>
            <a:r>
              <a:rPr lang="nb-NO" dirty="0" err="1"/>
              <a:t>rather</a:t>
            </a:r>
            <a:r>
              <a:rPr lang="nb-NO" dirty="0"/>
              <a:t> </a:t>
            </a:r>
            <a:r>
              <a:rPr lang="nb-NO" dirty="0" err="1"/>
              <a:t>well</a:t>
            </a:r>
            <a:r>
              <a:rPr lang="nb-NO" dirty="0"/>
              <a:t>.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CADB68-93F4-0E45-BE5D-F4F51010B429}"/>
              </a:ext>
            </a:extLst>
          </p:cNvPr>
          <p:cNvSpPr txBox="1"/>
          <p:nvPr/>
        </p:nvSpPr>
        <p:spPr>
          <a:xfrm>
            <a:off x="167709" y="4823672"/>
            <a:ext cx="8220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err="1"/>
              <a:t>Discretized</a:t>
            </a:r>
            <a:r>
              <a:rPr lang="nb-NO" dirty="0"/>
              <a:t> to a state-</a:t>
            </a:r>
            <a:r>
              <a:rPr lang="nb-NO" dirty="0" err="1"/>
              <a:t>space</a:t>
            </a:r>
            <a:r>
              <a:rPr lang="nb-NO" dirty="0"/>
              <a:t> </a:t>
            </a:r>
            <a:r>
              <a:rPr lang="nb-NO" dirty="0" err="1"/>
              <a:t>model</a:t>
            </a:r>
            <a:r>
              <a:rPr lang="nb-NO" dirty="0"/>
              <a:t> for </a:t>
            </a:r>
            <a:r>
              <a:rPr lang="nb-NO" dirty="0" err="1"/>
              <a:t>the</a:t>
            </a:r>
            <a:r>
              <a:rPr lang="nb-NO" dirty="0"/>
              <a:t> </a:t>
            </a:r>
            <a:r>
              <a:rPr lang="nb-NO" dirty="0" err="1"/>
              <a:t>Gaussian</a:t>
            </a:r>
            <a:r>
              <a:rPr lang="nb-NO" dirty="0"/>
              <a:t> random </a:t>
            </a:r>
            <a:r>
              <a:rPr lang="nb-NO" dirty="0" err="1"/>
              <a:t>field</a:t>
            </a:r>
            <a:r>
              <a:rPr lang="nb-NO" dirty="0"/>
              <a:t> in 2D. </a:t>
            </a:r>
          </a:p>
          <a:p>
            <a:r>
              <a:rPr lang="nb-NO" dirty="0"/>
              <a:t>This is </a:t>
            </a:r>
            <a:r>
              <a:rPr lang="nb-NO" dirty="0" err="1"/>
              <a:t>updated</a:t>
            </a:r>
            <a:r>
              <a:rPr lang="nb-NO" dirty="0"/>
              <a:t> </a:t>
            </a:r>
            <a:r>
              <a:rPr lang="nb-NO" dirty="0" err="1"/>
              <a:t>onboard</a:t>
            </a:r>
            <a:r>
              <a:rPr lang="nb-NO" dirty="0"/>
              <a:t> in real-time, </a:t>
            </a:r>
            <a:r>
              <a:rPr lang="nb-NO" dirty="0" err="1"/>
              <a:t>using</a:t>
            </a:r>
            <a:r>
              <a:rPr lang="nb-NO" dirty="0"/>
              <a:t> </a:t>
            </a:r>
            <a:r>
              <a:rPr lang="nb-NO" dirty="0" err="1"/>
              <a:t>similar</a:t>
            </a:r>
            <a:r>
              <a:rPr lang="nb-NO" dirty="0"/>
              <a:t> </a:t>
            </a:r>
            <a:r>
              <a:rPr lang="nb-NO" dirty="0" err="1"/>
              <a:t>closed</a:t>
            </a:r>
            <a:r>
              <a:rPr lang="nb-NO" dirty="0"/>
              <a:t> form </a:t>
            </a:r>
            <a:r>
              <a:rPr lang="nb-NO" dirty="0" err="1"/>
              <a:t>calculations</a:t>
            </a:r>
            <a:r>
              <a:rPr lang="nb-NO" dirty="0"/>
              <a:t> for design.  </a:t>
            </a:r>
            <a:endParaRPr lang="en-US" dirty="0"/>
          </a:p>
        </p:txBody>
      </p:sp>
      <p:pic>
        <p:nvPicPr>
          <p:cNvPr id="3" name="Picture 2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1BCD5FE1-4191-8D42-86B2-06980A3456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729" y="2267671"/>
            <a:ext cx="4724400" cy="2578100"/>
          </a:xfrm>
          <a:prstGeom prst="rect">
            <a:avLst/>
          </a:prstGeom>
        </p:spPr>
      </p:pic>
      <p:pic>
        <p:nvPicPr>
          <p:cNvPr id="9" name="Picture 8" descr="Logo&#10;&#10;Description automatically generated with medium confidence">
            <a:extLst>
              <a:ext uri="{FF2B5EF4-FFF2-40B4-BE49-F238E27FC236}">
                <a16:creationId xmlns:a16="http://schemas.microsoft.com/office/drawing/2014/main" id="{145DCFAF-F264-B644-BD0A-B7EF665E74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872173"/>
            <a:ext cx="6719889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8275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92718BA6-791B-DE48-A8AD-33AD2D3663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94" r="6099" b="-3"/>
          <a:stretch/>
        </p:blipFill>
        <p:spPr>
          <a:xfrm>
            <a:off x="146525" y="1844824"/>
            <a:ext cx="4888534" cy="4369484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95580897-C8BF-954E-AD95-DD272EBA0C4A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>
                <a:latin typeface="Calibri Light" pitchFamily="34" charset="0"/>
              </a:rPr>
              <a:t>Space-time sampling and </a:t>
            </a:r>
            <a:r>
              <a:rPr lang="nb-NO" altLang="en-US" dirty="0" err="1">
                <a:latin typeface="Calibri Light" pitchFamily="34" charset="0"/>
              </a:rPr>
              <a:t>Error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reduction</a:t>
            </a:r>
            <a:endParaRPr lang="nb-NO" altLang="en-US" dirty="0">
              <a:latin typeface="Calibri Light" pitchFamily="34" charset="0"/>
            </a:endParaRPr>
          </a:p>
        </p:txBody>
      </p:sp>
      <p:pic>
        <p:nvPicPr>
          <p:cNvPr id="5" name="Picture 4" descr="A picture containing outdoor, road, ground, orange&#10;&#10;Description automatically generated">
            <a:extLst>
              <a:ext uri="{FF2B5EF4-FFF2-40B4-BE49-F238E27FC236}">
                <a16:creationId xmlns:a16="http://schemas.microsoft.com/office/drawing/2014/main" id="{A81D0E83-51E7-6612-D971-B5D8380EF2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852936"/>
            <a:ext cx="3046407" cy="1860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4893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43EDB-DD04-B999-D2B9-7FCEEB5C42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6178355E-706D-0095-DEC1-008DFE6A14EA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>
                <a:latin typeface="Calibri Light" pitchFamily="34" charset="0"/>
              </a:rPr>
              <a:t>Sampling for hot-spots in </a:t>
            </a:r>
            <a:r>
              <a:rPr lang="nb-NO" altLang="en-US" dirty="0" err="1">
                <a:latin typeface="Calibri Light" pitchFamily="34" charset="0"/>
              </a:rPr>
              <a:t>Chlorophyll</a:t>
            </a:r>
            <a:r>
              <a:rPr lang="nb-NO" altLang="en-US" dirty="0">
                <a:latin typeface="Calibri Light" pitchFamily="34" charset="0"/>
              </a:rPr>
              <a:t> 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78D61C-4D93-306D-0F39-7C8F06595267}"/>
              </a:ext>
            </a:extLst>
          </p:cNvPr>
          <p:cNvSpPr txBox="1"/>
          <p:nvPr/>
        </p:nvSpPr>
        <p:spPr>
          <a:xfrm>
            <a:off x="215454" y="1516772"/>
            <a:ext cx="8928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Adaptive AUV sampling to explore for large values (hotspots) of Chlorphyll A.</a:t>
            </a:r>
          </a:p>
        </p:txBody>
      </p:sp>
      <p:pic>
        <p:nvPicPr>
          <p:cNvPr id="2" name="Picture 1" descr="A diagram of a mode and a direction&#10;&#10;AI-generated content may be incorrect.">
            <a:extLst>
              <a:ext uri="{FF2B5EF4-FFF2-40B4-BE49-F238E27FC236}">
                <a16:creationId xmlns:a16="http://schemas.microsoft.com/office/drawing/2014/main" id="{F84C1C04-F3E5-56EB-B4E5-9013CDD18A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189837"/>
            <a:ext cx="6502400" cy="3937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2BF5F2-9102-D7E0-59BC-256104848418}"/>
              </a:ext>
            </a:extLst>
          </p:cNvPr>
          <p:cNvSpPr txBox="1"/>
          <p:nvPr/>
        </p:nvSpPr>
        <p:spPr>
          <a:xfrm>
            <a:off x="683568" y="6309320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Criterion: Go for places that are expected to be hotpots and have large variance.</a:t>
            </a:r>
          </a:p>
        </p:txBody>
      </p:sp>
    </p:spTree>
    <p:extLst>
      <p:ext uri="{BB962C8B-B14F-4D97-AF65-F5344CB8AC3E}">
        <p14:creationId xmlns:p14="http://schemas.microsoft.com/office/powerpoint/2010/main" val="34217649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4CD6DF-AA19-54B3-F0C6-6F0210021E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0854EAE8-2C98-7595-FFD5-19839DCF4FBC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>
                <a:latin typeface="Calibri Light" pitchFamily="34" charset="0"/>
              </a:rPr>
              <a:t>Sampling for hot-spots in </a:t>
            </a:r>
            <a:r>
              <a:rPr lang="nb-NO" altLang="en-US" dirty="0" err="1">
                <a:latin typeface="Calibri Light" pitchFamily="34" charset="0"/>
              </a:rPr>
              <a:t>Chlorophyll</a:t>
            </a:r>
            <a:r>
              <a:rPr lang="nb-NO" altLang="en-US" dirty="0">
                <a:latin typeface="Calibri Light" pitchFamily="34" charset="0"/>
              </a:rPr>
              <a:t> A</a:t>
            </a:r>
          </a:p>
        </p:txBody>
      </p:sp>
      <p:pic>
        <p:nvPicPr>
          <p:cNvPr id="3" name="Picture 2" descr="A math equations on a white background&#10;&#10;AI-generated content may be incorrect.">
            <a:extLst>
              <a:ext uri="{FF2B5EF4-FFF2-40B4-BE49-F238E27FC236}">
                <a16:creationId xmlns:a16="http://schemas.microsoft.com/office/drawing/2014/main" id="{1E4ACC24-749A-386D-A894-4F000E896A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077" y="2348880"/>
            <a:ext cx="7645400" cy="1231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528ED6-FC76-4547-73C1-1E81D19601A7}"/>
              </a:ext>
            </a:extLst>
          </p:cNvPr>
          <p:cNvSpPr txBox="1"/>
          <p:nvPr/>
        </p:nvSpPr>
        <p:spPr>
          <a:xfrm>
            <a:off x="395536" y="162880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Improvement and expected improvement: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809691-F39D-1650-7CDD-08156E68B5FE}"/>
              </a:ext>
            </a:extLst>
          </p:cNvPr>
          <p:cNvSpPr txBox="1"/>
          <p:nvPr/>
        </p:nvSpPr>
        <p:spPr>
          <a:xfrm>
            <a:off x="5902555" y="1642015"/>
            <a:ext cx="3102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</a:t>
            </a:r>
            <a:r>
              <a:rPr lang="en-NO" dirty="0"/>
              <a:t>argest sampled so far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545BEF7-8A03-7E19-688F-30968A49F71C}"/>
              </a:ext>
            </a:extLst>
          </p:cNvPr>
          <p:cNvCxnSpPr/>
          <p:nvPr/>
        </p:nvCxnSpPr>
        <p:spPr>
          <a:xfrm flipH="1">
            <a:off x="5436096" y="1998132"/>
            <a:ext cx="1080120" cy="4947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F176524D-08DE-98B6-A944-4801063342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679473"/>
            <a:ext cx="6768752" cy="80081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7DD60CC-F448-675B-637D-44A039C3435E}"/>
              </a:ext>
            </a:extLst>
          </p:cNvPr>
          <p:cNvSpPr txBox="1"/>
          <p:nvPr/>
        </p:nvSpPr>
        <p:spPr>
          <a:xfrm>
            <a:off x="395536" y="4293096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Choose path with largest expected improvement (at each stage):</a:t>
            </a:r>
          </a:p>
        </p:txBody>
      </p:sp>
    </p:spTree>
    <p:extLst>
      <p:ext uri="{BB962C8B-B14F-4D97-AF65-F5344CB8AC3E}">
        <p14:creationId xmlns:p14="http://schemas.microsoft.com/office/powerpoint/2010/main" val="26570957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0CD9E1-F671-B5BA-901A-342AED841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C2F90849-E242-F311-8EF4-736158E14A6A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Expected</a:t>
            </a:r>
            <a:r>
              <a:rPr lang="nb-NO" altLang="en-US" dirty="0">
                <a:latin typeface="Calibri Light" pitchFamily="34" charset="0"/>
              </a:rPr>
              <a:t> </a:t>
            </a:r>
            <a:r>
              <a:rPr lang="nb-NO" altLang="en-US" dirty="0" err="1">
                <a:latin typeface="Calibri Light" pitchFamily="34" charset="0"/>
              </a:rPr>
              <a:t>improvement</a:t>
            </a:r>
            <a:r>
              <a:rPr lang="nb-NO" altLang="en-US" dirty="0">
                <a:latin typeface="Calibri Light" pitchFamily="34" charset="0"/>
              </a:rPr>
              <a:t> sampling</a:t>
            </a:r>
          </a:p>
        </p:txBody>
      </p:sp>
      <p:pic>
        <p:nvPicPr>
          <p:cNvPr id="3" name="Picture 2" descr="A diagram of a mode and a direction&#10;&#10;AI-generated content may be incorrect.">
            <a:extLst>
              <a:ext uri="{FF2B5EF4-FFF2-40B4-BE49-F238E27FC236}">
                <a16:creationId xmlns:a16="http://schemas.microsoft.com/office/drawing/2014/main" id="{13B971DC-4354-8B01-D221-7FCE4EA150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00" y="1460500"/>
            <a:ext cx="6502400" cy="3937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9C6772-AD4C-3619-5FE8-409D5CCC98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327545"/>
            <a:ext cx="6502400" cy="769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3199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346FD-E302-26FF-C2E4-5FBF1DF7F5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67CB523D-0933-50EC-EF74-A72606506D42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Mission</a:t>
            </a:r>
            <a:r>
              <a:rPr lang="nb-NO" altLang="en-US" dirty="0">
                <a:latin typeface="Calibri Light" pitchFamily="34" charset="0"/>
              </a:rPr>
              <a:t> Western Norway</a:t>
            </a:r>
          </a:p>
        </p:txBody>
      </p:sp>
      <p:pic>
        <p:nvPicPr>
          <p:cNvPr id="7" name="Picture 6" descr="A comparison of a graph&#10;&#10;AI-generated content may be incorrect.">
            <a:extLst>
              <a:ext uri="{FF2B5EF4-FFF2-40B4-BE49-F238E27FC236}">
                <a16:creationId xmlns:a16="http://schemas.microsoft.com/office/drawing/2014/main" id="{AE0E4CA5-DA6F-4CED-DEB1-ED5F2A6AE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268760"/>
            <a:ext cx="6197600" cy="278130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DD0BAB7-FCA7-1F07-94D1-72ADBEDB4116}"/>
              </a:ext>
            </a:extLst>
          </p:cNvPr>
          <p:cNvCxnSpPr/>
          <p:nvPr/>
        </p:nvCxnSpPr>
        <p:spPr>
          <a:xfrm flipV="1">
            <a:off x="1547664" y="3645024"/>
            <a:ext cx="432048" cy="18722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FEDD499-E364-381C-4E46-8E659DDCD645}"/>
              </a:ext>
            </a:extLst>
          </p:cNvPr>
          <p:cNvCxnSpPr>
            <a:cxnSpLocks/>
          </p:cNvCxnSpPr>
          <p:nvPr/>
        </p:nvCxnSpPr>
        <p:spPr>
          <a:xfrm flipV="1">
            <a:off x="2339752" y="3429000"/>
            <a:ext cx="2703473" cy="2088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027456D4-1343-8BD1-26CB-6800F19CCDEF}"/>
              </a:ext>
            </a:extLst>
          </p:cNvPr>
          <p:cNvSpPr txBox="1"/>
          <p:nvPr/>
        </p:nvSpPr>
        <p:spPr>
          <a:xfrm>
            <a:off x="179512" y="5661248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O" dirty="0"/>
              <a:t>Starts by going to maximum depth, then adapts according to expected improv</a:t>
            </a:r>
            <a:r>
              <a:rPr lang="en-GB" dirty="0"/>
              <a:t>e</a:t>
            </a:r>
            <a:r>
              <a:rPr lang="en-NO" dirty="0"/>
              <a:t>ment criterion.</a:t>
            </a:r>
          </a:p>
        </p:txBody>
      </p:sp>
    </p:spTree>
    <p:extLst>
      <p:ext uri="{BB962C8B-B14F-4D97-AF65-F5344CB8AC3E}">
        <p14:creationId xmlns:p14="http://schemas.microsoft.com/office/powerpoint/2010/main" val="31786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93A745-91E6-BAD3-6B9F-2209418FF0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6D260928-AF05-834E-100E-703A1743634C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Mission</a:t>
            </a:r>
            <a:r>
              <a:rPr lang="nb-NO" altLang="en-US" dirty="0">
                <a:latin typeface="Calibri Light" pitchFamily="34" charset="0"/>
              </a:rPr>
              <a:t> Western Norway</a:t>
            </a:r>
          </a:p>
        </p:txBody>
      </p:sp>
      <p:pic>
        <p:nvPicPr>
          <p:cNvPr id="7" name="Picture 6" descr="A comparison of a graph&#10;&#10;AI-generated content may be incorrect.">
            <a:extLst>
              <a:ext uri="{FF2B5EF4-FFF2-40B4-BE49-F238E27FC236}">
                <a16:creationId xmlns:a16="http://schemas.microsoft.com/office/drawing/2014/main" id="{3597E7A8-1D68-BAF9-6E5C-FA70B6970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268760"/>
            <a:ext cx="6197600" cy="2781300"/>
          </a:xfrm>
          <a:prstGeom prst="rect">
            <a:avLst/>
          </a:prstGeom>
        </p:spPr>
      </p:pic>
      <p:pic>
        <p:nvPicPr>
          <p:cNvPr id="3" name="Picture 2" descr="A comparison of blue and white graphs&#10;&#10;AI-generated content may be incorrect.">
            <a:extLst>
              <a:ext uri="{FF2B5EF4-FFF2-40B4-BE49-F238E27FC236}">
                <a16:creationId xmlns:a16="http://schemas.microsoft.com/office/drawing/2014/main" id="{8C4648DC-95CE-01C0-2999-4F66ECFFBF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148" y="4050060"/>
            <a:ext cx="638810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2183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A8CFF0-A036-1ACC-3B1D-809868AF37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DBDC162D-2FFF-C2F7-471C-45E6C91D5B93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Mission</a:t>
            </a:r>
            <a:r>
              <a:rPr lang="nb-NO" altLang="en-US" dirty="0">
                <a:latin typeface="Calibri Light" pitchFamily="34" charset="0"/>
              </a:rPr>
              <a:t> Western Norway </a:t>
            </a:r>
          </a:p>
          <a:p>
            <a:pPr algn="l"/>
            <a:r>
              <a:rPr lang="nb-NO" altLang="en-US" dirty="0">
                <a:latin typeface="Calibri Light" pitchFamily="34" charset="0"/>
              </a:rPr>
              <a:t>– links to zooplankton</a:t>
            </a:r>
          </a:p>
        </p:txBody>
      </p:sp>
      <p:pic>
        <p:nvPicPr>
          <p:cNvPr id="4" name="Picture 3" descr="A collage of images of a variety of organisms&#10;&#10;AI-generated content may be incorrect.">
            <a:extLst>
              <a:ext uri="{FF2B5EF4-FFF2-40B4-BE49-F238E27FC236}">
                <a16:creationId xmlns:a16="http://schemas.microsoft.com/office/drawing/2014/main" id="{C42B7DF4-942B-7770-09FF-4B41DE611E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400" y="1765300"/>
            <a:ext cx="5537200" cy="332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1073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ACA5F5-40FB-0479-8346-D0434E976B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D1004DD0-6727-B17B-0FFD-DEED0B39FADA}"/>
              </a:ext>
            </a:extLst>
          </p:cNvPr>
          <p:cNvSpPr txBox="1">
            <a:spLocks/>
          </p:cNvSpPr>
          <p:nvPr/>
        </p:nvSpPr>
        <p:spPr>
          <a:xfrm>
            <a:off x="107504" y="55563"/>
            <a:ext cx="892854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nb-NO" altLang="en-US" dirty="0" err="1">
                <a:latin typeface="Calibri Light" pitchFamily="34" charset="0"/>
              </a:rPr>
              <a:t>Mission</a:t>
            </a:r>
            <a:r>
              <a:rPr lang="nb-NO" altLang="en-US" dirty="0">
                <a:latin typeface="Calibri Light" pitchFamily="34" charset="0"/>
              </a:rPr>
              <a:t> Western Norway </a:t>
            </a:r>
          </a:p>
          <a:p>
            <a:pPr algn="l"/>
            <a:r>
              <a:rPr lang="nb-NO" altLang="en-US" dirty="0">
                <a:latin typeface="Calibri Light" pitchFamily="34" charset="0"/>
              </a:rPr>
              <a:t>– links to zooplankton</a:t>
            </a:r>
          </a:p>
        </p:txBody>
      </p:sp>
      <p:pic>
        <p:nvPicPr>
          <p:cNvPr id="3" name="Picture 2" descr="A comparison of graphs with numbers&#10;&#10;AI-generated content may be incorrect.">
            <a:extLst>
              <a:ext uri="{FF2B5EF4-FFF2-40B4-BE49-F238E27FC236}">
                <a16:creationId xmlns:a16="http://schemas.microsoft.com/office/drawing/2014/main" id="{3821A132-ED85-3460-2CD7-57E994F254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02755"/>
            <a:ext cx="8004393" cy="365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290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54028</TotalTime>
  <Words>1438</Words>
  <Application>Microsoft Macintosh PowerPoint</Application>
  <PresentationFormat>On-screen Show (4:3)</PresentationFormat>
  <Paragraphs>214</Paragraphs>
  <Slides>42</Slides>
  <Notes>2</Notes>
  <HiddenSlides>0</HiddenSlides>
  <MMClips>4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Calibri Light</vt:lpstr>
      <vt:lpstr>Office Theme</vt:lpstr>
      <vt:lpstr>Equation</vt:lpstr>
      <vt:lpstr>Data Assimilation Summer School Romania, 2025</vt:lpstr>
      <vt:lpstr>Plan</vt:lpstr>
      <vt:lpstr>Bayesian model</vt:lpstr>
      <vt:lpstr>Adaptive sampling – with sequential data assimilation</vt:lpstr>
      <vt:lpstr>Optimal sequential design </vt:lpstr>
      <vt:lpstr>Strategy for information gathering</vt:lpstr>
      <vt:lpstr>Adaptive sampling – greedy or optimal</vt:lpstr>
      <vt:lpstr>PowerPoint Presentation</vt:lpstr>
      <vt:lpstr>Data collection assumption – waypoint graph</vt:lpstr>
      <vt:lpstr>PowerPoint Presentation</vt:lpstr>
      <vt:lpstr>PowerPoint Presentation</vt:lpstr>
      <vt:lpstr>Effective mapping of river plume front</vt:lpstr>
      <vt:lpstr>Gaussian prior and likelihood</vt:lpstr>
      <vt:lpstr>Gaussian prior and likelihood</vt:lpstr>
      <vt:lpstr>PowerPoint Presentation</vt:lpstr>
      <vt:lpstr>PowerPoint Presentation</vt:lpstr>
      <vt:lpstr>PowerPoint Presentation</vt:lpstr>
      <vt:lpstr>PowerPoint Presentation</vt:lpstr>
      <vt:lpstr>Conditional mean and covariance</vt:lpstr>
      <vt:lpstr>PowerPoint Presentation</vt:lpstr>
      <vt:lpstr>Field experiment - mapping plume in 3D</vt:lpstr>
      <vt:lpstr>PowerPoint Presentation</vt:lpstr>
      <vt:lpstr>PowerPoint Presentation</vt:lpstr>
      <vt:lpstr>PowerPoint Presentation</vt:lpstr>
      <vt:lpstr>Exercise: Sequential VOI in Gaussian models</vt:lpstr>
      <vt:lpstr>Exercise: Sequential VOI in Gaussian models</vt:lpstr>
      <vt:lpstr>Myopic scheme for survey line sampling</vt:lpstr>
      <vt:lpstr>Exercise: Sequential VOI in Gaussian models</vt:lpstr>
      <vt:lpstr>Exercise: Sequential VOI in Gaussian models</vt:lpstr>
      <vt:lpstr>Exercise: Sequential VOI in Gaussian models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 for course</dc:title>
  <dc:creator>Windows User</dc:creator>
  <cp:lastModifiedBy>Jo Eidsvik</cp:lastModifiedBy>
  <cp:revision>270</cp:revision>
  <dcterms:created xsi:type="dcterms:W3CDTF">2016-10-16T23:39:01Z</dcterms:created>
  <dcterms:modified xsi:type="dcterms:W3CDTF">2025-07-29T20:18:11Z</dcterms:modified>
</cp:coreProperties>
</file>