
<file path=[Content_Types].xml><?xml version="1.0" encoding="utf-8"?>
<Types xmlns="http://schemas.openxmlformats.org/package/2006/content-types">
  <Default Extension="bin" ContentType="application/vnd.openxmlformats-officedocument.oleObject"/>
  <Default Extension="jpg" ContentType="image/jpeg"/>
  <Default Extension="mp4" ContentType="video/mp4"/>
  <Default Extension="png" ContentType="image/png"/>
  <Default Extension="rels" ContentType="application/vnd.openxmlformats-package.relationships+xml"/>
  <Default Extension="tiff" ContentType="image/tiff"/>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74" r:id="rId2"/>
    <p:sldId id="413" r:id="rId3"/>
    <p:sldId id="451" r:id="rId4"/>
    <p:sldId id="362" r:id="rId5"/>
    <p:sldId id="452" r:id="rId6"/>
    <p:sldId id="453" r:id="rId7"/>
    <p:sldId id="454" r:id="rId8"/>
    <p:sldId id="455" r:id="rId9"/>
    <p:sldId id="456" r:id="rId10"/>
    <p:sldId id="457" r:id="rId11"/>
    <p:sldId id="473" r:id="rId12"/>
    <p:sldId id="424" r:id="rId13"/>
    <p:sldId id="430" r:id="rId14"/>
    <p:sldId id="432" r:id="rId15"/>
    <p:sldId id="440" r:id="rId16"/>
    <p:sldId id="458" r:id="rId17"/>
    <p:sldId id="459" r:id="rId18"/>
    <p:sldId id="441" r:id="rId19"/>
    <p:sldId id="460" r:id="rId20"/>
    <p:sldId id="442" r:id="rId21"/>
    <p:sldId id="443" r:id="rId22"/>
    <p:sldId id="461" r:id="rId23"/>
    <p:sldId id="471" r:id="rId24"/>
    <p:sldId id="444" r:id="rId25"/>
    <p:sldId id="445" r:id="rId26"/>
    <p:sldId id="446" r:id="rId27"/>
    <p:sldId id="476" r:id="rId28"/>
    <p:sldId id="419" r:id="rId29"/>
    <p:sldId id="477" r:id="rId30"/>
    <p:sldId id="491" r:id="rId31"/>
    <p:sldId id="492" r:id="rId32"/>
    <p:sldId id="2139117954" r:id="rId33"/>
    <p:sldId id="257" r:id="rId34"/>
    <p:sldId id="258" r:id="rId35"/>
    <p:sldId id="259" r:id="rId36"/>
    <p:sldId id="2139117957" r:id="rId37"/>
    <p:sldId id="261" r:id="rId38"/>
    <p:sldId id="264" r:id="rId39"/>
    <p:sldId id="263" r:id="rId40"/>
    <p:sldId id="265" r:id="rId41"/>
    <p:sldId id="267" r:id="rId42"/>
    <p:sldId id="269" r:id="rId43"/>
    <p:sldId id="420" r:id="rId44"/>
    <p:sldId id="2139117956" r:id="rId45"/>
    <p:sldId id="2139117955"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69"/>
  </p:normalViewPr>
  <p:slideViewPr>
    <p:cSldViewPr>
      <p:cViewPr varScale="1">
        <p:scale>
          <a:sx n="114" d="100"/>
          <a:sy n="114" d="100"/>
        </p:scale>
        <p:origin x="2104"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BE8F7D-8ADA-46B8-9575-F1BC2286746F}" type="datetimeFigureOut">
              <a:rPr lang="en-US" smtClean="0"/>
              <a:t>7/11/25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997117-6C08-4B21-BA13-8CA381EEB2C2}" type="slidenum">
              <a:rPr lang="en-US" smtClean="0"/>
              <a:t>‹#›</a:t>
            </a:fld>
            <a:endParaRPr lang="en-US"/>
          </a:p>
        </p:txBody>
      </p:sp>
    </p:spTree>
    <p:extLst>
      <p:ext uri="{BB962C8B-B14F-4D97-AF65-F5344CB8AC3E}">
        <p14:creationId xmlns:p14="http://schemas.microsoft.com/office/powerpoint/2010/main" val="582035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3</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5</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6</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7</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13</a:t>
            </a:fld>
            <a:endParaRPr lang="en-US"/>
          </a:p>
        </p:txBody>
      </p:sp>
    </p:spTree>
    <p:extLst>
      <p:ext uri="{BB962C8B-B14F-4D97-AF65-F5344CB8AC3E}">
        <p14:creationId xmlns:p14="http://schemas.microsoft.com/office/powerpoint/2010/main" val="2203515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17</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19</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FFCBF7-C9E2-4087-95A9-6C699752FBCC}" type="slidenum">
              <a:rPr lang="en-US" smtClean="0"/>
              <a:t>22</a:t>
            </a:fld>
            <a:endParaRPr lang="en-US"/>
          </a:p>
        </p:txBody>
      </p:sp>
    </p:spTree>
    <p:extLst>
      <p:ext uri="{BB962C8B-B14F-4D97-AF65-F5344CB8AC3E}">
        <p14:creationId xmlns:p14="http://schemas.microsoft.com/office/powerpoint/2010/main" val="2172500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dirty="0"/>
          </a:p>
        </p:txBody>
      </p:sp>
      <p:sp>
        <p:nvSpPr>
          <p:cNvPr id="4" name="Slide Number Placeholder 3"/>
          <p:cNvSpPr>
            <a:spLocks noGrp="1"/>
          </p:cNvSpPr>
          <p:nvPr>
            <p:ph type="sldNum" sz="quarter" idx="5"/>
          </p:nvPr>
        </p:nvSpPr>
        <p:spPr/>
        <p:txBody>
          <a:bodyPr/>
          <a:lstStyle/>
          <a:p>
            <a:fld id="{DBEC4143-A221-400E-B0FF-EDAF61BD4CC3}" type="slidenum">
              <a:rPr lang="nb-NO" smtClean="0"/>
              <a:t>30</a:t>
            </a:fld>
            <a:endParaRPr lang="nb-NO"/>
          </a:p>
        </p:txBody>
      </p:sp>
    </p:spTree>
    <p:extLst>
      <p:ext uri="{BB962C8B-B14F-4D97-AF65-F5344CB8AC3E}">
        <p14:creationId xmlns:p14="http://schemas.microsoft.com/office/powerpoint/2010/main" val="1585580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We consider a stratigraphic model having m layers of high porosity and permeability rock, separated by cap rocks having lower permeability. We assume that CO2 is injected in the bottommost layer. Now we attempt to model the volumes and pressures in each layer with time based on the invasion-percolation concept. The CO2 volume in the first layer increases with time, which increases the height of the CO2 column in that layer and so the pressure increases with time as well. When the pressure reaches the capillary threshold pressure of the cap rock above, CO2 starts leaking to the second layer. CO2 then keeps accumulating in the second layer until the pressure reaches the capillary threshold pressure for its cap rock, at which point it will migrate to the layer above. This process keeps repeating until CO2 finally leaks from the topmost layer.</a:t>
            </a:r>
          </a:p>
        </p:txBody>
      </p:sp>
      <p:sp>
        <p:nvSpPr>
          <p:cNvPr id="4" name="Slide Number Placeholder 3"/>
          <p:cNvSpPr>
            <a:spLocks noGrp="1"/>
          </p:cNvSpPr>
          <p:nvPr>
            <p:ph type="sldNum" sz="quarter" idx="5"/>
          </p:nvPr>
        </p:nvSpPr>
        <p:spPr/>
        <p:txBody>
          <a:bodyPr/>
          <a:lstStyle/>
          <a:p>
            <a:fld id="{77DAF710-9F29-4A66-8B29-2E44749A9FC3}" type="slidenum">
              <a:rPr lang="en-IN" smtClean="0"/>
              <a:t>33</a:t>
            </a:fld>
            <a:endParaRPr lang="en-IN"/>
          </a:p>
        </p:txBody>
      </p:sp>
    </p:spTree>
    <p:extLst>
      <p:ext uri="{BB962C8B-B14F-4D97-AF65-F5344CB8AC3E}">
        <p14:creationId xmlns:p14="http://schemas.microsoft.com/office/powerpoint/2010/main" val="3152385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Here are the assumptions of the invasion percolation model. We assume that we plan to inject a known volume of CO2 for a total time period of T. The CO2 column height in any layer j at any point of time is some function of the volume of CO2 in that layer. This function will depend on the geometry of the formation. Then, the volumetric pressure is a deterministic function of the height of the CO2 column. The capillary pressure threshold for each cap rock depends on its properties like permeability. And finally, migration from one layer to the layer above will happen if and when the pressure in that layer reaches the capillary threshold pressure of its cap rock.</a:t>
            </a:r>
          </a:p>
        </p:txBody>
      </p:sp>
      <p:sp>
        <p:nvSpPr>
          <p:cNvPr id="4" name="Slide Number Placeholder 3"/>
          <p:cNvSpPr>
            <a:spLocks noGrp="1"/>
          </p:cNvSpPr>
          <p:nvPr>
            <p:ph type="sldNum" sz="quarter" idx="5"/>
          </p:nvPr>
        </p:nvSpPr>
        <p:spPr/>
        <p:txBody>
          <a:bodyPr/>
          <a:lstStyle/>
          <a:p>
            <a:fld id="{77DAF710-9F29-4A66-8B29-2E44749A9FC3}" type="slidenum">
              <a:rPr lang="en-IN" smtClean="0"/>
              <a:t>34</a:t>
            </a:fld>
            <a:endParaRPr lang="en-IN"/>
          </a:p>
        </p:txBody>
      </p:sp>
    </p:spTree>
    <p:extLst>
      <p:ext uri="{BB962C8B-B14F-4D97-AF65-F5344CB8AC3E}">
        <p14:creationId xmlns:p14="http://schemas.microsoft.com/office/powerpoint/2010/main" val="555702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Based on the invasion-percolation concept, we build a stochastic model to simulate various parameters. We assume that the capillary pressure threshold for each layer is random and distributed according to a log normal distribution. The volume of CO2 in each layer depends on the rate of injection and the time of migration, which is deterministic given the capillary pressure thresholds. To determine the heights of the CO2 column from the volumes, we use a transform which depends on the geometry of the formation. In this work, we use this equation which is derived from an ellipsoidal cap model. Here a, b and c are axes of the ellipsoid from which the ellipsoidal cap has been extracted. Then, we can derive a relation between time and height, which can be used to find the heights of the CO2 column at any point of time. Finally, to determine the time of migration for each layer, we need to equate the pressure in that layer with the capillary threshold pressure for that layer, and find the time at which this condition is satisfied.</a:t>
            </a:r>
          </a:p>
        </p:txBody>
      </p:sp>
      <p:sp>
        <p:nvSpPr>
          <p:cNvPr id="4" name="Slide Number Placeholder 3"/>
          <p:cNvSpPr>
            <a:spLocks noGrp="1"/>
          </p:cNvSpPr>
          <p:nvPr>
            <p:ph type="sldNum" sz="quarter" idx="5"/>
          </p:nvPr>
        </p:nvSpPr>
        <p:spPr/>
        <p:txBody>
          <a:bodyPr/>
          <a:lstStyle/>
          <a:p>
            <a:fld id="{77DAF710-9F29-4A66-8B29-2E44749A9FC3}" type="slidenum">
              <a:rPr lang="en-IN" smtClean="0"/>
              <a:t>35</a:t>
            </a:fld>
            <a:endParaRPr lang="en-IN"/>
          </a:p>
        </p:txBody>
      </p:sp>
    </p:spTree>
    <p:extLst>
      <p:ext uri="{BB962C8B-B14F-4D97-AF65-F5344CB8AC3E}">
        <p14:creationId xmlns:p14="http://schemas.microsoft.com/office/powerpoint/2010/main" val="1593872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F80C9-FF14-8F9F-63F7-CC42DFD86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02877-E347-44CD-1319-1159B3943C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89C67F-D022-B79B-49FC-8B1CBA097FC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After we have modeled the key components of VOI, we can evaluate the VOI using the equation shown here. The VOI is defined as the difference between the posterior value with information and the prior value without information. The prior value is given by the maximum expected value over the spatial uncertainty X, the maximization performed over the possible alternatives a. But if we have information before making our decision, we can choose the optimum alternative for each information outcome. So the max goes inside the integration for the posterior value. However, since the VOI is calculated before actually collecting the information, we do not know what information outcome we would observe, and so we need to take the expectation over all possible information outcomes. The information is usually not perfect and so it gives us a distribution of X conditioned on the information Y. Finally, since the reservoir properties X are very high dimensional, we approximate the distribution of X using an ensemble of realizations, and then the integrations reduce to summations over the realizations.</a:t>
            </a:r>
          </a:p>
        </p:txBody>
      </p:sp>
      <p:sp>
        <p:nvSpPr>
          <p:cNvPr id="4" name="Slide Number Placeholder 3">
            <a:extLst>
              <a:ext uri="{FF2B5EF4-FFF2-40B4-BE49-F238E27FC236}">
                <a16:creationId xmlns:a16="http://schemas.microsoft.com/office/drawing/2014/main" id="{4F433948-C3CB-F30C-3D7A-B3C6FF7D29D6}"/>
              </a:ext>
            </a:extLst>
          </p:cNvPr>
          <p:cNvSpPr>
            <a:spLocks noGrp="1"/>
          </p:cNvSpPr>
          <p:nvPr>
            <p:ph type="sldNum" sz="quarter" idx="10"/>
          </p:nvPr>
        </p:nvSpPr>
        <p:spPr/>
        <p:txBody>
          <a:bodyPr/>
          <a:lstStyle/>
          <a:p>
            <a:fld id="{2129A17D-0C17-49A4-B3BC-165040C172B1}" type="slidenum">
              <a:rPr lang="en-US" smtClean="0"/>
              <a:t>36</a:t>
            </a:fld>
            <a:endParaRPr lang="en-US"/>
          </a:p>
        </p:txBody>
      </p:sp>
    </p:spTree>
    <p:extLst>
      <p:ext uri="{BB962C8B-B14F-4D97-AF65-F5344CB8AC3E}">
        <p14:creationId xmlns:p14="http://schemas.microsoft.com/office/powerpoint/2010/main" val="3907700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Now, we can use the stochastic model to estimate the value of information in CO2 storage. Here, we assume that we can get information about the heights of the CO2 column in each layer. To model the imperfect data, we add some noise to the heights, and assume that the heights can be detected only if they are greater than a certain threshold height. The question here is to find a good survey time t at which the data would be highly valuable. The data should be informative as well as worth the cost of acquiring and processing it. To answer this question, we use value of information, which is a decision-analytic metric that quantifies the value that information adds to any decision situation.</a:t>
            </a:r>
          </a:p>
        </p:txBody>
      </p:sp>
      <p:sp>
        <p:nvSpPr>
          <p:cNvPr id="4" name="Slide Number Placeholder 3"/>
          <p:cNvSpPr>
            <a:spLocks noGrp="1"/>
          </p:cNvSpPr>
          <p:nvPr>
            <p:ph type="sldNum" sz="quarter" idx="5"/>
          </p:nvPr>
        </p:nvSpPr>
        <p:spPr/>
        <p:txBody>
          <a:bodyPr/>
          <a:lstStyle/>
          <a:p>
            <a:fld id="{77DAF710-9F29-4A66-8B29-2E44749A9FC3}" type="slidenum">
              <a:rPr lang="en-IN" smtClean="0"/>
              <a:t>37</a:t>
            </a:fld>
            <a:endParaRPr lang="en-IN"/>
          </a:p>
        </p:txBody>
      </p:sp>
    </p:spTree>
    <p:extLst>
      <p:ext uri="{BB962C8B-B14F-4D97-AF65-F5344CB8AC3E}">
        <p14:creationId xmlns:p14="http://schemas.microsoft.com/office/powerpoint/2010/main" val="19912621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These are the equations that I used for computing the prospect values. The value of continuing injection at any point of time is equal to the cost of CO2 injection for the remaining time, plus the cost of possible leakage. On the other hand, the value of stopping injection at any point of time is equal to the tax that has to be paid for the CO2 not injected.</a:t>
            </a:r>
          </a:p>
        </p:txBody>
      </p:sp>
      <p:sp>
        <p:nvSpPr>
          <p:cNvPr id="4" name="Slide Number Placeholder 3"/>
          <p:cNvSpPr>
            <a:spLocks noGrp="1"/>
          </p:cNvSpPr>
          <p:nvPr>
            <p:ph type="sldNum" sz="quarter" idx="5"/>
          </p:nvPr>
        </p:nvSpPr>
        <p:spPr/>
        <p:txBody>
          <a:bodyPr/>
          <a:lstStyle/>
          <a:p>
            <a:fld id="{77DAF710-9F29-4A66-8B29-2E44749A9FC3}" type="slidenum">
              <a:rPr lang="en-IN" smtClean="0"/>
              <a:t>38</a:t>
            </a:fld>
            <a:endParaRPr lang="en-IN"/>
          </a:p>
        </p:txBody>
      </p:sp>
    </p:spTree>
    <p:extLst>
      <p:ext uri="{BB962C8B-B14F-4D97-AF65-F5344CB8AC3E}">
        <p14:creationId xmlns:p14="http://schemas.microsoft.com/office/powerpoint/2010/main" val="3075559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To compute the value of information, we use a technique called simulation-regression, in which the prospect values and the data are first simulated and then regressed. This diagram shows the various parameters in the decision situation, and their dependencies. We assume there are two decision alternatives at any point of time – to stop the injection, or to continue. The prospect values would depend on the decision alternative chosen, as well as on parameters like the heights and the capillary threshold pressures. The values should account for the cost of injection, the cost of possible leakage, and the cost of not injecting CO2. As mentioned in the previous slide, the data are simulated from the heights of the CO2 columns by adding random noise terms. And finally, we regress the simulated values on the simulated data to compute the value of information.</a:t>
            </a:r>
          </a:p>
        </p:txBody>
      </p:sp>
      <p:sp>
        <p:nvSpPr>
          <p:cNvPr id="4" name="Slide Number Placeholder 3"/>
          <p:cNvSpPr>
            <a:spLocks noGrp="1"/>
          </p:cNvSpPr>
          <p:nvPr>
            <p:ph type="sldNum" sz="quarter" idx="5"/>
          </p:nvPr>
        </p:nvSpPr>
        <p:spPr/>
        <p:txBody>
          <a:bodyPr/>
          <a:lstStyle/>
          <a:p>
            <a:fld id="{77DAF710-9F29-4A66-8B29-2E44749A9FC3}" type="slidenum">
              <a:rPr lang="en-IN" smtClean="0"/>
              <a:t>39</a:t>
            </a:fld>
            <a:endParaRPr lang="en-IN"/>
          </a:p>
        </p:txBody>
      </p:sp>
    </p:spTree>
    <p:extLst>
      <p:ext uri="{BB962C8B-B14F-4D97-AF65-F5344CB8AC3E}">
        <p14:creationId xmlns:p14="http://schemas.microsoft.com/office/powerpoint/2010/main" val="1526000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These are the steps involved in computing the value of information by simulation-regression. First, we need to regress the simulated values on the simulated data to obtain a regression model, and use that to find the fitted values of continuing and stopping. Then, we find the prior value using this equation. The prior value is essentially the expected value of the alternative which has the maximum expected value. On the other hand, to compute the posterior value, we first take the maximum value for each sample, and then take the expectation. That is because, if we have data, we can choose the alternative with the highest value for each sample. And finally, the value of information is the difference between the posterior value and the prior value.</a:t>
            </a:r>
          </a:p>
        </p:txBody>
      </p:sp>
      <p:sp>
        <p:nvSpPr>
          <p:cNvPr id="4" name="Slide Number Placeholder 3"/>
          <p:cNvSpPr>
            <a:spLocks noGrp="1"/>
          </p:cNvSpPr>
          <p:nvPr>
            <p:ph type="sldNum" sz="quarter" idx="5"/>
          </p:nvPr>
        </p:nvSpPr>
        <p:spPr/>
        <p:txBody>
          <a:bodyPr/>
          <a:lstStyle/>
          <a:p>
            <a:fld id="{77DAF710-9F29-4A66-8B29-2E44749A9FC3}" type="slidenum">
              <a:rPr lang="en-IN" smtClean="0"/>
              <a:t>40</a:t>
            </a:fld>
            <a:endParaRPr lang="en-IN"/>
          </a:p>
        </p:txBody>
      </p:sp>
    </p:spTree>
    <p:extLst>
      <p:ext uri="{BB962C8B-B14F-4D97-AF65-F5344CB8AC3E}">
        <p14:creationId xmlns:p14="http://schemas.microsoft.com/office/powerpoint/2010/main" val="3726641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These plots show how well the fitted values match the true values at t=16 years. For the perfect data, the correlation coefficient is 0.74, while it is 0.69 for the low noise data.</a:t>
            </a:r>
          </a:p>
        </p:txBody>
      </p:sp>
      <p:sp>
        <p:nvSpPr>
          <p:cNvPr id="4" name="Slide Number Placeholder 3"/>
          <p:cNvSpPr>
            <a:spLocks noGrp="1"/>
          </p:cNvSpPr>
          <p:nvPr>
            <p:ph type="sldNum" sz="quarter" idx="5"/>
          </p:nvPr>
        </p:nvSpPr>
        <p:spPr/>
        <p:txBody>
          <a:bodyPr/>
          <a:lstStyle/>
          <a:p>
            <a:fld id="{77DAF710-9F29-4A66-8B29-2E44749A9FC3}" type="slidenum">
              <a:rPr lang="en-IN" smtClean="0"/>
              <a:t>41</a:t>
            </a:fld>
            <a:endParaRPr lang="en-IN"/>
          </a:p>
        </p:txBody>
      </p:sp>
    </p:spTree>
    <p:extLst>
      <p:ext uri="{BB962C8B-B14F-4D97-AF65-F5344CB8AC3E}">
        <p14:creationId xmlns:p14="http://schemas.microsoft.com/office/powerpoint/2010/main" val="6430791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So, I computed the VOI for different times of survey and this figure shows the results. We can see that the VOI is very low until about 14 years, at which point it suddenly increases and reaches a peak at about 17 years. There is another somewhat smaller peak at around 28 years. If you remember the distributions of the migration times, the time of migration from the second layer to the third peaks at around 20 years, and the time of leakage from the third layer peaks at around 30 years. So, the peak times in the VOI seem to indicate that there is high value in monitoring before the CO2 migrates from the second layer to the third, and before it leaks from the third layer. On the other hand, there is not much value in monitoring it at early times, which might be because it does not influence the prospect values a lot.</a:t>
            </a:r>
          </a:p>
        </p:txBody>
      </p:sp>
      <p:sp>
        <p:nvSpPr>
          <p:cNvPr id="4" name="Slide Number Placeholder 3"/>
          <p:cNvSpPr>
            <a:spLocks noGrp="1"/>
          </p:cNvSpPr>
          <p:nvPr>
            <p:ph type="sldNum" sz="quarter" idx="5"/>
          </p:nvPr>
        </p:nvSpPr>
        <p:spPr/>
        <p:txBody>
          <a:bodyPr/>
          <a:lstStyle/>
          <a:p>
            <a:fld id="{77DAF710-9F29-4A66-8B29-2E44749A9FC3}" type="slidenum">
              <a:rPr lang="en-IN" smtClean="0"/>
              <a:t>42</a:t>
            </a:fld>
            <a:endParaRPr lang="en-IN"/>
          </a:p>
        </p:txBody>
      </p:sp>
    </p:spTree>
    <p:extLst>
      <p:ext uri="{BB962C8B-B14F-4D97-AF65-F5344CB8AC3E}">
        <p14:creationId xmlns:p14="http://schemas.microsoft.com/office/powerpoint/2010/main" val="32518976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9120A-247E-097D-9388-442627B2C3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34359-A8EB-704B-AA3B-9FD540295D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EE87F9-A011-54C5-F49A-3A91D10EF8FC}"/>
              </a:ext>
            </a:extLst>
          </p:cNvPr>
          <p:cNvSpPr>
            <a:spLocks noGrp="1"/>
          </p:cNvSpPr>
          <p:nvPr>
            <p:ph type="body" idx="1"/>
          </p:nvPr>
        </p:nvSpPr>
        <p:spPr/>
        <p:txBody>
          <a:bodyPr/>
          <a:lstStyle/>
          <a:p>
            <a:r>
              <a:rPr lang="en-IN" dirty="0"/>
              <a:t>So, I computed the VOI for different times of survey and this figure shows the results. We can see that the VOI is very low until about 14 years, at which point it suddenly increases and reaches a peak at about 17 years. There is another somewhat smaller peak at around 28 years. If you remember the distributions of the migration times, the time of migration from the second layer to the third peaks at around 20 years, and the time of leakage from the third layer peaks at around 30 years. So, the peak times in the VOI seem to indicate that there is high value in monitoring before the CO2 migrates from the second layer to the third, and before it leaks from the third layer. On the other hand, there is not much value in monitoring it at early times, which might be because it does not influence the prospect values a lot.</a:t>
            </a:r>
          </a:p>
        </p:txBody>
      </p:sp>
      <p:sp>
        <p:nvSpPr>
          <p:cNvPr id="4" name="Slide Number Placeholder 3">
            <a:extLst>
              <a:ext uri="{FF2B5EF4-FFF2-40B4-BE49-F238E27FC236}">
                <a16:creationId xmlns:a16="http://schemas.microsoft.com/office/drawing/2014/main" id="{E6BAE8A8-D963-7641-2D26-47776A5323B8}"/>
              </a:ext>
            </a:extLst>
          </p:cNvPr>
          <p:cNvSpPr>
            <a:spLocks noGrp="1"/>
          </p:cNvSpPr>
          <p:nvPr>
            <p:ph type="sldNum" sz="quarter" idx="5"/>
          </p:nvPr>
        </p:nvSpPr>
        <p:spPr/>
        <p:txBody>
          <a:bodyPr/>
          <a:lstStyle/>
          <a:p>
            <a:fld id="{77DAF710-9F29-4A66-8B29-2E44749A9FC3}" type="slidenum">
              <a:rPr lang="en-IN" smtClean="0"/>
              <a:t>44</a:t>
            </a:fld>
            <a:endParaRPr lang="en-IN"/>
          </a:p>
        </p:txBody>
      </p:sp>
    </p:spTree>
    <p:extLst>
      <p:ext uri="{BB962C8B-B14F-4D97-AF65-F5344CB8AC3E}">
        <p14:creationId xmlns:p14="http://schemas.microsoft.com/office/powerpoint/2010/main" val="26985742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122D5-6CFA-E3C9-9588-26D74FFE04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F34749-7916-FB7F-E4FD-00CCFF5FAC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C26EAB-94D6-C097-8DA6-93234E5278D8}"/>
              </a:ext>
            </a:extLst>
          </p:cNvPr>
          <p:cNvSpPr>
            <a:spLocks noGrp="1"/>
          </p:cNvSpPr>
          <p:nvPr>
            <p:ph type="body" idx="1"/>
          </p:nvPr>
        </p:nvSpPr>
        <p:spPr/>
        <p:txBody>
          <a:bodyPr/>
          <a:lstStyle/>
          <a:p>
            <a:r>
              <a:rPr lang="en-IN" dirty="0"/>
              <a:t>So, I computed the VOI for different times of survey and this figure shows the results. We can see that the VOI is very low until about 14 years, at which point it suddenly increases and reaches a peak at about 17 years. There is another somewhat smaller peak at around 28 years. If you remember the distributions of the migration times, the time of migration from the second layer to the third peaks at around 20 years, and the time of leakage from the third layer peaks at around 30 years. So, the peak times in the VOI seem to indicate that there is high value in monitoring before the CO2 migrates from the second layer to the third, and before it leaks from the third layer. On the other hand, there is not much value in monitoring it at early times, which might be because it does not influence the prospect values a lot.</a:t>
            </a:r>
          </a:p>
        </p:txBody>
      </p:sp>
      <p:sp>
        <p:nvSpPr>
          <p:cNvPr id="4" name="Slide Number Placeholder 3">
            <a:extLst>
              <a:ext uri="{FF2B5EF4-FFF2-40B4-BE49-F238E27FC236}">
                <a16:creationId xmlns:a16="http://schemas.microsoft.com/office/drawing/2014/main" id="{9C26DD26-D5F2-80EC-F643-80B84048D789}"/>
              </a:ext>
            </a:extLst>
          </p:cNvPr>
          <p:cNvSpPr>
            <a:spLocks noGrp="1"/>
          </p:cNvSpPr>
          <p:nvPr>
            <p:ph type="sldNum" sz="quarter" idx="5"/>
          </p:nvPr>
        </p:nvSpPr>
        <p:spPr/>
        <p:txBody>
          <a:bodyPr/>
          <a:lstStyle/>
          <a:p>
            <a:fld id="{77DAF710-9F29-4A66-8B29-2E44749A9FC3}" type="slidenum">
              <a:rPr lang="en-IN" smtClean="0"/>
              <a:t>45</a:t>
            </a:fld>
            <a:endParaRPr lang="en-IN"/>
          </a:p>
        </p:txBody>
      </p:sp>
    </p:spTree>
    <p:extLst>
      <p:ext uri="{BB962C8B-B14F-4D97-AF65-F5344CB8AC3E}">
        <p14:creationId xmlns:p14="http://schemas.microsoft.com/office/powerpoint/2010/main" val="3297541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34BEED1-4834-C14F-B47D-645B7B94B046}" type="datetime1">
              <a:rPr lang="nb-NO" smtClean="0"/>
              <a:t>29.07.2025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3774506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86DDD4-AF25-574B-8F72-D7A77D9BD3B2}" type="datetime1">
              <a:rPr lang="nb-NO" smtClean="0"/>
              <a:t>29.07.2025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1682230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C3ECF5A-F262-DE4E-A842-F72475C003AC}" type="datetime1">
              <a:rPr lang="nb-NO" smtClean="0"/>
              <a:t>29.07.2025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2608669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BA9BFDC-68F9-0146-BFD3-3535191051CB}" type="datetime1">
              <a:rPr lang="nb-NO" smtClean="0"/>
              <a:t>29.07.2025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2311427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26DFCD4-A87C-3E42-B543-B4A06DB58219}" type="datetime1">
              <a:rPr lang="nb-NO" smtClean="0"/>
              <a:t>29.07.2025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3336548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46A9EA1-7599-E045-9CCC-9F7FCE8A46E5}" type="datetime1">
              <a:rPr lang="nb-NO" smtClean="0"/>
              <a:t>29.07.2025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3570046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79F58-F9FB-7D4A-A73C-F4EBC78FC025}" type="datetime1">
              <a:rPr lang="nb-NO" smtClean="0"/>
              <a:t>29.07.2025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3671187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53824F-BF1F-7149-A6CE-644EDB9564BD}" type="datetime1">
              <a:rPr lang="nb-NO" smtClean="0"/>
              <a:t>29.07.2025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1997793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CA0DCE-C157-4741-A225-23B0DFBA517F}" type="datetime1">
              <a:rPr lang="nb-NO" smtClean="0"/>
              <a:t>29.07.2025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2625537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C9A7E5-247B-F04F-8127-A896A1B66298}" type="datetime1">
              <a:rPr lang="nb-NO" smtClean="0"/>
              <a:t>29.07.2025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1646286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E6D062-B634-2B4F-9C7C-4DB0B0C6BAEC}" type="datetime1">
              <a:rPr lang="nb-NO" smtClean="0"/>
              <a:t>29.07.2025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99229E-62BB-4AAA-A803-56E9AD6F81A4}" type="slidenum">
              <a:rPr lang="en-US" smtClean="0"/>
              <a:t>‹#›</a:t>
            </a:fld>
            <a:endParaRPr lang="en-US"/>
          </a:p>
        </p:txBody>
      </p:sp>
    </p:spTree>
    <p:extLst>
      <p:ext uri="{BB962C8B-B14F-4D97-AF65-F5344CB8AC3E}">
        <p14:creationId xmlns:p14="http://schemas.microsoft.com/office/powerpoint/2010/main" val="465500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tel og innhold">
    <p:spTree>
      <p:nvGrpSpPr>
        <p:cNvPr id="1" name=""/>
        <p:cNvGrpSpPr/>
        <p:nvPr/>
      </p:nvGrpSpPr>
      <p:grpSpPr>
        <a:xfrm>
          <a:off x="0" y="0"/>
          <a:ext cx="0" cy="0"/>
          <a:chOff x="0" y="0"/>
          <a:chExt cx="0" cy="0"/>
        </a:xfrm>
      </p:grpSpPr>
      <p:sp>
        <p:nvSpPr>
          <p:cNvPr id="3" name="Plassholder for innhold 2"/>
          <p:cNvSpPr>
            <a:spLocks noGrp="1"/>
          </p:cNvSpPr>
          <p:nvPr>
            <p:ph idx="1" hasCustomPrompt="1"/>
          </p:nvPr>
        </p:nvSpPr>
        <p:spPr>
          <a:xfrm>
            <a:off x="314320" y="1229990"/>
            <a:ext cx="8229600" cy="4896175"/>
          </a:xfrm>
        </p:spPr>
        <p:txBody>
          <a:bodyPr/>
          <a:lstStyle/>
          <a:p>
            <a:pPr lvl="0"/>
            <a:r>
              <a:rPr lang="en-US" noProof="0" dirty="0" err="1"/>
              <a:t>Klikk</a:t>
            </a:r>
            <a:r>
              <a:rPr lang="en-US" noProof="0" dirty="0"/>
              <a:t> for å </a:t>
            </a:r>
            <a:r>
              <a:rPr lang="en-US" noProof="0" dirty="0" err="1"/>
              <a:t>redigere</a:t>
            </a:r>
            <a:r>
              <a:rPr lang="en-US" noProof="0" dirty="0"/>
              <a:t> </a:t>
            </a:r>
            <a:r>
              <a:rPr lang="en-US" noProof="0" dirty="0" err="1"/>
              <a:t>tekststiler</a:t>
            </a:r>
            <a:r>
              <a:rPr lang="en-US" noProof="0" dirty="0"/>
              <a:t> </a:t>
            </a:r>
            <a:r>
              <a:rPr lang="en-US" noProof="0" dirty="0" err="1"/>
              <a:t>i</a:t>
            </a:r>
            <a:r>
              <a:rPr lang="en-US" noProof="0" dirty="0"/>
              <a:t> </a:t>
            </a:r>
            <a:r>
              <a:rPr lang="en-US" noProof="0" dirty="0" err="1"/>
              <a:t>malen</a:t>
            </a:r>
            <a:endParaRPr lang="en-US" noProof="0" dirty="0"/>
          </a:p>
          <a:p>
            <a:pPr lvl="1"/>
            <a:r>
              <a:rPr lang="en-US" noProof="0" dirty="0"/>
              <a:t>Andre </a:t>
            </a:r>
            <a:r>
              <a:rPr lang="en-US" noProof="0" dirty="0" err="1"/>
              <a:t>nivå</a:t>
            </a:r>
            <a:endParaRPr lang="en-US" noProof="0" dirty="0"/>
          </a:p>
          <a:p>
            <a:pPr lvl="2"/>
            <a:r>
              <a:rPr lang="en-US" noProof="0" dirty="0" err="1"/>
              <a:t>Tredje</a:t>
            </a:r>
            <a:r>
              <a:rPr lang="en-US" noProof="0" dirty="0"/>
              <a:t> </a:t>
            </a:r>
            <a:r>
              <a:rPr lang="en-US" noProof="0" dirty="0" err="1"/>
              <a:t>nivå</a:t>
            </a:r>
            <a:endParaRPr lang="en-US" noProof="0" dirty="0"/>
          </a:p>
          <a:p>
            <a:pPr lvl="3"/>
            <a:r>
              <a:rPr lang="en-US" noProof="0" dirty="0" err="1"/>
              <a:t>Fjerde</a:t>
            </a:r>
            <a:r>
              <a:rPr lang="en-US" noProof="0" dirty="0"/>
              <a:t> </a:t>
            </a:r>
            <a:r>
              <a:rPr lang="en-US" noProof="0" dirty="0" err="1"/>
              <a:t>nivå</a:t>
            </a:r>
            <a:endParaRPr lang="en-US" noProof="0" dirty="0"/>
          </a:p>
          <a:p>
            <a:pPr lvl="4"/>
            <a:r>
              <a:rPr lang="en-US" noProof="0" dirty="0" err="1"/>
              <a:t>Femte</a:t>
            </a:r>
            <a:r>
              <a:rPr lang="en-US" noProof="0" dirty="0"/>
              <a:t> </a:t>
            </a:r>
            <a:r>
              <a:rPr lang="en-US" noProof="0" dirty="0" err="1"/>
              <a:t>nivå</a:t>
            </a:r>
            <a:endParaRPr lang="en-US" noProof="0" dirty="0"/>
          </a:p>
        </p:txBody>
      </p:sp>
      <p:sp>
        <p:nvSpPr>
          <p:cNvPr id="14" name="Plassholder for lysbildenummer 5"/>
          <p:cNvSpPr txBox="1">
            <a:spLocks/>
          </p:cNvSpPr>
          <p:nvPr userDrawn="1"/>
        </p:nvSpPr>
        <p:spPr>
          <a:xfrm>
            <a:off x="8474801" y="6421249"/>
            <a:ext cx="342081" cy="365125"/>
          </a:xfrm>
          <a:prstGeom prst="rect">
            <a:avLst/>
          </a:prstGeom>
        </p:spPr>
        <p:txBody>
          <a:bodyPr/>
          <a:lstStyle>
            <a:defPPr>
              <a:defRPr lang="nb-NO"/>
            </a:defPPr>
            <a:lvl1pPr marL="0" algn="l" defTabSz="457200" rtl="0" eaLnBrk="1" latinLnBrk="0" hangingPunct="1">
              <a:defRPr sz="10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fld id="{91853A39-49B3-554A-AE82-85611CEBD8E3}" type="slidenum">
              <a:rPr lang="nb-NO" sz="1000" b="0" i="0" smtClean="0">
                <a:solidFill>
                  <a:schemeClr val="tx1"/>
                </a:solidFill>
                <a:latin typeface="Arial"/>
                <a:cs typeface="Arial"/>
              </a:rPr>
              <a:pPr algn="ctr"/>
              <a:t>‹#›</a:t>
            </a:fld>
            <a:endParaRPr lang="nb-NO" sz="1000" b="0" i="0" dirty="0">
              <a:solidFill>
                <a:schemeClr val="tx1"/>
              </a:solidFill>
              <a:latin typeface="Arial"/>
              <a:cs typeface="Arial"/>
            </a:endParaRPr>
          </a:p>
        </p:txBody>
      </p:sp>
      <p:sp>
        <p:nvSpPr>
          <p:cNvPr id="8" name="Plassholder for tittel 1">
            <a:extLst>
              <a:ext uri="{FF2B5EF4-FFF2-40B4-BE49-F238E27FC236}">
                <a16:creationId xmlns:a16="http://schemas.microsoft.com/office/drawing/2014/main" id="{1C81586A-D2DD-7947-8C07-6EE6282AF742}"/>
              </a:ext>
            </a:extLst>
          </p:cNvPr>
          <p:cNvSpPr>
            <a:spLocks noGrp="1"/>
          </p:cNvSpPr>
          <p:nvPr>
            <p:ph type="title" hasCustomPrompt="1"/>
          </p:nvPr>
        </p:nvSpPr>
        <p:spPr>
          <a:xfrm>
            <a:off x="314320" y="274639"/>
            <a:ext cx="8229600" cy="523220"/>
          </a:xfrm>
          <a:prstGeom prst="rect">
            <a:avLst/>
          </a:prstGeom>
        </p:spPr>
        <p:txBody>
          <a:bodyPr vert="horz" lIns="91440" tIns="45720" rIns="91440" bIns="45720" rtlCol="0" anchor="t" anchorCtr="0">
            <a:spAutoFit/>
          </a:bodyPr>
          <a:lstStyle>
            <a:lvl1pPr>
              <a:defRPr sz="2800" b="0"/>
            </a:lvl1pPr>
          </a:lstStyle>
          <a:p>
            <a:r>
              <a:rPr lang="en-US" noProof="0" dirty="0" err="1"/>
              <a:t>Klikk</a:t>
            </a:r>
            <a:r>
              <a:rPr lang="en-US" noProof="0" dirty="0"/>
              <a:t> for å </a:t>
            </a:r>
            <a:r>
              <a:rPr lang="en-US" noProof="0" dirty="0" err="1"/>
              <a:t>redigere</a:t>
            </a:r>
            <a:r>
              <a:rPr lang="en-US" noProof="0" dirty="0"/>
              <a:t> </a:t>
            </a:r>
            <a:r>
              <a:rPr lang="en-US" noProof="0" dirty="0" err="1"/>
              <a:t>tittelstil</a:t>
            </a:r>
            <a:endParaRPr lang="en-US" noProof="0" dirty="0"/>
          </a:p>
        </p:txBody>
      </p:sp>
      <p:sp>
        <p:nvSpPr>
          <p:cNvPr id="4" name="Text Placeholder 3">
            <a:extLst>
              <a:ext uri="{FF2B5EF4-FFF2-40B4-BE49-F238E27FC236}">
                <a16:creationId xmlns:a16="http://schemas.microsoft.com/office/drawing/2014/main" id="{96448EC1-325E-4B6C-97F9-053F5DA924F1}"/>
              </a:ext>
            </a:extLst>
          </p:cNvPr>
          <p:cNvSpPr>
            <a:spLocks noGrp="1"/>
          </p:cNvSpPr>
          <p:nvPr>
            <p:ph type="body" sz="quarter" idx="10"/>
          </p:nvPr>
        </p:nvSpPr>
        <p:spPr>
          <a:xfrm>
            <a:off x="3330389" y="6383891"/>
            <a:ext cx="5069541" cy="365125"/>
          </a:xfrm>
        </p:spPr>
        <p:txBody>
          <a:bodyPr>
            <a:noAutofit/>
          </a:bodyPr>
          <a:lstStyle>
            <a:lvl1pPr marL="0" indent="0">
              <a:buNone/>
              <a:defRPr sz="1400"/>
            </a:lvl1pPr>
          </a:lstStyle>
          <a:p>
            <a:pPr lvl="0"/>
            <a:r>
              <a:rPr lang="en-US" dirty="0"/>
              <a:t>Click to edit Master text styles</a:t>
            </a:r>
          </a:p>
        </p:txBody>
      </p:sp>
    </p:spTree>
    <p:extLst>
      <p:ext uri="{BB962C8B-B14F-4D97-AF65-F5344CB8AC3E}">
        <p14:creationId xmlns:p14="http://schemas.microsoft.com/office/powerpoint/2010/main" val="1215888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F55E6F-D7BB-674F-9CF8-F5297ED048EB}" type="datetime1">
              <a:rPr lang="nb-NO" smtClean="0"/>
              <a:t>29.07.2025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99229E-62BB-4AAA-A803-56E9AD6F81A4}" type="slidenum">
              <a:rPr lang="en-US" smtClean="0"/>
              <a:t>‹#›</a:t>
            </a:fld>
            <a:endParaRPr lang="en-US"/>
          </a:p>
        </p:txBody>
      </p:sp>
    </p:spTree>
    <p:extLst>
      <p:ext uri="{BB962C8B-B14F-4D97-AF65-F5344CB8AC3E}">
        <p14:creationId xmlns:p14="http://schemas.microsoft.com/office/powerpoint/2010/main" val="3147910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o.eidsvik@ntnu.no"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joeid.folk.ntnu.no/Romania25/"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4.wmf"/><Relationship Id="rId4" Type="http://schemas.openxmlformats.org/officeDocument/2006/relationships/image" Target="../media/image1.wmf"/><Relationship Id="rId9" Type="http://schemas.openxmlformats.org/officeDocument/2006/relationships/oleObject" Target="../embeddings/oleObject4.bin"/><Relationship Id="rId14" Type="http://schemas.openxmlformats.org/officeDocument/2006/relationships/image" Target="../media/image6.wmf"/></Relationships>
</file>

<file path=ppt/slides/_rels/slide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oleObject" Target="../embeddings/oleObject7.bin"/><Relationship Id="rId1" Type="http://schemas.openxmlformats.org/officeDocument/2006/relationships/slideLayout" Target="../slideLayouts/slideLayout1.xml"/><Relationship Id="rId5" Type="http://schemas.openxmlformats.org/officeDocument/2006/relationships/image" Target="../media/image6.wmf"/><Relationship Id="rId4" Type="http://schemas.openxmlformats.org/officeDocument/2006/relationships/oleObject" Target="../embeddings/oleObject6.bin"/></Relationships>
</file>

<file path=ppt/slides/_rels/slide5.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wmf"/><Relationship Id="rId5" Type="http://schemas.openxmlformats.org/officeDocument/2006/relationships/oleObject" Target="../embeddings/oleObject9.bin"/><Relationship Id="rId10" Type="http://schemas.openxmlformats.org/officeDocument/2006/relationships/image" Target="../media/image11.wmf"/><Relationship Id="rId4" Type="http://schemas.openxmlformats.org/officeDocument/2006/relationships/image" Target="../media/image8.wmf"/><Relationship Id="rId9" Type="http://schemas.openxmlformats.org/officeDocument/2006/relationships/oleObject" Target="../embeddings/oleObject11.bin"/></Relationships>
</file>

<file path=ppt/slides/_rels/slide6.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oleObject" Target="../embeddings/oleObject13.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15.bin"/></Relationships>
</file>

<file path=ppt/slides/_rels/slide7.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oleObject" Target="../embeddings/oleObject20.bin"/><Relationship Id="rId3" Type="http://schemas.openxmlformats.org/officeDocument/2006/relationships/oleObject" Target="../embeddings/oleObject9.bin"/><Relationship Id="rId7" Type="http://schemas.openxmlformats.org/officeDocument/2006/relationships/oleObject" Target="../embeddings/oleObject17.bin"/><Relationship Id="rId12" Type="http://schemas.openxmlformats.org/officeDocument/2006/relationships/image" Target="../media/image19.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wmf"/><Relationship Id="rId11" Type="http://schemas.openxmlformats.org/officeDocument/2006/relationships/oleObject" Target="../embeddings/oleObject19.bin"/><Relationship Id="rId5" Type="http://schemas.openxmlformats.org/officeDocument/2006/relationships/oleObject" Target="../embeddings/oleObject16.bin"/><Relationship Id="rId10" Type="http://schemas.openxmlformats.org/officeDocument/2006/relationships/image" Target="../media/image18.wmf"/><Relationship Id="rId4" Type="http://schemas.openxmlformats.org/officeDocument/2006/relationships/image" Target="../media/image9.wmf"/><Relationship Id="rId9" Type="http://schemas.openxmlformats.org/officeDocument/2006/relationships/oleObject" Target="../embeddings/oleObject18.bin"/><Relationship Id="rId14" Type="http://schemas.openxmlformats.org/officeDocument/2006/relationships/image" Target="../media/image20.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3.wmf"/><Relationship Id="rId5" Type="http://schemas.openxmlformats.org/officeDocument/2006/relationships/oleObject" Target="../embeddings/oleObject3.bin"/><Relationship Id="rId4" Type="http://schemas.openxmlformats.org/officeDocument/2006/relationships/image" Target="../media/image22.wmf"/></Relationships>
</file>

<file path=ppt/slides/_rels/slide9.xml.rels><?xml version="1.0" encoding="UTF-8" standalone="yes"?>
<Relationships xmlns="http://schemas.openxmlformats.org/package/2006/relationships"><Relationship Id="rId8" Type="http://schemas.openxmlformats.org/officeDocument/2006/relationships/image" Target="../media/image26.wmf"/><Relationship Id="rId13" Type="http://schemas.openxmlformats.org/officeDocument/2006/relationships/oleObject" Target="../embeddings/oleObject26.bin"/><Relationship Id="rId18" Type="http://schemas.openxmlformats.org/officeDocument/2006/relationships/image" Target="../media/image22.wmf"/><Relationship Id="rId3" Type="http://schemas.openxmlformats.org/officeDocument/2006/relationships/oleObject" Target="../embeddings/oleObject21.bin"/><Relationship Id="rId7" Type="http://schemas.openxmlformats.org/officeDocument/2006/relationships/oleObject" Target="../embeddings/oleObject23.bin"/><Relationship Id="rId12" Type="http://schemas.openxmlformats.org/officeDocument/2006/relationships/image" Target="../media/image28.wmf"/><Relationship Id="rId17" Type="http://schemas.openxmlformats.org/officeDocument/2006/relationships/oleObject" Target="../embeddings/oleObject4.bin"/><Relationship Id="rId2" Type="http://schemas.openxmlformats.org/officeDocument/2006/relationships/image" Target="../media/image21.png"/><Relationship Id="rId16" Type="http://schemas.openxmlformats.org/officeDocument/2006/relationships/image" Target="../media/image23.wmf"/><Relationship Id="rId1" Type="http://schemas.openxmlformats.org/officeDocument/2006/relationships/slideLayout" Target="../slideLayouts/slideLayout2.xml"/><Relationship Id="rId6" Type="http://schemas.openxmlformats.org/officeDocument/2006/relationships/image" Target="../media/image25.wmf"/><Relationship Id="rId11" Type="http://schemas.openxmlformats.org/officeDocument/2006/relationships/oleObject" Target="../embeddings/oleObject25.bin"/><Relationship Id="rId5" Type="http://schemas.openxmlformats.org/officeDocument/2006/relationships/oleObject" Target="../embeddings/oleObject22.bin"/><Relationship Id="rId15" Type="http://schemas.openxmlformats.org/officeDocument/2006/relationships/oleObject" Target="../embeddings/oleObject3.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24.bin"/><Relationship Id="rId14" Type="http://schemas.openxmlformats.org/officeDocument/2006/relationships/image" Target="../media/image29.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image" Target="../media/image35.tiff"/><Relationship Id="rId1" Type="http://schemas.openxmlformats.org/officeDocument/2006/relationships/slideLayout" Target="../slideLayouts/slideLayout7.xml"/><Relationship Id="rId4" Type="http://schemas.openxmlformats.org/officeDocument/2006/relationships/image" Target="../media/image36.wmf"/></Relationships>
</file>

<file path=ppt/slides/_rels/slide17.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oleObject" Target="../embeddings/oleObject13.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15.bin"/></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39.wmf"/><Relationship Id="rId4" Type="http://schemas.openxmlformats.org/officeDocument/2006/relationships/oleObject" Target="../embeddings/oleObject28.bin"/></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oleObject" Target="../embeddings/oleObject13.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15.bin"/></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oleObject" Target="../embeddings/oleObject13.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15.bin"/></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4.wmf"/></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notesSlide" Target="../notesSlides/notesSlide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image" Target="../media/image81.png"/><Relationship Id="rId2" Type="http://schemas.openxmlformats.org/officeDocument/2006/relationships/notesSlide" Target="../notesSlides/notesSlide10.xml"/><Relationship Id="rId1" Type="http://schemas.openxmlformats.org/officeDocument/2006/relationships/slideLayout" Target="../slideLayouts/slideLayout1.xml"/><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png"/></Relationships>
</file>

<file path=ppt/slides/_rels/slide34.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35.xml.rels><?xml version="1.0" encoding="UTF-8" standalone="yes"?>
<Relationships xmlns="http://schemas.openxmlformats.org/package/2006/relationships"><Relationship Id="rId8" Type="http://schemas.openxmlformats.org/officeDocument/2006/relationships/image" Target="../media/image59.jpg"/><Relationship Id="rId3" Type="http://schemas.openxmlformats.org/officeDocument/2006/relationships/image" Target="../media/image88.png"/><Relationship Id="rId7" Type="http://schemas.openxmlformats.org/officeDocument/2006/relationships/image" Target="../media/image9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8.png"/></Relationships>
</file>

<file path=ppt/slides/_rels/slide3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3.png"/><Relationship Id="rId4" Type="http://schemas.openxmlformats.org/officeDocument/2006/relationships/image" Target="../media/image102.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1.png"/></Relationships>
</file>

<file path=ppt/slides/_rels/slide4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s://joeid.folk.ntnu.no/Romania25/CO2singleLayerDA.py" TargetMode="External"/><Relationship Id="rId5" Type="http://schemas.openxmlformats.org/officeDocument/2006/relationships/image" Target="../media/image95.png"/><Relationship Id="rId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7564" y="692696"/>
            <a:ext cx="7848872" cy="1470025"/>
          </a:xfrm>
        </p:spPr>
        <p:txBody>
          <a:bodyPr>
            <a:normAutofit/>
          </a:bodyPr>
          <a:lstStyle/>
          <a:p>
            <a:r>
              <a:rPr lang="nb-NO" dirty="0"/>
              <a:t>Data </a:t>
            </a:r>
            <a:r>
              <a:rPr lang="nb-NO" dirty="0" err="1"/>
              <a:t>Assimilation</a:t>
            </a:r>
            <a:r>
              <a:rPr lang="nb-NO" dirty="0"/>
              <a:t> Summer School</a:t>
            </a:r>
            <a:br>
              <a:rPr lang="nb-NO" dirty="0"/>
            </a:br>
            <a:r>
              <a:rPr lang="nb-NO" dirty="0"/>
              <a:t>Romania, 2025</a:t>
            </a:r>
            <a:endParaRPr lang="en-US" sz="3100" i="1" dirty="0">
              <a:solidFill>
                <a:schemeClr val="bg1">
                  <a:lumMod val="50000"/>
                </a:schemeClr>
              </a:solidFill>
            </a:endParaRPr>
          </a:p>
        </p:txBody>
      </p:sp>
      <p:sp>
        <p:nvSpPr>
          <p:cNvPr id="3" name="Subtitle 2"/>
          <p:cNvSpPr>
            <a:spLocks noGrp="1"/>
          </p:cNvSpPr>
          <p:nvPr>
            <p:ph type="subTitle" idx="1"/>
          </p:nvPr>
        </p:nvSpPr>
        <p:spPr>
          <a:xfrm>
            <a:off x="647564" y="4005064"/>
            <a:ext cx="7848872" cy="1752600"/>
          </a:xfrm>
        </p:spPr>
        <p:txBody>
          <a:bodyPr>
            <a:normAutofit fontScale="85000" lnSpcReduction="20000"/>
          </a:bodyPr>
          <a:lstStyle/>
          <a:p>
            <a:r>
              <a:rPr lang="nb-NO" b="1" dirty="0">
                <a:solidFill>
                  <a:schemeClr val="tx1"/>
                </a:solidFill>
              </a:rPr>
              <a:t>Jo Eidsvik</a:t>
            </a:r>
          </a:p>
          <a:p>
            <a:r>
              <a:rPr lang="nb-NO" dirty="0">
                <a:solidFill>
                  <a:schemeClr val="tx1"/>
                </a:solidFill>
              </a:rPr>
              <a:t>Department </a:t>
            </a:r>
            <a:r>
              <a:rPr lang="nb-NO" dirty="0" err="1">
                <a:solidFill>
                  <a:schemeClr val="tx1"/>
                </a:solidFill>
              </a:rPr>
              <a:t>of</a:t>
            </a:r>
            <a:r>
              <a:rPr lang="nb-NO" dirty="0">
                <a:solidFill>
                  <a:schemeClr val="tx1"/>
                </a:solidFill>
              </a:rPr>
              <a:t> Mathematical Sciences, </a:t>
            </a:r>
          </a:p>
          <a:p>
            <a:r>
              <a:rPr lang="nb-NO" dirty="0">
                <a:solidFill>
                  <a:schemeClr val="tx1"/>
                </a:solidFill>
              </a:rPr>
              <a:t>NTNU, Norway</a:t>
            </a:r>
          </a:p>
          <a:p>
            <a:r>
              <a:rPr lang="nb-NO" dirty="0">
                <a:hlinkClick r:id="rId2"/>
              </a:rPr>
              <a:t>Jo.Eidsvik@ntnu.no</a:t>
            </a:r>
            <a:endParaRPr lang="nb-NO" dirty="0"/>
          </a:p>
          <a:p>
            <a:endParaRPr lang="nb-NO" dirty="0"/>
          </a:p>
        </p:txBody>
      </p:sp>
    </p:spTree>
    <p:extLst>
      <p:ext uri="{BB962C8B-B14F-4D97-AF65-F5344CB8AC3E}">
        <p14:creationId xmlns:p14="http://schemas.microsoft.com/office/powerpoint/2010/main" val="2281780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a:bodyPr>
          <a:lstStyle/>
          <a:p>
            <a:pPr algn="l"/>
            <a:r>
              <a:rPr lang="nb-NO" dirty="0"/>
              <a:t>Plan</a:t>
            </a:r>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1520165239"/>
              </p:ext>
            </p:extLst>
          </p:nvPr>
        </p:nvGraphicFramePr>
        <p:xfrm>
          <a:off x="611560" y="1482655"/>
          <a:ext cx="7632848" cy="4082364"/>
        </p:xfrm>
        <a:graphic>
          <a:graphicData uri="http://schemas.openxmlformats.org/drawingml/2006/table">
            <a:tbl>
              <a:tblPr firstRow="1" bandRow="1">
                <a:tableStyleId>{5C22544A-7EE6-4342-B048-85BDC9FD1C3A}</a:tableStyleId>
              </a:tblPr>
              <a:tblGrid>
                <a:gridCol w="1368152">
                  <a:extLst>
                    <a:ext uri="{9D8B030D-6E8A-4147-A177-3AD203B41FA5}">
                      <a16:colId xmlns:a16="http://schemas.microsoft.com/office/drawing/2014/main" val="20000"/>
                    </a:ext>
                  </a:extLst>
                </a:gridCol>
                <a:gridCol w="6264696">
                  <a:extLst>
                    <a:ext uri="{9D8B030D-6E8A-4147-A177-3AD203B41FA5}">
                      <a16:colId xmlns:a16="http://schemas.microsoft.com/office/drawing/2014/main" val="20001"/>
                    </a:ext>
                  </a:extLst>
                </a:gridCol>
              </a:tblGrid>
              <a:tr h="423579">
                <a:tc>
                  <a:txBody>
                    <a:bodyPr/>
                    <a:lstStyle/>
                    <a:p>
                      <a:r>
                        <a:rPr lang="nb-NO" sz="1800" b="1" dirty="0">
                          <a:solidFill>
                            <a:schemeClr val="tx1"/>
                          </a:solidFill>
                        </a:rPr>
                        <a:t>Time</a:t>
                      </a:r>
                      <a:r>
                        <a:rPr lang="nb-NO" sz="1800" b="1" baseline="0" dirty="0">
                          <a:solidFill>
                            <a:schemeClr val="tx1"/>
                          </a:solidFill>
                        </a:rPr>
                        <a:t> </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nb-NO" sz="1800" b="1" dirty="0" err="1">
                          <a:solidFill>
                            <a:schemeClr val="tx1"/>
                          </a:solidFill>
                        </a:rPr>
                        <a:t>Topic</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23579">
                <a:tc>
                  <a:txBody>
                    <a:bodyPr/>
                    <a:lstStyle/>
                    <a:p>
                      <a:r>
                        <a:rPr lang="nb-NO" sz="1800" b="1" dirty="0" err="1"/>
                        <a:t>Lecture</a:t>
                      </a:r>
                      <a:r>
                        <a:rPr lang="nb-NO" sz="1800" b="1" dirty="0"/>
                        <a:t> 1</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nb-NO" sz="1800" dirty="0" err="1"/>
                        <a:t>Bayesian</a:t>
                      </a:r>
                      <a:r>
                        <a:rPr lang="nb-NO" sz="1800" dirty="0"/>
                        <a:t> </a:t>
                      </a:r>
                      <a:r>
                        <a:rPr lang="nb-NO" sz="1800" dirty="0" err="1"/>
                        <a:t>model</a:t>
                      </a:r>
                      <a:r>
                        <a:rPr lang="nb-NO" sz="1800" dirty="0"/>
                        <a:t> </a:t>
                      </a:r>
                      <a:r>
                        <a:rPr lang="nb-NO" sz="1800" dirty="0" err="1"/>
                        <a:t>updating</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3579">
                <a:tc>
                  <a:txBody>
                    <a:bodyPr/>
                    <a:lstStyle/>
                    <a:p>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State space models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23579">
                <a:tc>
                  <a:txBody>
                    <a:bodyPr/>
                    <a:lstStyle/>
                    <a:p>
                      <a:r>
                        <a:rPr lang="nb-NO" sz="1800" b="1" dirty="0" err="1"/>
                        <a:t>Lecture</a:t>
                      </a:r>
                      <a:r>
                        <a:rPr lang="nb-NO" sz="1800" b="1" dirty="0"/>
                        <a:t> 2</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aseline="0" dirty="0"/>
                        <a:t>Design </a:t>
                      </a:r>
                      <a:r>
                        <a:rPr lang="nb-NO" sz="1800" baseline="0" dirty="0" err="1"/>
                        <a:t>of</a:t>
                      </a:r>
                      <a:r>
                        <a:rPr lang="nb-NO" sz="1800" baseline="0" dirty="0"/>
                        <a:t> </a:t>
                      </a:r>
                      <a:r>
                        <a:rPr lang="nb-NO" sz="1800" baseline="0" dirty="0" err="1"/>
                        <a:t>experiments</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23579">
                <a:tc>
                  <a:txBody>
                    <a:bodyPr/>
                    <a:lstStyle/>
                    <a:p>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dirty="0" err="1"/>
                        <a:t>Decision</a:t>
                      </a:r>
                      <a:r>
                        <a:rPr lang="nb-NO" sz="1800" dirty="0"/>
                        <a:t> </a:t>
                      </a:r>
                      <a:r>
                        <a:rPr lang="nb-NO" sz="1800" dirty="0" err="1"/>
                        <a:t>analysis</a:t>
                      </a:r>
                      <a:r>
                        <a:rPr lang="nb-NO" sz="1800" dirty="0"/>
                        <a:t> and </a:t>
                      </a:r>
                      <a:r>
                        <a:rPr lang="nb-NO" sz="1800" dirty="0" err="1"/>
                        <a:t>the</a:t>
                      </a:r>
                      <a:r>
                        <a:rPr lang="nb-NO" sz="1800" baseline="0" dirty="0"/>
                        <a:t> </a:t>
                      </a:r>
                      <a:r>
                        <a:rPr lang="nb-NO" sz="1800" baseline="0" dirty="0" err="1"/>
                        <a:t>value</a:t>
                      </a:r>
                      <a:r>
                        <a:rPr lang="nb-NO" sz="1800" baseline="0" dirty="0"/>
                        <a:t> </a:t>
                      </a:r>
                      <a:r>
                        <a:rPr lang="nb-NO" sz="1800" baseline="0" dirty="0" err="1"/>
                        <a:t>of</a:t>
                      </a:r>
                      <a:r>
                        <a:rPr lang="nb-NO" sz="1800" baseline="0" dirty="0"/>
                        <a:t> </a:t>
                      </a:r>
                      <a:r>
                        <a:rPr lang="nb-NO" sz="1800" baseline="0" dirty="0" err="1"/>
                        <a:t>information</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423579">
                <a:tc>
                  <a:txBody>
                    <a:bodyPr/>
                    <a:lstStyle/>
                    <a:p>
                      <a:r>
                        <a:rPr lang="nb-NO" sz="1800" b="1" dirty="0" err="1"/>
                        <a:t>Lecture</a:t>
                      </a:r>
                      <a:r>
                        <a:rPr lang="nb-NO" sz="1800" b="1" dirty="0"/>
                        <a:t> 3</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aseline="0" dirty="0"/>
                        <a:t>Informative sampling designs in </a:t>
                      </a:r>
                      <a:r>
                        <a:rPr lang="nb-NO" sz="1800" baseline="0" dirty="0" err="1"/>
                        <a:t>space</a:t>
                      </a:r>
                      <a:r>
                        <a:rPr lang="nb-NO" sz="1800" baseline="0" dirty="0"/>
                        <a:t>-time</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450405">
                <a:tc>
                  <a:txBody>
                    <a:bodyPr/>
                    <a:lstStyle/>
                    <a:p>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dirty="0" err="1"/>
                        <a:t>Examples</a:t>
                      </a:r>
                      <a:r>
                        <a:rPr lang="nb-NO" sz="1800" dirty="0"/>
                        <a:t> </a:t>
                      </a:r>
                      <a:r>
                        <a:rPr lang="nb-NO" sz="1800" dirty="0" err="1"/>
                        <a:t>with</a:t>
                      </a:r>
                      <a:r>
                        <a:rPr lang="nb-NO" sz="1800" dirty="0"/>
                        <a:t> AUV </a:t>
                      </a:r>
                      <a:r>
                        <a:rPr lang="nb-NO" sz="1800" dirty="0" err="1"/>
                        <a:t>surveying</a:t>
                      </a:r>
                      <a:r>
                        <a:rPr lang="nb-NO" sz="1800" dirty="0"/>
                        <a:t> in </a:t>
                      </a:r>
                      <a:r>
                        <a:rPr lang="nb-NO" sz="1800" dirty="0" err="1"/>
                        <a:t>the</a:t>
                      </a:r>
                      <a:r>
                        <a:rPr lang="nb-NO" sz="1800" dirty="0"/>
                        <a:t> </a:t>
                      </a:r>
                      <a:r>
                        <a:rPr lang="nb-NO" sz="1800" dirty="0" err="1"/>
                        <a:t>ocean</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4504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1" dirty="0" err="1"/>
                        <a:t>Lecture</a:t>
                      </a:r>
                      <a:r>
                        <a:rPr lang="nb-NO" sz="1800" b="1" baseline="0" dirty="0"/>
                        <a:t> 4</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b="1" dirty="0"/>
                        <a:t>Value </a:t>
                      </a:r>
                      <a:r>
                        <a:rPr lang="nb-NO" sz="1800" b="1" dirty="0" err="1"/>
                        <a:t>of</a:t>
                      </a:r>
                      <a:r>
                        <a:rPr lang="nb-NO" sz="1800" b="1" dirty="0"/>
                        <a:t> </a:t>
                      </a:r>
                      <a:r>
                        <a:rPr lang="nb-NO" sz="1800" b="1" dirty="0" err="1"/>
                        <a:t>information</a:t>
                      </a:r>
                      <a:r>
                        <a:rPr lang="nb-NO" sz="1800" b="1" dirty="0"/>
                        <a:t> </a:t>
                      </a:r>
                      <a:r>
                        <a:rPr lang="nb-NO" sz="1800" b="1" dirty="0" err="1"/>
                        <a:t>analysis</a:t>
                      </a:r>
                      <a:r>
                        <a:rPr lang="nb-NO" sz="1800" b="1" dirty="0"/>
                        <a:t> / </a:t>
                      </a:r>
                      <a:r>
                        <a:rPr lang="nb-NO" sz="1800" b="1" baseline="0" dirty="0" err="1"/>
                        <a:t>Sequential</a:t>
                      </a:r>
                      <a:r>
                        <a:rPr lang="nb-NO" sz="1800" b="1" baseline="0" dirty="0"/>
                        <a:t> </a:t>
                      </a:r>
                      <a:r>
                        <a:rPr lang="nb-NO" sz="1800" b="1" baseline="0" dirty="0" err="1"/>
                        <a:t>information</a:t>
                      </a:r>
                      <a:r>
                        <a:rPr lang="nb-NO" sz="1800" b="1" baseline="0" dirty="0"/>
                        <a:t> </a:t>
                      </a:r>
                      <a:r>
                        <a:rPr lang="nb-NO" sz="1800" b="1" baseline="0" dirty="0" err="1"/>
                        <a:t>gathering</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50405">
                <a:tc>
                  <a:txBody>
                    <a:bodyPr/>
                    <a:lstStyle/>
                    <a:p>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800" b="1" dirty="0" err="1"/>
                        <a:t>Examples</a:t>
                      </a:r>
                      <a:r>
                        <a:rPr lang="nb-NO" sz="1800" b="1" baseline="0" dirty="0"/>
                        <a:t> </a:t>
                      </a:r>
                      <a:r>
                        <a:rPr lang="nb-NO" sz="1800" b="1" baseline="0" dirty="0" err="1"/>
                        <a:t>with</a:t>
                      </a:r>
                      <a:r>
                        <a:rPr lang="nb-NO" sz="1800" b="1" baseline="0" dirty="0"/>
                        <a:t> CO2 </a:t>
                      </a:r>
                      <a:r>
                        <a:rPr lang="nb-NO" sz="1800" b="1" baseline="0" dirty="0" err="1"/>
                        <a:t>storage</a:t>
                      </a:r>
                      <a:r>
                        <a:rPr lang="nb-NO" sz="1800" b="1" baseline="0" dirty="0"/>
                        <a:t> </a:t>
                      </a:r>
                      <a:r>
                        <a:rPr lang="nb-NO" sz="1800" b="1" baseline="0" dirty="0" err="1"/>
                        <a:t>monitoring</a:t>
                      </a:r>
                      <a:r>
                        <a:rPr lang="nb-NO" sz="1800" b="1" baseline="0" dirty="0"/>
                        <a:t> in </a:t>
                      </a:r>
                      <a:r>
                        <a:rPr lang="nb-NO" sz="1800" b="1" baseline="0" dirty="0" err="1"/>
                        <a:t>the</a:t>
                      </a:r>
                      <a:r>
                        <a:rPr lang="nb-NO" sz="1800" b="1" baseline="0" dirty="0"/>
                        <a:t> </a:t>
                      </a:r>
                      <a:r>
                        <a:rPr lang="nb-NO" sz="1800" b="1" baseline="0" dirty="0" err="1"/>
                        <a:t>subsurface</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sp>
        <p:nvSpPr>
          <p:cNvPr id="3" name="TextBox 2">
            <a:extLst>
              <a:ext uri="{FF2B5EF4-FFF2-40B4-BE49-F238E27FC236}">
                <a16:creationId xmlns:a16="http://schemas.microsoft.com/office/drawing/2014/main" id="{62B97D0F-BC28-E29F-4C02-F9541C6FFD90}"/>
              </a:ext>
            </a:extLst>
          </p:cNvPr>
          <p:cNvSpPr txBox="1"/>
          <p:nvPr/>
        </p:nvSpPr>
        <p:spPr>
          <a:xfrm>
            <a:off x="611560" y="6021288"/>
            <a:ext cx="7704856" cy="369332"/>
          </a:xfrm>
          <a:prstGeom prst="rect">
            <a:avLst/>
          </a:prstGeom>
          <a:noFill/>
        </p:spPr>
        <p:txBody>
          <a:bodyPr wrap="square" rtlCol="0">
            <a:spAutoFit/>
          </a:bodyPr>
          <a:lstStyle/>
          <a:p>
            <a:r>
              <a:rPr lang="en-GB" dirty="0">
                <a:hlinkClick r:id="rId2"/>
              </a:rPr>
              <a:t>https://joeid.folk.ntnu.no/Romania25/</a:t>
            </a:r>
            <a:r>
              <a:rPr lang="en-GB" dirty="0"/>
              <a:t> </a:t>
            </a:r>
            <a:endParaRPr lang="en-NO" dirty="0"/>
          </a:p>
        </p:txBody>
      </p:sp>
    </p:spTree>
    <p:extLst>
      <p:ext uri="{BB962C8B-B14F-4D97-AF65-F5344CB8AC3E}">
        <p14:creationId xmlns:p14="http://schemas.microsoft.com/office/powerpoint/2010/main" val="1416410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a:t>Value </a:t>
            </a:r>
            <a:r>
              <a:rPr lang="nb-NO" sz="4000" dirty="0" err="1"/>
              <a:t>of</a:t>
            </a:r>
            <a:r>
              <a:rPr lang="nb-NO" sz="4000" dirty="0"/>
              <a:t> </a:t>
            </a:r>
            <a:r>
              <a:rPr lang="nb-NO" sz="4000" dirty="0" err="1"/>
              <a:t>information</a:t>
            </a:r>
            <a:r>
              <a:rPr lang="nb-NO" sz="4000" dirty="0"/>
              <a:t> (VOI)</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TextBox 14"/>
          <p:cNvSpPr txBox="1"/>
          <p:nvPr/>
        </p:nvSpPr>
        <p:spPr>
          <a:xfrm>
            <a:off x="395536" y="1340768"/>
            <a:ext cx="2592288" cy="400110"/>
          </a:xfrm>
          <a:prstGeom prst="rect">
            <a:avLst/>
          </a:prstGeom>
          <a:noFill/>
        </p:spPr>
        <p:txBody>
          <a:bodyPr wrap="square" rtlCol="0">
            <a:spAutoFit/>
          </a:bodyPr>
          <a:lstStyle/>
          <a:p>
            <a:r>
              <a:rPr lang="nb-NO" sz="2000" dirty="0"/>
              <a:t>Prior </a:t>
            </a:r>
            <a:r>
              <a:rPr lang="nb-NO" sz="2000" dirty="0" err="1"/>
              <a:t>value</a:t>
            </a:r>
            <a:r>
              <a:rPr lang="nb-NO" sz="2000" dirty="0"/>
              <a:t>:</a:t>
            </a:r>
            <a:endParaRPr lang="en-US" sz="2000" dirty="0"/>
          </a:p>
        </p:txBody>
      </p:sp>
      <p:sp>
        <p:nvSpPr>
          <p:cNvPr id="17" name="TextBox 16"/>
          <p:cNvSpPr txBox="1"/>
          <p:nvPr/>
        </p:nvSpPr>
        <p:spPr>
          <a:xfrm>
            <a:off x="395536" y="3039415"/>
            <a:ext cx="4392488" cy="400110"/>
          </a:xfrm>
          <a:prstGeom prst="rect">
            <a:avLst/>
          </a:prstGeom>
          <a:noFill/>
        </p:spPr>
        <p:txBody>
          <a:bodyPr wrap="square" rtlCol="0">
            <a:spAutoFit/>
          </a:bodyPr>
          <a:lstStyle/>
          <a:p>
            <a:r>
              <a:rPr lang="nb-NO" sz="2000" dirty="0" err="1"/>
              <a:t>Posterior</a:t>
            </a:r>
            <a:r>
              <a:rPr lang="nb-NO" sz="2000" dirty="0"/>
              <a:t> </a:t>
            </a:r>
            <a:r>
              <a:rPr lang="nb-NO" sz="2000" dirty="0" err="1"/>
              <a:t>value</a:t>
            </a:r>
            <a:r>
              <a:rPr lang="nb-NO" sz="2000" dirty="0"/>
              <a:t>:</a:t>
            </a:r>
            <a:endParaRPr lang="en-US" sz="2000" dirty="0"/>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1" name="Object 20"/>
          <p:cNvGraphicFramePr>
            <a:graphicFrameLocks noChangeAspect="1"/>
          </p:cNvGraphicFramePr>
          <p:nvPr/>
        </p:nvGraphicFramePr>
        <p:xfrm>
          <a:off x="539552" y="5589240"/>
          <a:ext cx="2929152" cy="503386"/>
        </p:xfrm>
        <a:graphic>
          <a:graphicData uri="http://schemas.openxmlformats.org/presentationml/2006/ole">
            <mc:AlternateContent xmlns:mc="http://schemas.openxmlformats.org/markup-compatibility/2006">
              <mc:Choice xmlns:v="urn:schemas-microsoft-com:vml" Requires="v">
                <p:oleObj name="Equation" r:id="rId3" imgW="1549080" imgH="253800" progId="Equation.DSMT4">
                  <p:embed/>
                </p:oleObj>
              </mc:Choice>
              <mc:Fallback>
                <p:oleObj name="Equation" r:id="rId3" imgW="1549080" imgH="253800" progId="Equation.DSMT4">
                  <p:embed/>
                  <p:pic>
                    <p:nvPicPr>
                      <p:cNvPr id="21" name="Object 20"/>
                      <p:cNvPicPr>
                        <a:picLocks noChangeAspect="1" noChangeArrowheads="1"/>
                      </p:cNvPicPr>
                      <p:nvPr/>
                    </p:nvPicPr>
                    <p:blipFill>
                      <a:blip r:embed="rId4"/>
                      <a:srcRect/>
                      <a:stretch>
                        <a:fillRect/>
                      </a:stretch>
                    </p:blipFill>
                    <p:spPr bwMode="auto">
                      <a:xfrm>
                        <a:off x="539552" y="5589240"/>
                        <a:ext cx="2929152" cy="503386"/>
                      </a:xfrm>
                      <a:prstGeom prst="rect">
                        <a:avLst/>
                      </a:prstGeom>
                      <a:noFill/>
                    </p:spPr>
                  </p:pic>
                </p:oleObj>
              </mc:Fallback>
            </mc:AlternateContent>
          </a:graphicData>
        </a:graphic>
      </p:graphicFrame>
      <p:graphicFrame>
        <p:nvGraphicFramePr>
          <p:cNvPr id="5" name="Object 4"/>
          <p:cNvGraphicFramePr>
            <a:graphicFrameLocks noChangeAspect="1"/>
          </p:cNvGraphicFramePr>
          <p:nvPr/>
        </p:nvGraphicFramePr>
        <p:xfrm>
          <a:off x="6516688" y="1330464"/>
          <a:ext cx="269875" cy="1185863"/>
        </p:xfrm>
        <a:graphic>
          <a:graphicData uri="http://schemas.openxmlformats.org/presentationml/2006/ole">
            <mc:AlternateContent xmlns:mc="http://schemas.openxmlformats.org/markup-compatibility/2006">
              <mc:Choice xmlns:v="urn:schemas-microsoft-com:vml" Requires="v">
                <p:oleObj name="Equation" r:id="rId5" imgW="139680" imgH="596880" progId="Equation.DSMT4">
                  <p:embed/>
                </p:oleObj>
              </mc:Choice>
              <mc:Fallback>
                <p:oleObj name="Equation" r:id="rId5" imgW="139680" imgH="596880" progId="Equation.DSMT4">
                  <p:embed/>
                  <p:pic>
                    <p:nvPicPr>
                      <p:cNvPr id="5" name="Object 4"/>
                      <p:cNvPicPr>
                        <a:picLocks noChangeAspect="1" noChangeArrowheads="1"/>
                      </p:cNvPicPr>
                      <p:nvPr/>
                    </p:nvPicPr>
                    <p:blipFill>
                      <a:blip r:embed="rId6"/>
                      <a:srcRect/>
                      <a:stretch>
                        <a:fillRect/>
                      </a:stretch>
                    </p:blipFill>
                    <p:spPr bwMode="auto">
                      <a:xfrm>
                        <a:off x="6516688" y="1330464"/>
                        <a:ext cx="269875"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Box 6"/>
          <p:cNvSpPr txBox="1"/>
          <p:nvPr/>
        </p:nvSpPr>
        <p:spPr>
          <a:xfrm>
            <a:off x="7254453" y="1241465"/>
            <a:ext cx="1782043" cy="1323439"/>
          </a:xfrm>
          <a:prstGeom prst="rect">
            <a:avLst/>
          </a:prstGeom>
          <a:noFill/>
        </p:spPr>
        <p:txBody>
          <a:bodyPr wrap="square" rtlCol="0">
            <a:spAutoFit/>
          </a:bodyPr>
          <a:lstStyle/>
          <a:p>
            <a:r>
              <a:rPr lang="nb-NO" sz="2000" dirty="0"/>
              <a:t>- </a:t>
            </a:r>
            <a:r>
              <a:rPr lang="nb-NO" sz="2000" dirty="0" err="1"/>
              <a:t>Uncertainties</a:t>
            </a:r>
            <a:endParaRPr lang="nb-NO" sz="2000" dirty="0"/>
          </a:p>
          <a:p>
            <a:pPr marL="342900" indent="-342900">
              <a:buFontTx/>
              <a:buChar char="-"/>
            </a:pPr>
            <a:endParaRPr lang="nb-NO" sz="2000" dirty="0"/>
          </a:p>
          <a:p>
            <a:pPr marL="342900" indent="-342900">
              <a:buFontTx/>
              <a:buChar char="-"/>
            </a:pPr>
            <a:endParaRPr lang="nb-NO" sz="2000" dirty="0"/>
          </a:p>
          <a:p>
            <a:r>
              <a:rPr lang="nb-NO" sz="2000" dirty="0"/>
              <a:t>- Alternatives</a:t>
            </a:r>
            <a:endParaRPr lang="en-US" sz="2000" dirty="0"/>
          </a:p>
        </p:txBody>
      </p:sp>
      <p:graphicFrame>
        <p:nvGraphicFramePr>
          <p:cNvPr id="9" name="Object 8"/>
          <p:cNvGraphicFramePr>
            <a:graphicFrameLocks noChangeAspect="1"/>
          </p:cNvGraphicFramePr>
          <p:nvPr/>
        </p:nvGraphicFramePr>
        <p:xfrm>
          <a:off x="6516216" y="3964483"/>
          <a:ext cx="269875" cy="328613"/>
        </p:xfrm>
        <a:graphic>
          <a:graphicData uri="http://schemas.openxmlformats.org/presentationml/2006/ole">
            <mc:AlternateContent xmlns:mc="http://schemas.openxmlformats.org/markup-compatibility/2006">
              <mc:Choice xmlns:v="urn:schemas-microsoft-com:vml" Requires="v">
                <p:oleObj name="Equation" r:id="rId7" imgW="139680" imgH="164880" progId="Equation.DSMT4">
                  <p:embed/>
                </p:oleObj>
              </mc:Choice>
              <mc:Fallback>
                <p:oleObj name="Equation" r:id="rId7" imgW="139680" imgH="164880" progId="Equation.DSMT4">
                  <p:embed/>
                  <p:pic>
                    <p:nvPicPr>
                      <p:cNvPr id="9" name="Object 8"/>
                      <p:cNvPicPr>
                        <a:picLocks noChangeAspect="1" noChangeArrowheads="1"/>
                      </p:cNvPicPr>
                      <p:nvPr/>
                    </p:nvPicPr>
                    <p:blipFill>
                      <a:blip r:embed="rId8"/>
                      <a:srcRect/>
                      <a:stretch>
                        <a:fillRect/>
                      </a:stretch>
                    </p:blipFill>
                    <p:spPr bwMode="auto">
                      <a:xfrm>
                        <a:off x="6516216" y="3964483"/>
                        <a:ext cx="269875"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TextBox 15"/>
          <p:cNvSpPr txBox="1"/>
          <p:nvPr/>
        </p:nvSpPr>
        <p:spPr>
          <a:xfrm>
            <a:off x="7524327" y="3892986"/>
            <a:ext cx="1242293" cy="400110"/>
          </a:xfrm>
          <a:prstGeom prst="rect">
            <a:avLst/>
          </a:prstGeom>
          <a:noFill/>
        </p:spPr>
        <p:txBody>
          <a:bodyPr wrap="square" rtlCol="0">
            <a:spAutoFit/>
          </a:bodyPr>
          <a:lstStyle/>
          <a:p>
            <a:r>
              <a:rPr lang="nb-NO" dirty="0"/>
              <a:t>- </a:t>
            </a:r>
            <a:r>
              <a:rPr lang="nb-NO" sz="2000" dirty="0"/>
              <a:t>Data</a:t>
            </a:r>
            <a:endParaRPr lang="en-US" sz="2000" dirty="0"/>
          </a:p>
        </p:txBody>
      </p:sp>
      <p:cxnSp>
        <p:nvCxnSpPr>
          <p:cNvPr id="11" name="Straight Connector 10"/>
          <p:cNvCxnSpPr/>
          <p:nvPr/>
        </p:nvCxnSpPr>
        <p:spPr>
          <a:xfrm>
            <a:off x="6156176" y="1268760"/>
            <a:ext cx="0" cy="4680520"/>
          </a:xfrm>
          <a:prstGeom prst="line">
            <a:avLst/>
          </a:prstGeom>
          <a:ln w="41275">
            <a:prstDash val="dash"/>
          </a:ln>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nvGraphicFramePr>
        <p:xfrm>
          <a:off x="6300192" y="2708151"/>
          <a:ext cx="931862" cy="504825"/>
        </p:xfrm>
        <a:graphic>
          <a:graphicData uri="http://schemas.openxmlformats.org/presentationml/2006/ole">
            <mc:AlternateContent xmlns:mc="http://schemas.openxmlformats.org/markup-compatibility/2006">
              <mc:Choice xmlns:v="urn:schemas-microsoft-com:vml" Requires="v">
                <p:oleObj name="Equation" r:id="rId9" imgW="482400" imgH="253800" progId="Equation.DSMT4">
                  <p:embed/>
                </p:oleObj>
              </mc:Choice>
              <mc:Fallback>
                <p:oleObj name="Equation" r:id="rId9" imgW="482400" imgH="253800" progId="Equation.DSMT4">
                  <p:embed/>
                  <p:pic>
                    <p:nvPicPr>
                      <p:cNvPr id="12" name="Object 11"/>
                      <p:cNvPicPr>
                        <a:picLocks noChangeAspect="1" noChangeArrowheads="1"/>
                      </p:cNvPicPr>
                      <p:nvPr/>
                    </p:nvPicPr>
                    <p:blipFill>
                      <a:blip r:embed="rId10"/>
                      <a:srcRect/>
                      <a:stretch>
                        <a:fillRect/>
                      </a:stretch>
                    </p:blipFill>
                    <p:spPr bwMode="auto">
                      <a:xfrm>
                        <a:off x="6300192" y="2708151"/>
                        <a:ext cx="931862"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TextBox 12"/>
          <p:cNvSpPr txBox="1"/>
          <p:nvPr/>
        </p:nvSpPr>
        <p:spPr>
          <a:xfrm>
            <a:off x="7236296" y="2740858"/>
            <a:ext cx="1872208" cy="400110"/>
          </a:xfrm>
          <a:prstGeom prst="rect">
            <a:avLst/>
          </a:prstGeom>
          <a:noFill/>
        </p:spPr>
        <p:txBody>
          <a:bodyPr wrap="square" rtlCol="0">
            <a:spAutoFit/>
          </a:bodyPr>
          <a:lstStyle/>
          <a:p>
            <a:r>
              <a:rPr lang="nb-NO" sz="2000" dirty="0"/>
              <a:t>- Value </a:t>
            </a:r>
            <a:r>
              <a:rPr lang="nb-NO" sz="2000" dirty="0" err="1"/>
              <a:t>function</a:t>
            </a:r>
            <a:endParaRPr lang="en-US" sz="2000" dirty="0"/>
          </a:p>
        </p:txBody>
      </p:sp>
      <p:sp>
        <p:nvSpPr>
          <p:cNvPr id="22" name="TextBox 21"/>
          <p:cNvSpPr txBox="1"/>
          <p:nvPr/>
        </p:nvSpPr>
        <p:spPr>
          <a:xfrm>
            <a:off x="467544" y="5003884"/>
            <a:ext cx="5184576" cy="369332"/>
          </a:xfrm>
          <a:prstGeom prst="rect">
            <a:avLst/>
          </a:prstGeom>
          <a:noFill/>
        </p:spPr>
        <p:txBody>
          <a:bodyPr wrap="square" rtlCol="0">
            <a:spAutoFit/>
          </a:bodyPr>
          <a:lstStyle/>
          <a:p>
            <a:r>
              <a:rPr lang="nb-NO" i="1" dirty="0"/>
              <a:t>VOI</a:t>
            </a:r>
            <a:r>
              <a:rPr lang="nb-NO" dirty="0"/>
              <a:t>    =   </a:t>
            </a:r>
            <a:r>
              <a:rPr lang="nb-NO" dirty="0" err="1"/>
              <a:t>Expected</a:t>
            </a:r>
            <a:r>
              <a:rPr lang="nb-NO" dirty="0"/>
              <a:t> </a:t>
            </a:r>
            <a:r>
              <a:rPr lang="nb-NO" dirty="0" err="1"/>
              <a:t>posterior</a:t>
            </a:r>
            <a:r>
              <a:rPr lang="nb-NO" dirty="0"/>
              <a:t> </a:t>
            </a:r>
            <a:r>
              <a:rPr lang="nb-NO" dirty="0" err="1"/>
              <a:t>value</a:t>
            </a:r>
            <a:r>
              <a:rPr lang="nb-NO" dirty="0"/>
              <a:t>    –   Prior </a:t>
            </a:r>
            <a:r>
              <a:rPr lang="nb-NO" dirty="0" err="1"/>
              <a:t>value</a:t>
            </a:r>
            <a:endParaRPr lang="en-US" dirty="0"/>
          </a:p>
        </p:txBody>
      </p:sp>
      <p:graphicFrame>
        <p:nvGraphicFramePr>
          <p:cNvPr id="10" name="Object 9"/>
          <p:cNvGraphicFramePr>
            <a:graphicFrameLocks noChangeAspect="1"/>
          </p:cNvGraphicFramePr>
          <p:nvPr/>
        </p:nvGraphicFramePr>
        <p:xfrm>
          <a:off x="395536" y="2010725"/>
          <a:ext cx="3084512" cy="542925"/>
        </p:xfrm>
        <a:graphic>
          <a:graphicData uri="http://schemas.openxmlformats.org/presentationml/2006/ole">
            <mc:AlternateContent xmlns:mc="http://schemas.openxmlformats.org/markup-compatibility/2006">
              <mc:Choice xmlns:v="urn:schemas-microsoft-com:vml" Requires="v">
                <p:oleObj name="Equation" r:id="rId11" imgW="1638000" imgH="279360" progId="Equation.DSMT4">
                  <p:embed/>
                </p:oleObj>
              </mc:Choice>
              <mc:Fallback>
                <p:oleObj name="Equation" r:id="rId11" imgW="1638000" imgH="279360" progId="Equation.DSMT4">
                  <p:embed/>
                  <p:pic>
                    <p:nvPicPr>
                      <p:cNvPr id="10" name="Object 9"/>
                      <p:cNvPicPr>
                        <a:picLocks noChangeAspect="1" noChangeArrowheads="1"/>
                      </p:cNvPicPr>
                      <p:nvPr/>
                    </p:nvPicPr>
                    <p:blipFill>
                      <a:blip r:embed="rId12"/>
                      <a:srcRect/>
                      <a:stretch>
                        <a:fillRect/>
                      </a:stretch>
                    </p:blipFill>
                    <p:spPr bwMode="auto">
                      <a:xfrm>
                        <a:off x="395536" y="2010725"/>
                        <a:ext cx="3084512"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4" name="Object 13"/>
          <p:cNvGraphicFramePr>
            <a:graphicFrameLocks noChangeAspect="1"/>
          </p:cNvGraphicFramePr>
          <p:nvPr/>
        </p:nvGraphicFramePr>
        <p:xfrm>
          <a:off x="143594" y="3609020"/>
          <a:ext cx="5832475" cy="649287"/>
        </p:xfrm>
        <a:graphic>
          <a:graphicData uri="http://schemas.openxmlformats.org/presentationml/2006/ole">
            <mc:AlternateContent xmlns:mc="http://schemas.openxmlformats.org/markup-compatibility/2006">
              <mc:Choice xmlns:v="urn:schemas-microsoft-com:vml" Requires="v">
                <p:oleObj name="Equation" r:id="rId13" imgW="2743200" imgH="304800" progId="Equation.DSMT4">
                  <p:embed/>
                </p:oleObj>
              </mc:Choice>
              <mc:Fallback>
                <p:oleObj name="Equation" r:id="rId13" imgW="2743200" imgH="304800" progId="Equation.DSMT4">
                  <p:embed/>
                  <p:pic>
                    <p:nvPicPr>
                      <p:cNvPr id="14" name="Object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3594" y="3609020"/>
                        <a:ext cx="583247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150171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nvGraphicFramePr>
        <p:xfrm>
          <a:off x="457200" y="1844824"/>
          <a:ext cx="6408712" cy="985956"/>
        </p:xfrm>
        <a:graphic>
          <a:graphicData uri="http://schemas.openxmlformats.org/presentationml/2006/ole">
            <mc:AlternateContent xmlns:mc="http://schemas.openxmlformats.org/markup-compatibility/2006">
              <mc:Choice xmlns:v="urn:schemas-microsoft-com:vml" Requires="v">
                <p:oleObj name="Equation" r:id="rId2" imgW="3403600" imgH="508000" progId="Equation.DSMT4">
                  <p:embed/>
                </p:oleObj>
              </mc:Choice>
              <mc:Fallback>
                <p:oleObj name="Equation" r:id="rId2" imgW="3403600" imgH="508000" progId="Equation.DSMT4">
                  <p:embed/>
                  <p:pic>
                    <p:nvPicPr>
                      <p:cNvPr id="5"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844824"/>
                        <a:ext cx="6408712" cy="985956"/>
                      </a:xfrm>
                      <a:prstGeom prst="rect">
                        <a:avLst/>
                      </a:prstGeom>
                      <a:noFill/>
                    </p:spPr>
                  </p:pic>
                </p:oleObj>
              </mc:Fallback>
            </mc:AlternateContent>
          </a:graphicData>
        </a:graphic>
      </p:graphicFrame>
      <p:sp>
        <p:nvSpPr>
          <p:cNvPr id="6" name="Title 1"/>
          <p:cNvSpPr txBox="1">
            <a:spLocks/>
          </p:cNvSpPr>
          <p:nvPr/>
        </p:nvSpPr>
        <p:spPr>
          <a:xfrm>
            <a:off x="457200" y="274638"/>
            <a:ext cx="85792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dirty="0" err="1"/>
              <a:t>Computation</a:t>
            </a:r>
            <a:r>
              <a:rPr lang="nb-NO" dirty="0"/>
              <a:t> - </a:t>
            </a:r>
            <a:r>
              <a:rPr lang="nb-NO" dirty="0" err="1"/>
              <a:t>Formula</a:t>
            </a:r>
            <a:r>
              <a:rPr lang="nb-NO" dirty="0"/>
              <a:t> for VOI</a:t>
            </a:r>
            <a:endParaRPr lang="en-US" dirty="0"/>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nvGraphicFramePr>
        <p:xfrm>
          <a:off x="457200" y="3501008"/>
          <a:ext cx="5832648" cy="648072"/>
        </p:xfrm>
        <a:graphic>
          <a:graphicData uri="http://schemas.openxmlformats.org/presentationml/2006/ole">
            <mc:AlternateContent xmlns:mc="http://schemas.openxmlformats.org/markup-compatibility/2006">
              <mc:Choice xmlns:v="urn:schemas-microsoft-com:vml" Requires="v">
                <p:oleObj name="Equation" r:id="rId4" imgW="2743200" imgH="304800" progId="Equation.DSMT4">
                  <p:embed/>
                </p:oleObj>
              </mc:Choice>
              <mc:Fallback>
                <p:oleObj name="Equation" r:id="rId4" imgW="2743200" imgH="304800" progId="Equation.DSMT4">
                  <p:embed/>
                  <p:pic>
                    <p:nvPicPr>
                      <p:cNvPr id="8"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3501008"/>
                        <a:ext cx="5832648" cy="648072"/>
                      </a:xfrm>
                      <a:prstGeom prst="rect">
                        <a:avLst/>
                      </a:prstGeom>
                      <a:noFill/>
                    </p:spPr>
                  </p:pic>
                </p:oleObj>
              </mc:Fallback>
            </mc:AlternateContent>
          </a:graphicData>
        </a:graphic>
      </p:graphicFrame>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cxnSp>
        <p:nvCxnSpPr>
          <p:cNvPr id="10" name="Straight Arrow Connector 9"/>
          <p:cNvCxnSpPr/>
          <p:nvPr/>
        </p:nvCxnSpPr>
        <p:spPr>
          <a:xfrm flipH="1" flipV="1">
            <a:off x="5220072" y="4221088"/>
            <a:ext cx="1728192"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948264" y="4293096"/>
            <a:ext cx="1728192" cy="369332"/>
          </a:xfrm>
          <a:prstGeom prst="rect">
            <a:avLst/>
          </a:prstGeom>
          <a:noFill/>
        </p:spPr>
        <p:txBody>
          <a:bodyPr wrap="square" rtlCol="0">
            <a:spAutoFit/>
          </a:bodyPr>
          <a:lstStyle/>
          <a:p>
            <a:r>
              <a:rPr lang="nb-NO" dirty="0"/>
              <a:t>Main </a:t>
            </a:r>
            <a:r>
              <a:rPr lang="nb-NO" dirty="0" err="1"/>
              <a:t>challenge</a:t>
            </a:r>
            <a:r>
              <a:rPr lang="nb-NO" dirty="0"/>
              <a:t>.</a:t>
            </a:r>
            <a:endParaRPr lang="en-US" dirty="0"/>
          </a:p>
        </p:txBody>
      </p:sp>
    </p:spTree>
    <p:extLst>
      <p:ext uri="{BB962C8B-B14F-4D97-AF65-F5344CB8AC3E}">
        <p14:creationId xmlns:p14="http://schemas.microsoft.com/office/powerpoint/2010/main" val="2151437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Approximate</a:t>
            </a:r>
            <a:r>
              <a:rPr lang="nb-NO" sz="4000" dirty="0"/>
              <a:t> </a:t>
            </a:r>
            <a:r>
              <a:rPr lang="nb-NO" sz="4000" dirty="0" err="1"/>
              <a:t>computation</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1" name="Object 20"/>
          <p:cNvGraphicFramePr>
            <a:graphicFrameLocks noChangeAspect="1"/>
          </p:cNvGraphicFramePr>
          <p:nvPr/>
        </p:nvGraphicFramePr>
        <p:xfrm>
          <a:off x="827584" y="3645024"/>
          <a:ext cx="2929152" cy="503386"/>
        </p:xfrm>
        <a:graphic>
          <a:graphicData uri="http://schemas.openxmlformats.org/presentationml/2006/ole">
            <mc:AlternateContent xmlns:mc="http://schemas.openxmlformats.org/markup-compatibility/2006">
              <mc:Choice xmlns:v="urn:schemas-microsoft-com:vml" Requires="v">
                <p:oleObj name="Equation" r:id="rId3" imgW="1549080" imgH="253800" progId="Equation.DSMT4">
                  <p:embed/>
                </p:oleObj>
              </mc:Choice>
              <mc:Fallback>
                <p:oleObj name="Equation" r:id="rId3" imgW="1549080" imgH="253800" progId="Equation.DSMT4">
                  <p:embed/>
                  <p:pic>
                    <p:nvPicPr>
                      <p:cNvPr id="21" name="Object 20"/>
                      <p:cNvPicPr>
                        <a:picLocks noChangeAspect="1" noChangeArrowheads="1"/>
                      </p:cNvPicPr>
                      <p:nvPr/>
                    </p:nvPicPr>
                    <p:blipFill>
                      <a:blip r:embed="rId4"/>
                      <a:srcRect/>
                      <a:stretch>
                        <a:fillRect/>
                      </a:stretch>
                    </p:blipFill>
                    <p:spPr bwMode="auto">
                      <a:xfrm>
                        <a:off x="827584" y="3645024"/>
                        <a:ext cx="2929152" cy="503386"/>
                      </a:xfrm>
                      <a:prstGeom prst="rect">
                        <a:avLst/>
                      </a:prstGeom>
                      <a:noFill/>
                    </p:spPr>
                  </p:pic>
                </p:oleObj>
              </mc:Fallback>
            </mc:AlternateContent>
          </a:graphicData>
        </a:graphic>
      </p:graphicFrame>
      <p:sp>
        <p:nvSpPr>
          <p:cNvPr id="10" name="TextBox 9"/>
          <p:cNvSpPr txBox="1"/>
          <p:nvPr/>
        </p:nvSpPr>
        <p:spPr>
          <a:xfrm>
            <a:off x="100753" y="4653136"/>
            <a:ext cx="9036495" cy="707886"/>
          </a:xfrm>
          <a:prstGeom prst="rect">
            <a:avLst/>
          </a:prstGeom>
          <a:noFill/>
        </p:spPr>
        <p:txBody>
          <a:bodyPr wrap="square" rtlCol="0">
            <a:spAutoFit/>
          </a:bodyPr>
          <a:lstStyle/>
          <a:p>
            <a:endParaRPr lang="nb-NO" sz="2000" dirty="0"/>
          </a:p>
          <a:p>
            <a:pPr marL="285750" indent="-285750">
              <a:buFont typeface="Arial" panose="020B0604020202020204" pitchFamily="34" charset="0"/>
              <a:buChar char="•"/>
            </a:pPr>
            <a:r>
              <a:rPr lang="nb-NO" sz="2000" b="1" dirty="0" err="1"/>
              <a:t>Suggest</a:t>
            </a:r>
            <a:r>
              <a:rPr lang="nb-NO" sz="2000" b="1" dirty="0"/>
              <a:t> Monte Carlo (</a:t>
            </a:r>
            <a:r>
              <a:rPr lang="nb-NO" sz="2000" b="1" dirty="0" err="1"/>
              <a:t>outer</a:t>
            </a:r>
            <a:r>
              <a:rPr lang="nb-NO" sz="2000" b="1" dirty="0"/>
              <a:t>) and </a:t>
            </a:r>
            <a:r>
              <a:rPr lang="nb-NO" sz="2000" b="1" dirty="0" err="1"/>
              <a:t>regression</a:t>
            </a:r>
            <a:r>
              <a:rPr lang="nb-NO" sz="2000" b="1" dirty="0"/>
              <a:t> </a:t>
            </a:r>
            <a:r>
              <a:rPr lang="nb-NO" sz="2000" b="1" dirty="0" err="1"/>
              <a:t>approximation</a:t>
            </a:r>
            <a:r>
              <a:rPr lang="nb-NO" sz="2000" b="1" dirty="0"/>
              <a:t> (</a:t>
            </a:r>
            <a:r>
              <a:rPr lang="nb-NO" sz="2000" b="1" dirty="0" err="1"/>
              <a:t>inner</a:t>
            </a:r>
            <a:r>
              <a:rPr lang="nb-NO" sz="2000" b="1" dirty="0"/>
              <a:t>). </a:t>
            </a:r>
          </a:p>
        </p:txBody>
      </p:sp>
      <p:grpSp>
        <p:nvGrpSpPr>
          <p:cNvPr id="16" name="Group 15"/>
          <p:cNvGrpSpPr/>
          <p:nvPr/>
        </p:nvGrpSpPr>
        <p:grpSpPr>
          <a:xfrm>
            <a:off x="827584" y="1628800"/>
            <a:ext cx="5464045" cy="1209934"/>
            <a:chOff x="827584" y="1628800"/>
            <a:chExt cx="5464045" cy="1209934"/>
          </a:xfrm>
        </p:grpSpPr>
        <p:graphicFrame>
          <p:nvGraphicFramePr>
            <p:cNvPr id="19" name="Object 18"/>
            <p:cNvGraphicFramePr>
              <a:graphicFrameLocks noChangeAspect="1"/>
            </p:cNvGraphicFramePr>
            <p:nvPr/>
          </p:nvGraphicFramePr>
          <p:xfrm>
            <a:off x="827584" y="2060848"/>
            <a:ext cx="5290388" cy="756022"/>
          </p:xfrm>
          <a:graphic>
            <a:graphicData uri="http://schemas.openxmlformats.org/presentationml/2006/ole">
              <mc:AlternateContent xmlns:mc="http://schemas.openxmlformats.org/markup-compatibility/2006">
                <mc:Choice xmlns:v="urn:schemas-microsoft-com:vml" Requires="v">
                  <p:oleObj name="Equation" r:id="rId5" imgW="2666880" imgH="380880" progId="Equation.DSMT4">
                    <p:embed/>
                  </p:oleObj>
                </mc:Choice>
                <mc:Fallback>
                  <p:oleObj name="Equation" r:id="rId5" imgW="2666880" imgH="380880" progId="Equation.DSMT4">
                    <p:embed/>
                    <p:pic>
                      <p:nvPicPr>
                        <p:cNvPr id="19" name="Object 18"/>
                        <p:cNvPicPr>
                          <a:picLocks noChangeAspect="1" noChangeArrowheads="1"/>
                        </p:cNvPicPr>
                        <p:nvPr/>
                      </p:nvPicPr>
                      <p:blipFill>
                        <a:blip r:embed="rId6"/>
                        <a:srcRect/>
                        <a:stretch>
                          <a:fillRect/>
                        </a:stretch>
                      </p:blipFill>
                      <p:spPr bwMode="auto">
                        <a:xfrm>
                          <a:off x="827584" y="2060848"/>
                          <a:ext cx="5290388" cy="756022"/>
                        </a:xfrm>
                        <a:prstGeom prst="rect">
                          <a:avLst/>
                        </a:prstGeom>
                        <a:noFill/>
                      </p:spPr>
                    </p:pic>
                  </p:oleObj>
                </mc:Fallback>
              </mc:AlternateContent>
            </a:graphicData>
          </a:graphic>
        </p:graphicFrame>
        <p:sp>
          <p:nvSpPr>
            <p:cNvPr id="9" name="Freeform 8"/>
            <p:cNvSpPr/>
            <p:nvPr/>
          </p:nvSpPr>
          <p:spPr>
            <a:xfrm>
              <a:off x="2197290" y="1628800"/>
              <a:ext cx="4094339" cy="696036"/>
            </a:xfrm>
            <a:custGeom>
              <a:avLst/>
              <a:gdLst>
                <a:gd name="connsiteX0" fmla="*/ 0 w 4094339"/>
                <a:gd name="connsiteY0" fmla="*/ 409433 h 696036"/>
                <a:gd name="connsiteX1" fmla="*/ 559558 w 4094339"/>
                <a:gd name="connsiteY1" fmla="*/ 423081 h 696036"/>
                <a:gd name="connsiteX2" fmla="*/ 928047 w 4094339"/>
                <a:gd name="connsiteY2" fmla="*/ 436729 h 696036"/>
                <a:gd name="connsiteX3" fmla="*/ 1296537 w 4094339"/>
                <a:gd name="connsiteY3" fmla="*/ 423081 h 696036"/>
                <a:gd name="connsiteX4" fmla="*/ 1419367 w 4094339"/>
                <a:gd name="connsiteY4" fmla="*/ 382138 h 696036"/>
                <a:gd name="connsiteX5" fmla="*/ 1596788 w 4094339"/>
                <a:gd name="connsiteY5" fmla="*/ 313899 h 696036"/>
                <a:gd name="connsiteX6" fmla="*/ 1637731 w 4094339"/>
                <a:gd name="connsiteY6" fmla="*/ 272956 h 696036"/>
                <a:gd name="connsiteX7" fmla="*/ 1678674 w 4094339"/>
                <a:gd name="connsiteY7" fmla="*/ 259308 h 696036"/>
                <a:gd name="connsiteX8" fmla="*/ 1774209 w 4094339"/>
                <a:gd name="connsiteY8" fmla="*/ 204717 h 696036"/>
                <a:gd name="connsiteX9" fmla="*/ 1815152 w 4094339"/>
                <a:gd name="connsiteY9" fmla="*/ 191069 h 696036"/>
                <a:gd name="connsiteX10" fmla="*/ 1856095 w 4094339"/>
                <a:gd name="connsiteY10" fmla="*/ 163774 h 696036"/>
                <a:gd name="connsiteX11" fmla="*/ 1910686 w 4094339"/>
                <a:gd name="connsiteY11" fmla="*/ 136478 h 696036"/>
                <a:gd name="connsiteX12" fmla="*/ 1951629 w 4094339"/>
                <a:gd name="connsiteY12" fmla="*/ 109182 h 696036"/>
                <a:gd name="connsiteX13" fmla="*/ 2006220 w 4094339"/>
                <a:gd name="connsiteY13" fmla="*/ 81887 h 696036"/>
                <a:gd name="connsiteX14" fmla="*/ 2101755 w 4094339"/>
                <a:gd name="connsiteY14" fmla="*/ 0 h 696036"/>
                <a:gd name="connsiteX15" fmla="*/ 2129050 w 4094339"/>
                <a:gd name="connsiteY15" fmla="*/ 81887 h 696036"/>
                <a:gd name="connsiteX16" fmla="*/ 2169994 w 4094339"/>
                <a:gd name="connsiteY16" fmla="*/ 163774 h 696036"/>
                <a:gd name="connsiteX17" fmla="*/ 2210937 w 4094339"/>
                <a:gd name="connsiteY17" fmla="*/ 191069 h 696036"/>
                <a:gd name="connsiteX18" fmla="*/ 2347414 w 4094339"/>
                <a:gd name="connsiteY18" fmla="*/ 232012 h 696036"/>
                <a:gd name="connsiteX19" fmla="*/ 2483892 w 4094339"/>
                <a:gd name="connsiteY19" fmla="*/ 272956 h 696036"/>
                <a:gd name="connsiteX20" fmla="*/ 2524835 w 4094339"/>
                <a:gd name="connsiteY20" fmla="*/ 286603 h 696036"/>
                <a:gd name="connsiteX21" fmla="*/ 2579426 w 4094339"/>
                <a:gd name="connsiteY21" fmla="*/ 300251 h 696036"/>
                <a:gd name="connsiteX22" fmla="*/ 2743200 w 4094339"/>
                <a:gd name="connsiteY22" fmla="*/ 327547 h 696036"/>
                <a:gd name="connsiteX23" fmla="*/ 2920620 w 4094339"/>
                <a:gd name="connsiteY23" fmla="*/ 341194 h 696036"/>
                <a:gd name="connsiteX24" fmla="*/ 3398292 w 4094339"/>
                <a:gd name="connsiteY24" fmla="*/ 368490 h 696036"/>
                <a:gd name="connsiteX25" fmla="*/ 3452883 w 4094339"/>
                <a:gd name="connsiteY25" fmla="*/ 395785 h 696036"/>
                <a:gd name="connsiteX26" fmla="*/ 3534770 w 4094339"/>
                <a:gd name="connsiteY26" fmla="*/ 423081 h 696036"/>
                <a:gd name="connsiteX27" fmla="*/ 3589361 w 4094339"/>
                <a:gd name="connsiteY27" fmla="*/ 450377 h 696036"/>
                <a:gd name="connsiteX28" fmla="*/ 3684895 w 4094339"/>
                <a:gd name="connsiteY28" fmla="*/ 477672 h 696036"/>
                <a:gd name="connsiteX29" fmla="*/ 3766782 w 4094339"/>
                <a:gd name="connsiteY29" fmla="*/ 504968 h 696036"/>
                <a:gd name="connsiteX30" fmla="*/ 3889611 w 4094339"/>
                <a:gd name="connsiteY30" fmla="*/ 532263 h 696036"/>
                <a:gd name="connsiteX31" fmla="*/ 4026089 w 4094339"/>
                <a:gd name="connsiteY31" fmla="*/ 573206 h 696036"/>
                <a:gd name="connsiteX32" fmla="*/ 4067032 w 4094339"/>
                <a:gd name="connsiteY32" fmla="*/ 600502 h 696036"/>
                <a:gd name="connsiteX33" fmla="*/ 4094328 w 4094339"/>
                <a:gd name="connsiteY33" fmla="*/ 696036 h 696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094339" h="696036">
                  <a:moveTo>
                    <a:pt x="0" y="409433"/>
                  </a:moveTo>
                  <a:lnTo>
                    <a:pt x="559558" y="423081"/>
                  </a:lnTo>
                  <a:cubicBezTo>
                    <a:pt x="682419" y="426695"/>
                    <a:pt x="805133" y="436729"/>
                    <a:pt x="928047" y="436729"/>
                  </a:cubicBezTo>
                  <a:cubicBezTo>
                    <a:pt x="1050961" y="436729"/>
                    <a:pt x="1173707" y="427630"/>
                    <a:pt x="1296537" y="423081"/>
                  </a:cubicBezTo>
                  <a:cubicBezTo>
                    <a:pt x="1401123" y="396934"/>
                    <a:pt x="1299457" y="424963"/>
                    <a:pt x="1419367" y="382138"/>
                  </a:cubicBezTo>
                  <a:cubicBezTo>
                    <a:pt x="1585183" y="322918"/>
                    <a:pt x="1492430" y="366077"/>
                    <a:pt x="1596788" y="313899"/>
                  </a:cubicBezTo>
                  <a:cubicBezTo>
                    <a:pt x="1610436" y="300251"/>
                    <a:pt x="1621672" y="283662"/>
                    <a:pt x="1637731" y="272956"/>
                  </a:cubicBezTo>
                  <a:cubicBezTo>
                    <a:pt x="1649701" y="264976"/>
                    <a:pt x="1665451" y="264975"/>
                    <a:pt x="1678674" y="259308"/>
                  </a:cubicBezTo>
                  <a:cubicBezTo>
                    <a:pt x="1846166" y="187524"/>
                    <a:pt x="1637141" y="273250"/>
                    <a:pt x="1774209" y="204717"/>
                  </a:cubicBezTo>
                  <a:cubicBezTo>
                    <a:pt x="1787076" y="198283"/>
                    <a:pt x="1802285" y="197503"/>
                    <a:pt x="1815152" y="191069"/>
                  </a:cubicBezTo>
                  <a:cubicBezTo>
                    <a:pt x="1829823" y="183734"/>
                    <a:pt x="1841854" y="171912"/>
                    <a:pt x="1856095" y="163774"/>
                  </a:cubicBezTo>
                  <a:cubicBezTo>
                    <a:pt x="1873759" y="153680"/>
                    <a:pt x="1893022" y="146572"/>
                    <a:pt x="1910686" y="136478"/>
                  </a:cubicBezTo>
                  <a:cubicBezTo>
                    <a:pt x="1924927" y="128340"/>
                    <a:pt x="1937388" y="117320"/>
                    <a:pt x="1951629" y="109182"/>
                  </a:cubicBezTo>
                  <a:cubicBezTo>
                    <a:pt x="1969293" y="99088"/>
                    <a:pt x="1988968" y="92670"/>
                    <a:pt x="2006220" y="81887"/>
                  </a:cubicBezTo>
                  <a:cubicBezTo>
                    <a:pt x="2052908" y="52707"/>
                    <a:pt x="2064535" y="37220"/>
                    <a:pt x="2101755" y="0"/>
                  </a:cubicBezTo>
                  <a:lnTo>
                    <a:pt x="2129050" y="81887"/>
                  </a:lnTo>
                  <a:cubicBezTo>
                    <a:pt x="2140150" y="115187"/>
                    <a:pt x="2143538" y="137318"/>
                    <a:pt x="2169994" y="163774"/>
                  </a:cubicBezTo>
                  <a:cubicBezTo>
                    <a:pt x="2181592" y="175372"/>
                    <a:pt x="2195948" y="184407"/>
                    <a:pt x="2210937" y="191069"/>
                  </a:cubicBezTo>
                  <a:cubicBezTo>
                    <a:pt x="2253665" y="210059"/>
                    <a:pt x="2302039" y="220669"/>
                    <a:pt x="2347414" y="232012"/>
                  </a:cubicBezTo>
                  <a:cubicBezTo>
                    <a:pt x="2422101" y="281804"/>
                    <a:pt x="2358435" y="247865"/>
                    <a:pt x="2483892" y="272956"/>
                  </a:cubicBezTo>
                  <a:cubicBezTo>
                    <a:pt x="2497998" y="275777"/>
                    <a:pt x="2511003" y="282651"/>
                    <a:pt x="2524835" y="286603"/>
                  </a:cubicBezTo>
                  <a:cubicBezTo>
                    <a:pt x="2542870" y="291756"/>
                    <a:pt x="2561116" y="296182"/>
                    <a:pt x="2579426" y="300251"/>
                  </a:cubicBezTo>
                  <a:cubicBezTo>
                    <a:pt x="2631102" y="311735"/>
                    <a:pt x="2691413" y="322368"/>
                    <a:pt x="2743200" y="327547"/>
                  </a:cubicBezTo>
                  <a:cubicBezTo>
                    <a:pt x="2802220" y="333449"/>
                    <a:pt x="2861528" y="336056"/>
                    <a:pt x="2920620" y="341194"/>
                  </a:cubicBezTo>
                  <a:cubicBezTo>
                    <a:pt x="3239746" y="368944"/>
                    <a:pt x="2838663" y="346104"/>
                    <a:pt x="3398292" y="368490"/>
                  </a:cubicBezTo>
                  <a:cubicBezTo>
                    <a:pt x="3416489" y="377588"/>
                    <a:pt x="3433993" y="388229"/>
                    <a:pt x="3452883" y="395785"/>
                  </a:cubicBezTo>
                  <a:cubicBezTo>
                    <a:pt x="3479597" y="406471"/>
                    <a:pt x="3509035" y="410213"/>
                    <a:pt x="3534770" y="423081"/>
                  </a:cubicBezTo>
                  <a:cubicBezTo>
                    <a:pt x="3552967" y="432180"/>
                    <a:pt x="3570661" y="442363"/>
                    <a:pt x="3589361" y="450377"/>
                  </a:cubicBezTo>
                  <a:cubicBezTo>
                    <a:pt x="3625026" y="465662"/>
                    <a:pt x="3646431" y="466133"/>
                    <a:pt x="3684895" y="477672"/>
                  </a:cubicBezTo>
                  <a:cubicBezTo>
                    <a:pt x="3712454" y="485940"/>
                    <a:pt x="3738568" y="499326"/>
                    <a:pt x="3766782" y="504968"/>
                  </a:cubicBezTo>
                  <a:cubicBezTo>
                    <a:pt x="3805749" y="512761"/>
                    <a:pt x="3851058" y="520697"/>
                    <a:pt x="3889611" y="532263"/>
                  </a:cubicBezTo>
                  <a:cubicBezTo>
                    <a:pt x="4055722" y="582097"/>
                    <a:pt x="3900278" y="541755"/>
                    <a:pt x="4026089" y="573206"/>
                  </a:cubicBezTo>
                  <a:cubicBezTo>
                    <a:pt x="4039737" y="582305"/>
                    <a:pt x="4058339" y="586593"/>
                    <a:pt x="4067032" y="600502"/>
                  </a:cubicBezTo>
                  <a:cubicBezTo>
                    <a:pt x="4095767" y="646477"/>
                    <a:pt x="4094328" y="659977"/>
                    <a:pt x="4094328" y="6960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3630304" y="2565779"/>
              <a:ext cx="1624084" cy="272955"/>
            </a:xfrm>
            <a:custGeom>
              <a:avLst/>
              <a:gdLst>
                <a:gd name="connsiteX0" fmla="*/ 0 w 1624084"/>
                <a:gd name="connsiteY0" fmla="*/ 0 h 272955"/>
                <a:gd name="connsiteX1" fmla="*/ 68239 w 1624084"/>
                <a:gd name="connsiteY1" fmla="*/ 40943 h 272955"/>
                <a:gd name="connsiteX2" fmla="*/ 109183 w 1624084"/>
                <a:gd name="connsiteY2" fmla="*/ 68239 h 272955"/>
                <a:gd name="connsiteX3" fmla="*/ 272956 w 1624084"/>
                <a:gd name="connsiteY3" fmla="*/ 95534 h 272955"/>
                <a:gd name="connsiteX4" fmla="*/ 436729 w 1624084"/>
                <a:gd name="connsiteY4" fmla="*/ 109182 h 272955"/>
                <a:gd name="connsiteX5" fmla="*/ 545911 w 1624084"/>
                <a:gd name="connsiteY5" fmla="*/ 136478 h 272955"/>
                <a:gd name="connsiteX6" fmla="*/ 586854 w 1624084"/>
                <a:gd name="connsiteY6" fmla="*/ 150125 h 272955"/>
                <a:gd name="connsiteX7" fmla="*/ 641445 w 1624084"/>
                <a:gd name="connsiteY7" fmla="*/ 163773 h 272955"/>
                <a:gd name="connsiteX8" fmla="*/ 682389 w 1624084"/>
                <a:gd name="connsiteY8" fmla="*/ 191069 h 272955"/>
                <a:gd name="connsiteX9" fmla="*/ 709684 w 1624084"/>
                <a:gd name="connsiteY9" fmla="*/ 272955 h 272955"/>
                <a:gd name="connsiteX10" fmla="*/ 736980 w 1624084"/>
                <a:gd name="connsiteY10" fmla="*/ 191069 h 272955"/>
                <a:gd name="connsiteX11" fmla="*/ 777923 w 1624084"/>
                <a:gd name="connsiteY11" fmla="*/ 163773 h 272955"/>
                <a:gd name="connsiteX12" fmla="*/ 859809 w 1624084"/>
                <a:gd name="connsiteY12" fmla="*/ 136478 h 272955"/>
                <a:gd name="connsiteX13" fmla="*/ 900753 w 1624084"/>
                <a:gd name="connsiteY13" fmla="*/ 122830 h 272955"/>
                <a:gd name="connsiteX14" fmla="*/ 1323833 w 1624084"/>
                <a:gd name="connsiteY14" fmla="*/ 95534 h 272955"/>
                <a:gd name="connsiteX15" fmla="*/ 1364777 w 1624084"/>
                <a:gd name="connsiteY15" fmla="*/ 81887 h 272955"/>
                <a:gd name="connsiteX16" fmla="*/ 1514902 w 1624084"/>
                <a:gd name="connsiteY16" fmla="*/ 54591 h 272955"/>
                <a:gd name="connsiteX17" fmla="*/ 1555845 w 1624084"/>
                <a:gd name="connsiteY17" fmla="*/ 27296 h 272955"/>
                <a:gd name="connsiteX18" fmla="*/ 1624084 w 1624084"/>
                <a:gd name="connsiteY18" fmla="*/ 13648 h 27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24084" h="272955">
                  <a:moveTo>
                    <a:pt x="0" y="0"/>
                  </a:moveTo>
                  <a:cubicBezTo>
                    <a:pt x="22746" y="13648"/>
                    <a:pt x="45745" y="26884"/>
                    <a:pt x="68239" y="40943"/>
                  </a:cubicBezTo>
                  <a:cubicBezTo>
                    <a:pt x="82149" y="49636"/>
                    <a:pt x="94512" y="60903"/>
                    <a:pt x="109183" y="68239"/>
                  </a:cubicBezTo>
                  <a:cubicBezTo>
                    <a:pt x="154380" y="90838"/>
                    <a:pt x="235559" y="91972"/>
                    <a:pt x="272956" y="95534"/>
                  </a:cubicBezTo>
                  <a:cubicBezTo>
                    <a:pt x="327489" y="100728"/>
                    <a:pt x="382138" y="104633"/>
                    <a:pt x="436729" y="109182"/>
                  </a:cubicBezTo>
                  <a:lnTo>
                    <a:pt x="545911" y="136478"/>
                  </a:lnTo>
                  <a:cubicBezTo>
                    <a:pt x="559867" y="139967"/>
                    <a:pt x="573022" y="146173"/>
                    <a:pt x="586854" y="150125"/>
                  </a:cubicBezTo>
                  <a:cubicBezTo>
                    <a:pt x="604889" y="155278"/>
                    <a:pt x="623248" y="159224"/>
                    <a:pt x="641445" y="163773"/>
                  </a:cubicBezTo>
                  <a:cubicBezTo>
                    <a:pt x="655093" y="172872"/>
                    <a:pt x="673695" y="177159"/>
                    <a:pt x="682389" y="191069"/>
                  </a:cubicBezTo>
                  <a:cubicBezTo>
                    <a:pt x="697638" y="215467"/>
                    <a:pt x="709684" y="272955"/>
                    <a:pt x="709684" y="272955"/>
                  </a:cubicBezTo>
                  <a:lnTo>
                    <a:pt x="736980" y="191069"/>
                  </a:lnTo>
                  <a:cubicBezTo>
                    <a:pt x="742167" y="175508"/>
                    <a:pt x="762934" y="170435"/>
                    <a:pt x="777923" y="163773"/>
                  </a:cubicBezTo>
                  <a:cubicBezTo>
                    <a:pt x="804215" y="152088"/>
                    <a:pt x="832514" y="145576"/>
                    <a:pt x="859809" y="136478"/>
                  </a:cubicBezTo>
                  <a:cubicBezTo>
                    <a:pt x="873457" y="131929"/>
                    <a:pt x="886796" y="126319"/>
                    <a:pt x="900753" y="122830"/>
                  </a:cubicBezTo>
                  <a:cubicBezTo>
                    <a:pt x="1074588" y="79370"/>
                    <a:pt x="936600" y="109876"/>
                    <a:pt x="1323833" y="95534"/>
                  </a:cubicBezTo>
                  <a:cubicBezTo>
                    <a:pt x="1337481" y="90985"/>
                    <a:pt x="1350820" y="85376"/>
                    <a:pt x="1364777" y="81887"/>
                  </a:cubicBezTo>
                  <a:cubicBezTo>
                    <a:pt x="1402934" y="72348"/>
                    <a:pt x="1478390" y="60676"/>
                    <a:pt x="1514902" y="54591"/>
                  </a:cubicBezTo>
                  <a:cubicBezTo>
                    <a:pt x="1528550" y="45493"/>
                    <a:pt x="1540769" y="33757"/>
                    <a:pt x="1555845" y="27296"/>
                  </a:cubicBezTo>
                  <a:cubicBezTo>
                    <a:pt x="1590265" y="12545"/>
                    <a:pt x="1597642" y="13648"/>
                    <a:pt x="1624084" y="1364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p:cNvGrpSpPr/>
          <p:nvPr/>
        </p:nvGrpSpPr>
        <p:grpSpPr>
          <a:xfrm>
            <a:off x="3712191" y="2852936"/>
            <a:ext cx="2732017" cy="403225"/>
            <a:chOff x="3712191" y="2852936"/>
            <a:chExt cx="2732017" cy="403225"/>
          </a:xfrm>
        </p:grpSpPr>
        <p:sp>
          <p:nvSpPr>
            <p:cNvPr id="7" name="TextBox 6"/>
            <p:cNvSpPr txBox="1"/>
            <p:nvPr/>
          </p:nvSpPr>
          <p:spPr>
            <a:xfrm>
              <a:off x="3712191" y="2852936"/>
              <a:ext cx="2579438" cy="400110"/>
            </a:xfrm>
            <a:prstGeom prst="rect">
              <a:avLst/>
            </a:prstGeom>
            <a:noFill/>
          </p:spPr>
          <p:txBody>
            <a:bodyPr wrap="square" rtlCol="0">
              <a:spAutoFit/>
            </a:bodyPr>
            <a:lstStyle/>
            <a:p>
              <a:r>
                <a:rPr lang="nb-NO" sz="2000" dirty="0" err="1"/>
                <a:t>Inner</a:t>
              </a:r>
              <a:r>
                <a:rPr lang="nb-NO" sz="2000" dirty="0"/>
                <a:t> </a:t>
              </a:r>
              <a:r>
                <a:rPr lang="nb-NO" sz="2000" dirty="0" err="1"/>
                <a:t>expectation</a:t>
              </a:r>
              <a:r>
                <a:rPr lang="nb-NO" sz="2000" dirty="0"/>
                <a:t>:</a:t>
              </a:r>
              <a:endParaRPr lang="en-US" sz="2000" dirty="0"/>
            </a:p>
          </p:txBody>
        </p:sp>
        <p:graphicFrame>
          <p:nvGraphicFramePr>
            <p:cNvPr id="12" name="Object 11"/>
            <p:cNvGraphicFramePr>
              <a:graphicFrameLocks noChangeAspect="1"/>
            </p:cNvGraphicFramePr>
            <p:nvPr/>
          </p:nvGraphicFramePr>
          <p:xfrm>
            <a:off x="5844133" y="2852936"/>
            <a:ext cx="600075" cy="403225"/>
          </p:xfrm>
          <a:graphic>
            <a:graphicData uri="http://schemas.openxmlformats.org/presentationml/2006/ole">
              <mc:AlternateContent xmlns:mc="http://schemas.openxmlformats.org/markup-compatibility/2006">
                <mc:Choice xmlns:v="urn:schemas-microsoft-com:vml" Requires="v">
                  <p:oleObj name="Equation" r:id="rId7" imgW="317160" imgH="203040" progId="Equation.DSMT4">
                    <p:embed/>
                  </p:oleObj>
                </mc:Choice>
                <mc:Fallback>
                  <p:oleObj name="Equation" r:id="rId7" imgW="317160" imgH="203040" progId="Equation.DSMT4">
                    <p:embed/>
                    <p:pic>
                      <p:nvPicPr>
                        <p:cNvPr id="12" name="Object 11"/>
                        <p:cNvPicPr>
                          <a:picLocks noChangeAspect="1" noChangeArrowheads="1"/>
                        </p:cNvPicPr>
                        <p:nvPr/>
                      </p:nvPicPr>
                      <p:blipFill>
                        <a:blip r:embed="rId8"/>
                        <a:srcRect/>
                        <a:stretch>
                          <a:fillRect/>
                        </a:stretch>
                      </p:blipFill>
                      <p:spPr bwMode="auto">
                        <a:xfrm>
                          <a:off x="5844133" y="2852936"/>
                          <a:ext cx="600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14" name="Group 13"/>
          <p:cNvGrpSpPr/>
          <p:nvPr/>
        </p:nvGrpSpPr>
        <p:grpSpPr>
          <a:xfrm>
            <a:off x="4139952" y="1250632"/>
            <a:ext cx="2423765" cy="418748"/>
            <a:chOff x="4139952" y="1250632"/>
            <a:chExt cx="2423765" cy="418748"/>
          </a:xfrm>
        </p:grpSpPr>
        <p:sp>
          <p:nvSpPr>
            <p:cNvPr id="22" name="TextBox 21"/>
            <p:cNvSpPr txBox="1"/>
            <p:nvPr/>
          </p:nvSpPr>
          <p:spPr>
            <a:xfrm>
              <a:off x="4139952" y="1250632"/>
              <a:ext cx="2376264" cy="400110"/>
            </a:xfrm>
            <a:prstGeom prst="rect">
              <a:avLst/>
            </a:prstGeom>
            <a:noFill/>
          </p:spPr>
          <p:txBody>
            <a:bodyPr wrap="square" rtlCol="0">
              <a:spAutoFit/>
            </a:bodyPr>
            <a:lstStyle/>
            <a:p>
              <a:r>
                <a:rPr lang="nb-NO" sz="2000" dirty="0"/>
                <a:t>Outer </a:t>
              </a:r>
              <a:r>
                <a:rPr lang="nb-NO" sz="2000" dirty="0" err="1"/>
                <a:t>expectation</a:t>
              </a:r>
              <a:r>
                <a:rPr lang="nb-NO" sz="2000" dirty="0"/>
                <a:t>:</a:t>
              </a:r>
              <a:endParaRPr lang="en-US" sz="2000" dirty="0"/>
            </a:p>
          </p:txBody>
        </p:sp>
        <p:graphicFrame>
          <p:nvGraphicFramePr>
            <p:cNvPr id="13" name="Object 12"/>
            <p:cNvGraphicFramePr>
              <a:graphicFrameLocks noChangeAspect="1"/>
            </p:cNvGraphicFramePr>
            <p:nvPr/>
          </p:nvGraphicFramePr>
          <p:xfrm>
            <a:off x="6300192" y="1340768"/>
            <a:ext cx="263525" cy="328612"/>
          </p:xfrm>
          <a:graphic>
            <a:graphicData uri="http://schemas.openxmlformats.org/presentationml/2006/ole">
              <mc:AlternateContent xmlns:mc="http://schemas.openxmlformats.org/markup-compatibility/2006">
                <mc:Choice xmlns:v="urn:schemas-microsoft-com:vml" Requires="v">
                  <p:oleObj name="Equation" r:id="rId9" imgW="139680" imgH="164880" progId="Equation.DSMT4">
                    <p:embed/>
                  </p:oleObj>
                </mc:Choice>
                <mc:Fallback>
                  <p:oleObj name="Equation" r:id="rId9" imgW="139680" imgH="164880" progId="Equation.DSMT4">
                    <p:embed/>
                    <p:pic>
                      <p:nvPicPr>
                        <p:cNvPr id="13" name="Object 12"/>
                        <p:cNvPicPr>
                          <a:picLocks noChangeAspect="1" noChangeArrowheads="1"/>
                        </p:cNvPicPr>
                        <p:nvPr/>
                      </p:nvPicPr>
                      <p:blipFill>
                        <a:blip r:embed="rId10"/>
                        <a:srcRect/>
                        <a:stretch>
                          <a:fillRect/>
                        </a:stretch>
                      </p:blipFill>
                      <p:spPr bwMode="auto">
                        <a:xfrm>
                          <a:off x="6300192" y="1340768"/>
                          <a:ext cx="26352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Tree>
    <p:extLst>
      <p:ext uri="{BB962C8B-B14F-4D97-AF65-F5344CB8AC3E}">
        <p14:creationId xmlns:p14="http://schemas.microsoft.com/office/powerpoint/2010/main" val="802071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Simulation-regression</a:t>
            </a:r>
            <a:r>
              <a:rPr lang="nb-NO" sz="4000" dirty="0"/>
              <a:t> </a:t>
            </a:r>
            <a:r>
              <a:rPr lang="nb-NO" sz="4000" dirty="0" err="1"/>
              <a:t>illustration</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Oval 3"/>
          <p:cNvSpPr/>
          <p:nvPr/>
        </p:nvSpPr>
        <p:spPr>
          <a:xfrm>
            <a:off x="3794274" y="213285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3" name="Object 22"/>
          <p:cNvGraphicFramePr>
            <a:graphicFrameLocks noChangeAspect="1"/>
          </p:cNvGraphicFramePr>
          <p:nvPr/>
        </p:nvGraphicFramePr>
        <p:xfrm>
          <a:off x="4253883" y="2462001"/>
          <a:ext cx="263525" cy="277813"/>
        </p:xfrm>
        <a:graphic>
          <a:graphicData uri="http://schemas.openxmlformats.org/presentationml/2006/ole">
            <mc:AlternateContent xmlns:mc="http://schemas.openxmlformats.org/markup-compatibility/2006">
              <mc:Choice xmlns:v="urn:schemas-microsoft-com:vml" Requires="v">
                <p:oleObj name="Equation" r:id="rId3" imgW="139680" imgH="139680" progId="Equation.DSMT4">
                  <p:embed/>
                </p:oleObj>
              </mc:Choice>
              <mc:Fallback>
                <p:oleObj name="Equation" r:id="rId3" imgW="139680" imgH="139680" progId="Equation.DSMT4">
                  <p:embed/>
                  <p:pic>
                    <p:nvPicPr>
                      <p:cNvPr id="23" name="Object 22"/>
                      <p:cNvPicPr>
                        <a:picLocks noChangeAspect="1" noChangeArrowheads="1"/>
                      </p:cNvPicPr>
                      <p:nvPr/>
                    </p:nvPicPr>
                    <p:blipFill>
                      <a:blip r:embed="rId4"/>
                      <a:srcRect/>
                      <a:stretch>
                        <a:fillRect/>
                      </a:stretch>
                    </p:blipFill>
                    <p:spPr bwMode="auto">
                      <a:xfrm>
                        <a:off x="4253883" y="2462001"/>
                        <a:ext cx="263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 name="Oval 27"/>
          <p:cNvSpPr/>
          <p:nvPr/>
        </p:nvSpPr>
        <p:spPr>
          <a:xfrm>
            <a:off x="827584" y="220486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9" name="Object 28"/>
          <p:cNvGraphicFramePr>
            <a:graphicFrameLocks noChangeAspect="1"/>
          </p:cNvGraphicFramePr>
          <p:nvPr/>
        </p:nvGraphicFramePr>
        <p:xfrm>
          <a:off x="1379959" y="2503115"/>
          <a:ext cx="239713" cy="277813"/>
        </p:xfrm>
        <a:graphic>
          <a:graphicData uri="http://schemas.openxmlformats.org/presentationml/2006/ole">
            <mc:AlternateContent xmlns:mc="http://schemas.openxmlformats.org/markup-compatibility/2006">
              <mc:Choice xmlns:v="urn:schemas-microsoft-com:vml" Requires="v">
                <p:oleObj name="Equation" r:id="rId5" imgW="126720" imgH="139680" progId="Equation.DSMT4">
                  <p:embed/>
                </p:oleObj>
              </mc:Choice>
              <mc:Fallback>
                <p:oleObj name="Equation" r:id="rId5" imgW="126720" imgH="139680" progId="Equation.DSMT4">
                  <p:embed/>
                  <p:pic>
                    <p:nvPicPr>
                      <p:cNvPr id="29" name="Object 28"/>
                      <p:cNvPicPr>
                        <a:picLocks noChangeAspect="1" noChangeArrowheads="1"/>
                      </p:cNvPicPr>
                      <p:nvPr/>
                    </p:nvPicPr>
                    <p:blipFill>
                      <a:blip r:embed="rId6"/>
                      <a:srcRect/>
                      <a:stretch>
                        <a:fillRect/>
                      </a:stretch>
                    </p:blipFill>
                    <p:spPr bwMode="auto">
                      <a:xfrm>
                        <a:off x="1379959" y="2503115"/>
                        <a:ext cx="2397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1" name="Straight Arrow Connector 30"/>
          <p:cNvCxnSpPr>
            <a:stCxn id="4" idx="3"/>
            <a:endCxn id="55" idx="7"/>
          </p:cNvCxnSpPr>
          <p:nvPr/>
        </p:nvCxnSpPr>
        <p:spPr>
          <a:xfrm flipH="1">
            <a:off x="3518088" y="2931871"/>
            <a:ext cx="466002" cy="10302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Oval 52"/>
          <p:cNvSpPr/>
          <p:nvPr/>
        </p:nvSpPr>
        <p:spPr>
          <a:xfrm>
            <a:off x="5553904" y="375303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4" name="Object 53"/>
          <p:cNvGraphicFramePr>
            <a:graphicFrameLocks noChangeAspect="1"/>
          </p:cNvGraphicFramePr>
          <p:nvPr/>
        </p:nvGraphicFramePr>
        <p:xfrm>
          <a:off x="6069916" y="4057092"/>
          <a:ext cx="263525" cy="327025"/>
        </p:xfrm>
        <a:graphic>
          <a:graphicData uri="http://schemas.openxmlformats.org/presentationml/2006/ole">
            <mc:AlternateContent xmlns:mc="http://schemas.openxmlformats.org/markup-compatibility/2006">
              <mc:Choice xmlns:v="urn:schemas-microsoft-com:vml" Requires="v">
                <p:oleObj name="Equation" r:id="rId7" imgW="139680" imgH="164880" progId="Equation.DSMT4">
                  <p:embed/>
                </p:oleObj>
              </mc:Choice>
              <mc:Fallback>
                <p:oleObj name="Equation" r:id="rId7" imgW="139680" imgH="164880" progId="Equation.DSMT4">
                  <p:embed/>
                  <p:pic>
                    <p:nvPicPr>
                      <p:cNvPr id="54" name="Object 53"/>
                      <p:cNvPicPr>
                        <a:picLocks noChangeAspect="1" noChangeArrowheads="1"/>
                      </p:cNvPicPr>
                      <p:nvPr/>
                    </p:nvPicPr>
                    <p:blipFill>
                      <a:blip r:embed="rId8"/>
                      <a:srcRect/>
                      <a:stretch>
                        <a:fillRect/>
                      </a:stretch>
                    </p:blipFill>
                    <p:spPr bwMode="auto">
                      <a:xfrm>
                        <a:off x="6069916" y="4057092"/>
                        <a:ext cx="263525"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5" name="Oval 54"/>
          <p:cNvSpPr/>
          <p:nvPr/>
        </p:nvSpPr>
        <p:spPr>
          <a:xfrm>
            <a:off x="2411760" y="382504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6" name="Object 55"/>
          <p:cNvGraphicFramePr>
            <a:graphicFrameLocks noChangeAspect="1"/>
          </p:cNvGraphicFramePr>
          <p:nvPr/>
        </p:nvGraphicFramePr>
        <p:xfrm>
          <a:off x="2604641" y="4040200"/>
          <a:ext cx="912813" cy="504825"/>
        </p:xfrm>
        <a:graphic>
          <a:graphicData uri="http://schemas.openxmlformats.org/presentationml/2006/ole">
            <mc:AlternateContent xmlns:mc="http://schemas.openxmlformats.org/markup-compatibility/2006">
              <mc:Choice xmlns:v="urn:schemas-microsoft-com:vml" Requires="v">
                <p:oleObj name="Equation" r:id="rId9" imgW="482400" imgH="253800" progId="Equation.DSMT4">
                  <p:embed/>
                </p:oleObj>
              </mc:Choice>
              <mc:Fallback>
                <p:oleObj name="Equation" r:id="rId9" imgW="482400" imgH="253800" progId="Equation.DSMT4">
                  <p:embed/>
                  <p:pic>
                    <p:nvPicPr>
                      <p:cNvPr id="56" name="Object 55"/>
                      <p:cNvPicPr>
                        <a:picLocks noChangeAspect="1" noChangeArrowheads="1"/>
                      </p:cNvPicPr>
                      <p:nvPr/>
                    </p:nvPicPr>
                    <p:blipFill>
                      <a:blip r:embed="rId10"/>
                      <a:srcRect/>
                      <a:stretch>
                        <a:fillRect/>
                      </a:stretch>
                    </p:blipFill>
                    <p:spPr bwMode="auto">
                      <a:xfrm>
                        <a:off x="2604641" y="4040200"/>
                        <a:ext cx="9128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57" name="Straight Arrow Connector 56"/>
          <p:cNvCxnSpPr>
            <a:stCxn id="28" idx="5"/>
            <a:endCxn id="55" idx="1"/>
          </p:cNvCxnSpPr>
          <p:nvPr/>
        </p:nvCxnSpPr>
        <p:spPr>
          <a:xfrm>
            <a:off x="1933912" y="3003879"/>
            <a:ext cx="667664"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4" idx="5"/>
            <a:endCxn id="53" idx="1"/>
          </p:cNvCxnSpPr>
          <p:nvPr/>
        </p:nvCxnSpPr>
        <p:spPr>
          <a:xfrm>
            <a:off x="4900602" y="2931871"/>
            <a:ext cx="843118"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789708" y="4293096"/>
            <a:ext cx="162018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2123728" y="5085184"/>
            <a:ext cx="5354800" cy="369332"/>
          </a:xfrm>
          <a:prstGeom prst="rect">
            <a:avLst/>
          </a:prstGeom>
          <a:noFill/>
        </p:spPr>
        <p:txBody>
          <a:bodyPr wrap="square" rtlCol="0">
            <a:spAutoFit/>
          </a:bodyPr>
          <a:lstStyle/>
          <a:p>
            <a:r>
              <a:rPr lang="nb-NO" dirty="0" err="1"/>
              <a:t>Build</a:t>
            </a:r>
            <a:r>
              <a:rPr lang="nb-NO" dirty="0"/>
              <a:t> </a:t>
            </a:r>
            <a:r>
              <a:rPr lang="nb-NO" dirty="0" err="1"/>
              <a:t>regression</a:t>
            </a:r>
            <a:r>
              <a:rPr lang="nb-NO" dirty="0"/>
              <a:t> </a:t>
            </a:r>
            <a:r>
              <a:rPr lang="nb-NO" dirty="0" err="1"/>
              <a:t>model</a:t>
            </a:r>
            <a:r>
              <a:rPr lang="nb-NO" dirty="0"/>
              <a:t> from Monte Carlo samples.</a:t>
            </a:r>
            <a:endParaRPr lang="en-US" dirty="0"/>
          </a:p>
        </p:txBody>
      </p:sp>
      <p:sp>
        <p:nvSpPr>
          <p:cNvPr id="62" name="TextBox 61"/>
          <p:cNvSpPr txBox="1"/>
          <p:nvPr/>
        </p:nvSpPr>
        <p:spPr>
          <a:xfrm>
            <a:off x="4860032" y="1844824"/>
            <a:ext cx="3072782" cy="369332"/>
          </a:xfrm>
          <a:prstGeom prst="rect">
            <a:avLst/>
          </a:prstGeom>
          <a:noFill/>
        </p:spPr>
        <p:txBody>
          <a:bodyPr wrap="square" rtlCol="0">
            <a:spAutoFit/>
          </a:bodyPr>
          <a:lstStyle/>
          <a:p>
            <a:r>
              <a:rPr lang="nb-NO" dirty="0"/>
              <a:t>Sample variables from prior.</a:t>
            </a:r>
            <a:endParaRPr lang="en-US" dirty="0"/>
          </a:p>
        </p:txBody>
      </p:sp>
      <p:sp>
        <p:nvSpPr>
          <p:cNvPr id="63" name="TextBox 62"/>
          <p:cNvSpPr txBox="1"/>
          <p:nvPr/>
        </p:nvSpPr>
        <p:spPr>
          <a:xfrm>
            <a:off x="5724128" y="3284984"/>
            <a:ext cx="3072782" cy="369332"/>
          </a:xfrm>
          <a:prstGeom prst="rect">
            <a:avLst/>
          </a:prstGeom>
          <a:noFill/>
        </p:spPr>
        <p:txBody>
          <a:bodyPr wrap="square" rtlCol="0">
            <a:spAutoFit/>
          </a:bodyPr>
          <a:lstStyle/>
          <a:p>
            <a:r>
              <a:rPr lang="nb-NO" dirty="0"/>
              <a:t>Sample data from </a:t>
            </a:r>
            <a:r>
              <a:rPr lang="nb-NO" dirty="0" err="1"/>
              <a:t>likelihood</a:t>
            </a:r>
            <a:r>
              <a:rPr lang="nb-NO" dirty="0"/>
              <a:t>.</a:t>
            </a:r>
            <a:endParaRPr lang="en-US" dirty="0"/>
          </a:p>
        </p:txBody>
      </p:sp>
      <p:cxnSp>
        <p:nvCxnSpPr>
          <p:cNvPr id="66" name="Straight Arrow Connector 65"/>
          <p:cNvCxnSpPr/>
          <p:nvPr/>
        </p:nvCxnSpPr>
        <p:spPr>
          <a:xfrm flipH="1" flipV="1">
            <a:off x="4558855" y="4491118"/>
            <a:ext cx="13145" cy="594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5496" y="1772816"/>
            <a:ext cx="3072782" cy="369332"/>
          </a:xfrm>
          <a:prstGeom prst="rect">
            <a:avLst/>
          </a:prstGeom>
          <a:noFill/>
        </p:spPr>
        <p:txBody>
          <a:bodyPr wrap="square" rtlCol="0">
            <a:spAutoFit/>
          </a:bodyPr>
          <a:lstStyle/>
          <a:p>
            <a:r>
              <a:rPr lang="nb-NO" dirty="0"/>
              <a:t>Set alternatives.</a:t>
            </a:r>
            <a:endParaRPr lang="en-US" dirty="0"/>
          </a:p>
        </p:txBody>
      </p:sp>
      <p:sp>
        <p:nvSpPr>
          <p:cNvPr id="70" name="TextBox 69"/>
          <p:cNvSpPr txBox="1"/>
          <p:nvPr/>
        </p:nvSpPr>
        <p:spPr>
          <a:xfrm>
            <a:off x="59058" y="3707740"/>
            <a:ext cx="3072782" cy="369332"/>
          </a:xfrm>
          <a:prstGeom prst="rect">
            <a:avLst/>
          </a:prstGeom>
          <a:noFill/>
        </p:spPr>
        <p:txBody>
          <a:bodyPr wrap="square" rtlCol="0">
            <a:spAutoFit/>
          </a:bodyPr>
          <a:lstStyle/>
          <a:p>
            <a:r>
              <a:rPr lang="nb-NO" dirty="0" err="1"/>
              <a:t>Evaluate</a:t>
            </a:r>
            <a:r>
              <a:rPr lang="nb-NO" dirty="0"/>
              <a:t> </a:t>
            </a:r>
            <a:r>
              <a:rPr lang="nb-NO" dirty="0" err="1"/>
              <a:t>value</a:t>
            </a:r>
            <a:r>
              <a:rPr lang="nb-NO" dirty="0"/>
              <a:t> </a:t>
            </a:r>
            <a:r>
              <a:rPr lang="nb-NO" dirty="0" err="1"/>
              <a:t>function</a:t>
            </a:r>
            <a:r>
              <a:rPr lang="nb-NO" dirty="0"/>
              <a:t>.</a:t>
            </a:r>
            <a:endParaRPr lang="en-US" dirty="0"/>
          </a:p>
        </p:txBody>
      </p:sp>
    </p:spTree>
    <p:extLst>
      <p:ext uri="{BB962C8B-B14F-4D97-AF65-F5344CB8AC3E}">
        <p14:creationId xmlns:p14="http://schemas.microsoft.com/office/powerpoint/2010/main" val="1015473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Simulation-regression</a:t>
            </a:r>
            <a:r>
              <a:rPr lang="nb-NO" sz="4000" dirty="0"/>
              <a:t> </a:t>
            </a:r>
            <a:r>
              <a:rPr lang="nb-NO" sz="4000" dirty="0" err="1"/>
              <a:t>algorithm</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Object 18"/>
          <p:cNvGraphicFramePr>
            <a:graphicFrameLocks noChangeAspect="1"/>
          </p:cNvGraphicFramePr>
          <p:nvPr/>
        </p:nvGraphicFramePr>
        <p:xfrm>
          <a:off x="827584" y="2060848"/>
          <a:ext cx="5290388" cy="756022"/>
        </p:xfrm>
        <a:graphic>
          <a:graphicData uri="http://schemas.openxmlformats.org/presentationml/2006/ole">
            <mc:AlternateContent xmlns:mc="http://schemas.openxmlformats.org/markup-compatibility/2006">
              <mc:Choice xmlns:v="urn:schemas-microsoft-com:vml" Requires="v">
                <p:oleObj name="Equation" r:id="rId3" imgW="2666880" imgH="380880" progId="Equation.DSMT4">
                  <p:embed/>
                </p:oleObj>
              </mc:Choice>
              <mc:Fallback>
                <p:oleObj name="Equation" r:id="rId3" imgW="2666880" imgH="380880" progId="Equation.DSMT4">
                  <p:embed/>
                  <p:pic>
                    <p:nvPicPr>
                      <p:cNvPr id="19" name="Object 18"/>
                      <p:cNvPicPr>
                        <a:picLocks noChangeAspect="1" noChangeArrowheads="1"/>
                      </p:cNvPicPr>
                      <p:nvPr/>
                    </p:nvPicPr>
                    <p:blipFill>
                      <a:blip r:embed="rId4"/>
                      <a:srcRect/>
                      <a:stretch>
                        <a:fillRect/>
                      </a:stretch>
                    </p:blipFill>
                    <p:spPr bwMode="auto">
                      <a:xfrm>
                        <a:off x="827584" y="2060848"/>
                        <a:ext cx="5290388" cy="756022"/>
                      </a:xfrm>
                      <a:prstGeom prst="rect">
                        <a:avLst/>
                      </a:prstGeom>
                      <a:noFill/>
                    </p:spPr>
                  </p:pic>
                </p:oleObj>
              </mc:Fallback>
            </mc:AlternateContent>
          </a:graphicData>
        </a:graphic>
      </p:graphicFrame>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TextBox 6"/>
          <p:cNvSpPr txBox="1"/>
          <p:nvPr/>
        </p:nvSpPr>
        <p:spPr>
          <a:xfrm>
            <a:off x="3712190" y="2852936"/>
            <a:ext cx="2804025" cy="400110"/>
          </a:xfrm>
          <a:prstGeom prst="rect">
            <a:avLst/>
          </a:prstGeom>
          <a:noFill/>
        </p:spPr>
        <p:txBody>
          <a:bodyPr wrap="square" rtlCol="0">
            <a:spAutoFit/>
          </a:bodyPr>
          <a:lstStyle/>
          <a:p>
            <a:r>
              <a:rPr lang="nb-NO" sz="2000" dirty="0" err="1"/>
              <a:t>Inner</a:t>
            </a:r>
            <a:r>
              <a:rPr lang="nb-NO" sz="2000" dirty="0"/>
              <a:t> </a:t>
            </a:r>
            <a:r>
              <a:rPr lang="nb-NO" sz="2000" dirty="0" err="1"/>
              <a:t>expectation</a:t>
            </a:r>
            <a:endParaRPr lang="en-US" sz="2000" dirty="0"/>
          </a:p>
        </p:txBody>
      </p:sp>
      <p:sp>
        <p:nvSpPr>
          <p:cNvPr id="9" name="Freeform 8"/>
          <p:cNvSpPr/>
          <p:nvPr/>
        </p:nvSpPr>
        <p:spPr>
          <a:xfrm>
            <a:off x="2197290" y="1628800"/>
            <a:ext cx="4094339" cy="696036"/>
          </a:xfrm>
          <a:custGeom>
            <a:avLst/>
            <a:gdLst>
              <a:gd name="connsiteX0" fmla="*/ 0 w 4094339"/>
              <a:gd name="connsiteY0" fmla="*/ 409433 h 696036"/>
              <a:gd name="connsiteX1" fmla="*/ 559558 w 4094339"/>
              <a:gd name="connsiteY1" fmla="*/ 423081 h 696036"/>
              <a:gd name="connsiteX2" fmla="*/ 928047 w 4094339"/>
              <a:gd name="connsiteY2" fmla="*/ 436729 h 696036"/>
              <a:gd name="connsiteX3" fmla="*/ 1296537 w 4094339"/>
              <a:gd name="connsiteY3" fmla="*/ 423081 h 696036"/>
              <a:gd name="connsiteX4" fmla="*/ 1419367 w 4094339"/>
              <a:gd name="connsiteY4" fmla="*/ 382138 h 696036"/>
              <a:gd name="connsiteX5" fmla="*/ 1596788 w 4094339"/>
              <a:gd name="connsiteY5" fmla="*/ 313899 h 696036"/>
              <a:gd name="connsiteX6" fmla="*/ 1637731 w 4094339"/>
              <a:gd name="connsiteY6" fmla="*/ 272956 h 696036"/>
              <a:gd name="connsiteX7" fmla="*/ 1678674 w 4094339"/>
              <a:gd name="connsiteY7" fmla="*/ 259308 h 696036"/>
              <a:gd name="connsiteX8" fmla="*/ 1774209 w 4094339"/>
              <a:gd name="connsiteY8" fmla="*/ 204717 h 696036"/>
              <a:gd name="connsiteX9" fmla="*/ 1815152 w 4094339"/>
              <a:gd name="connsiteY9" fmla="*/ 191069 h 696036"/>
              <a:gd name="connsiteX10" fmla="*/ 1856095 w 4094339"/>
              <a:gd name="connsiteY10" fmla="*/ 163774 h 696036"/>
              <a:gd name="connsiteX11" fmla="*/ 1910686 w 4094339"/>
              <a:gd name="connsiteY11" fmla="*/ 136478 h 696036"/>
              <a:gd name="connsiteX12" fmla="*/ 1951629 w 4094339"/>
              <a:gd name="connsiteY12" fmla="*/ 109182 h 696036"/>
              <a:gd name="connsiteX13" fmla="*/ 2006220 w 4094339"/>
              <a:gd name="connsiteY13" fmla="*/ 81887 h 696036"/>
              <a:gd name="connsiteX14" fmla="*/ 2101755 w 4094339"/>
              <a:gd name="connsiteY14" fmla="*/ 0 h 696036"/>
              <a:gd name="connsiteX15" fmla="*/ 2129050 w 4094339"/>
              <a:gd name="connsiteY15" fmla="*/ 81887 h 696036"/>
              <a:gd name="connsiteX16" fmla="*/ 2169994 w 4094339"/>
              <a:gd name="connsiteY16" fmla="*/ 163774 h 696036"/>
              <a:gd name="connsiteX17" fmla="*/ 2210937 w 4094339"/>
              <a:gd name="connsiteY17" fmla="*/ 191069 h 696036"/>
              <a:gd name="connsiteX18" fmla="*/ 2347414 w 4094339"/>
              <a:gd name="connsiteY18" fmla="*/ 232012 h 696036"/>
              <a:gd name="connsiteX19" fmla="*/ 2483892 w 4094339"/>
              <a:gd name="connsiteY19" fmla="*/ 272956 h 696036"/>
              <a:gd name="connsiteX20" fmla="*/ 2524835 w 4094339"/>
              <a:gd name="connsiteY20" fmla="*/ 286603 h 696036"/>
              <a:gd name="connsiteX21" fmla="*/ 2579426 w 4094339"/>
              <a:gd name="connsiteY21" fmla="*/ 300251 h 696036"/>
              <a:gd name="connsiteX22" fmla="*/ 2743200 w 4094339"/>
              <a:gd name="connsiteY22" fmla="*/ 327547 h 696036"/>
              <a:gd name="connsiteX23" fmla="*/ 2920620 w 4094339"/>
              <a:gd name="connsiteY23" fmla="*/ 341194 h 696036"/>
              <a:gd name="connsiteX24" fmla="*/ 3398292 w 4094339"/>
              <a:gd name="connsiteY24" fmla="*/ 368490 h 696036"/>
              <a:gd name="connsiteX25" fmla="*/ 3452883 w 4094339"/>
              <a:gd name="connsiteY25" fmla="*/ 395785 h 696036"/>
              <a:gd name="connsiteX26" fmla="*/ 3534770 w 4094339"/>
              <a:gd name="connsiteY26" fmla="*/ 423081 h 696036"/>
              <a:gd name="connsiteX27" fmla="*/ 3589361 w 4094339"/>
              <a:gd name="connsiteY27" fmla="*/ 450377 h 696036"/>
              <a:gd name="connsiteX28" fmla="*/ 3684895 w 4094339"/>
              <a:gd name="connsiteY28" fmla="*/ 477672 h 696036"/>
              <a:gd name="connsiteX29" fmla="*/ 3766782 w 4094339"/>
              <a:gd name="connsiteY29" fmla="*/ 504968 h 696036"/>
              <a:gd name="connsiteX30" fmla="*/ 3889611 w 4094339"/>
              <a:gd name="connsiteY30" fmla="*/ 532263 h 696036"/>
              <a:gd name="connsiteX31" fmla="*/ 4026089 w 4094339"/>
              <a:gd name="connsiteY31" fmla="*/ 573206 h 696036"/>
              <a:gd name="connsiteX32" fmla="*/ 4067032 w 4094339"/>
              <a:gd name="connsiteY32" fmla="*/ 600502 h 696036"/>
              <a:gd name="connsiteX33" fmla="*/ 4094328 w 4094339"/>
              <a:gd name="connsiteY33" fmla="*/ 696036 h 696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094339" h="696036">
                <a:moveTo>
                  <a:pt x="0" y="409433"/>
                </a:moveTo>
                <a:lnTo>
                  <a:pt x="559558" y="423081"/>
                </a:lnTo>
                <a:cubicBezTo>
                  <a:pt x="682419" y="426695"/>
                  <a:pt x="805133" y="436729"/>
                  <a:pt x="928047" y="436729"/>
                </a:cubicBezTo>
                <a:cubicBezTo>
                  <a:pt x="1050961" y="436729"/>
                  <a:pt x="1173707" y="427630"/>
                  <a:pt x="1296537" y="423081"/>
                </a:cubicBezTo>
                <a:cubicBezTo>
                  <a:pt x="1401123" y="396934"/>
                  <a:pt x="1299457" y="424963"/>
                  <a:pt x="1419367" y="382138"/>
                </a:cubicBezTo>
                <a:cubicBezTo>
                  <a:pt x="1585183" y="322918"/>
                  <a:pt x="1492430" y="366077"/>
                  <a:pt x="1596788" y="313899"/>
                </a:cubicBezTo>
                <a:cubicBezTo>
                  <a:pt x="1610436" y="300251"/>
                  <a:pt x="1621672" y="283662"/>
                  <a:pt x="1637731" y="272956"/>
                </a:cubicBezTo>
                <a:cubicBezTo>
                  <a:pt x="1649701" y="264976"/>
                  <a:pt x="1665451" y="264975"/>
                  <a:pt x="1678674" y="259308"/>
                </a:cubicBezTo>
                <a:cubicBezTo>
                  <a:pt x="1846166" y="187524"/>
                  <a:pt x="1637141" y="273250"/>
                  <a:pt x="1774209" y="204717"/>
                </a:cubicBezTo>
                <a:cubicBezTo>
                  <a:pt x="1787076" y="198283"/>
                  <a:pt x="1802285" y="197503"/>
                  <a:pt x="1815152" y="191069"/>
                </a:cubicBezTo>
                <a:cubicBezTo>
                  <a:pt x="1829823" y="183734"/>
                  <a:pt x="1841854" y="171912"/>
                  <a:pt x="1856095" y="163774"/>
                </a:cubicBezTo>
                <a:cubicBezTo>
                  <a:pt x="1873759" y="153680"/>
                  <a:pt x="1893022" y="146572"/>
                  <a:pt x="1910686" y="136478"/>
                </a:cubicBezTo>
                <a:cubicBezTo>
                  <a:pt x="1924927" y="128340"/>
                  <a:pt x="1937388" y="117320"/>
                  <a:pt x="1951629" y="109182"/>
                </a:cubicBezTo>
                <a:cubicBezTo>
                  <a:pt x="1969293" y="99088"/>
                  <a:pt x="1988968" y="92670"/>
                  <a:pt x="2006220" y="81887"/>
                </a:cubicBezTo>
                <a:cubicBezTo>
                  <a:pt x="2052908" y="52707"/>
                  <a:pt x="2064535" y="37220"/>
                  <a:pt x="2101755" y="0"/>
                </a:cubicBezTo>
                <a:lnTo>
                  <a:pt x="2129050" y="81887"/>
                </a:lnTo>
                <a:cubicBezTo>
                  <a:pt x="2140150" y="115187"/>
                  <a:pt x="2143538" y="137318"/>
                  <a:pt x="2169994" y="163774"/>
                </a:cubicBezTo>
                <a:cubicBezTo>
                  <a:pt x="2181592" y="175372"/>
                  <a:pt x="2195948" y="184407"/>
                  <a:pt x="2210937" y="191069"/>
                </a:cubicBezTo>
                <a:cubicBezTo>
                  <a:pt x="2253665" y="210059"/>
                  <a:pt x="2302039" y="220669"/>
                  <a:pt x="2347414" y="232012"/>
                </a:cubicBezTo>
                <a:cubicBezTo>
                  <a:pt x="2422101" y="281804"/>
                  <a:pt x="2358435" y="247865"/>
                  <a:pt x="2483892" y="272956"/>
                </a:cubicBezTo>
                <a:cubicBezTo>
                  <a:pt x="2497998" y="275777"/>
                  <a:pt x="2511003" y="282651"/>
                  <a:pt x="2524835" y="286603"/>
                </a:cubicBezTo>
                <a:cubicBezTo>
                  <a:pt x="2542870" y="291756"/>
                  <a:pt x="2561116" y="296182"/>
                  <a:pt x="2579426" y="300251"/>
                </a:cubicBezTo>
                <a:cubicBezTo>
                  <a:pt x="2631102" y="311735"/>
                  <a:pt x="2691413" y="322368"/>
                  <a:pt x="2743200" y="327547"/>
                </a:cubicBezTo>
                <a:cubicBezTo>
                  <a:pt x="2802220" y="333449"/>
                  <a:pt x="2861528" y="336056"/>
                  <a:pt x="2920620" y="341194"/>
                </a:cubicBezTo>
                <a:cubicBezTo>
                  <a:pt x="3239746" y="368944"/>
                  <a:pt x="2838663" y="346104"/>
                  <a:pt x="3398292" y="368490"/>
                </a:cubicBezTo>
                <a:cubicBezTo>
                  <a:pt x="3416489" y="377588"/>
                  <a:pt x="3433993" y="388229"/>
                  <a:pt x="3452883" y="395785"/>
                </a:cubicBezTo>
                <a:cubicBezTo>
                  <a:pt x="3479597" y="406471"/>
                  <a:pt x="3509035" y="410213"/>
                  <a:pt x="3534770" y="423081"/>
                </a:cubicBezTo>
                <a:cubicBezTo>
                  <a:pt x="3552967" y="432180"/>
                  <a:pt x="3570661" y="442363"/>
                  <a:pt x="3589361" y="450377"/>
                </a:cubicBezTo>
                <a:cubicBezTo>
                  <a:pt x="3625026" y="465662"/>
                  <a:pt x="3646431" y="466133"/>
                  <a:pt x="3684895" y="477672"/>
                </a:cubicBezTo>
                <a:cubicBezTo>
                  <a:pt x="3712454" y="485940"/>
                  <a:pt x="3738568" y="499326"/>
                  <a:pt x="3766782" y="504968"/>
                </a:cubicBezTo>
                <a:cubicBezTo>
                  <a:pt x="3805749" y="512761"/>
                  <a:pt x="3851058" y="520697"/>
                  <a:pt x="3889611" y="532263"/>
                </a:cubicBezTo>
                <a:cubicBezTo>
                  <a:pt x="4055722" y="582097"/>
                  <a:pt x="3900278" y="541755"/>
                  <a:pt x="4026089" y="573206"/>
                </a:cubicBezTo>
                <a:cubicBezTo>
                  <a:pt x="4039737" y="582305"/>
                  <a:pt x="4058339" y="586593"/>
                  <a:pt x="4067032" y="600502"/>
                </a:cubicBezTo>
                <a:cubicBezTo>
                  <a:pt x="4095767" y="646477"/>
                  <a:pt x="4094328" y="659977"/>
                  <a:pt x="4094328" y="6960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4139952" y="1250632"/>
            <a:ext cx="2376264" cy="400110"/>
          </a:xfrm>
          <a:prstGeom prst="rect">
            <a:avLst/>
          </a:prstGeom>
          <a:noFill/>
        </p:spPr>
        <p:txBody>
          <a:bodyPr wrap="square" rtlCol="0">
            <a:spAutoFit/>
          </a:bodyPr>
          <a:lstStyle/>
          <a:p>
            <a:r>
              <a:rPr lang="nb-NO" sz="2000" dirty="0"/>
              <a:t>Outer </a:t>
            </a:r>
            <a:r>
              <a:rPr lang="nb-NO" sz="2000" dirty="0" err="1"/>
              <a:t>expectation</a:t>
            </a:r>
            <a:endParaRPr lang="en-US" sz="2000" dirty="0"/>
          </a:p>
        </p:txBody>
      </p:sp>
      <p:sp>
        <p:nvSpPr>
          <p:cNvPr id="10" name="TextBox 9"/>
          <p:cNvSpPr txBox="1"/>
          <p:nvPr/>
        </p:nvSpPr>
        <p:spPr>
          <a:xfrm>
            <a:off x="53752" y="3573016"/>
            <a:ext cx="9036495" cy="2246769"/>
          </a:xfrm>
          <a:prstGeom prst="rect">
            <a:avLst/>
          </a:prstGeom>
          <a:noFill/>
        </p:spPr>
        <p:txBody>
          <a:bodyPr wrap="square" rtlCol="0">
            <a:spAutoFit/>
          </a:bodyPr>
          <a:lstStyle/>
          <a:p>
            <a:pPr marL="457200" indent="-457200">
              <a:buFont typeface="+mj-lt"/>
              <a:buAutoNum type="arabicPeriod"/>
            </a:pPr>
            <a:r>
              <a:rPr lang="nb-NO" sz="2000" dirty="0" err="1"/>
              <a:t>Simulate</a:t>
            </a:r>
            <a:r>
              <a:rPr lang="nb-NO" sz="2000" dirty="0"/>
              <a:t> </a:t>
            </a:r>
            <a:r>
              <a:rPr lang="nb-NO" sz="2000" dirty="0" err="1"/>
              <a:t>uncertainties</a:t>
            </a:r>
            <a:r>
              <a:rPr lang="nb-NO" sz="2000" dirty="0"/>
              <a:t>:</a:t>
            </a:r>
          </a:p>
          <a:p>
            <a:pPr marL="457200" indent="-457200">
              <a:buFont typeface="+mj-lt"/>
              <a:buAutoNum type="arabicPeriod"/>
            </a:pPr>
            <a:endParaRPr lang="nb-NO" sz="2000" dirty="0"/>
          </a:p>
          <a:p>
            <a:pPr marL="457200" indent="-457200">
              <a:buFont typeface="+mj-lt"/>
              <a:buAutoNum type="arabicPeriod"/>
            </a:pPr>
            <a:r>
              <a:rPr lang="nb-NO" sz="2000" dirty="0" err="1"/>
              <a:t>Compute</a:t>
            </a:r>
            <a:r>
              <a:rPr lang="nb-NO" sz="2000" dirty="0"/>
              <a:t> </a:t>
            </a:r>
            <a:r>
              <a:rPr lang="nb-NO" sz="2000" dirty="0" err="1"/>
              <a:t>values</a:t>
            </a:r>
            <a:r>
              <a:rPr lang="nb-NO" sz="2000" dirty="0"/>
              <a:t>, for all alternatives:</a:t>
            </a:r>
          </a:p>
          <a:p>
            <a:pPr marL="457200" indent="-457200">
              <a:buFont typeface="+mj-lt"/>
              <a:buAutoNum type="arabicPeriod"/>
            </a:pPr>
            <a:endParaRPr lang="nb-NO" sz="2000" dirty="0"/>
          </a:p>
          <a:p>
            <a:pPr marL="457200" indent="-457200">
              <a:buFont typeface="+mj-lt"/>
              <a:buAutoNum type="arabicPeriod"/>
            </a:pPr>
            <a:r>
              <a:rPr lang="nb-NO" sz="2000" dirty="0" err="1"/>
              <a:t>Simulate</a:t>
            </a:r>
            <a:r>
              <a:rPr lang="nb-NO" sz="2000" dirty="0"/>
              <a:t> data:</a:t>
            </a:r>
          </a:p>
          <a:p>
            <a:pPr marL="457200" indent="-457200">
              <a:buFont typeface="+mj-lt"/>
              <a:buAutoNum type="arabicPeriod"/>
            </a:pPr>
            <a:endParaRPr lang="nb-NO" sz="2000" dirty="0"/>
          </a:p>
          <a:p>
            <a:pPr marL="457200" indent="-457200">
              <a:buFont typeface="+mj-lt"/>
              <a:buAutoNum type="arabicPeriod"/>
            </a:pPr>
            <a:r>
              <a:rPr lang="nb-NO" sz="2000" dirty="0"/>
              <a:t>Regress samples to </a:t>
            </a:r>
            <a:r>
              <a:rPr lang="nb-NO" sz="2000" dirty="0" err="1"/>
              <a:t>fit</a:t>
            </a:r>
            <a:r>
              <a:rPr lang="nb-NO" sz="2000" dirty="0"/>
              <a:t> </a:t>
            </a:r>
            <a:r>
              <a:rPr lang="nb-NO" sz="2000" dirty="0" err="1"/>
              <a:t>conditional</a:t>
            </a:r>
            <a:r>
              <a:rPr lang="nb-NO" sz="2000" dirty="0"/>
              <a:t> </a:t>
            </a:r>
            <a:r>
              <a:rPr lang="nb-NO" sz="2000" dirty="0" err="1"/>
              <a:t>mean</a:t>
            </a:r>
            <a:r>
              <a:rPr lang="nb-NO" sz="2000" dirty="0"/>
              <a:t>:  </a:t>
            </a:r>
            <a:endParaRPr lang="en-US" sz="2000" dirty="0"/>
          </a:p>
        </p:txBody>
      </p:sp>
      <p:graphicFrame>
        <p:nvGraphicFramePr>
          <p:cNvPr id="4" name="Object 3"/>
          <p:cNvGraphicFramePr>
            <a:graphicFrameLocks noChangeAspect="1"/>
          </p:cNvGraphicFramePr>
          <p:nvPr/>
        </p:nvGraphicFramePr>
        <p:xfrm>
          <a:off x="3302992" y="3527425"/>
          <a:ext cx="2997200" cy="503238"/>
        </p:xfrm>
        <a:graphic>
          <a:graphicData uri="http://schemas.openxmlformats.org/presentationml/2006/ole">
            <mc:AlternateContent xmlns:mc="http://schemas.openxmlformats.org/markup-compatibility/2006">
              <mc:Choice xmlns:v="urn:schemas-microsoft-com:vml" Requires="v">
                <p:oleObj name="Equation" r:id="rId5" imgW="1549080" imgH="253800" progId="Equation.DSMT4">
                  <p:embed/>
                </p:oleObj>
              </mc:Choice>
              <mc:Fallback>
                <p:oleObj name="Equation" r:id="rId5" imgW="1549080" imgH="253800" progId="Equation.DSMT4">
                  <p:embed/>
                  <p:pic>
                    <p:nvPicPr>
                      <p:cNvPr id="4" name="Object 3"/>
                      <p:cNvPicPr>
                        <a:picLocks noChangeAspect="1" noChangeArrowheads="1"/>
                      </p:cNvPicPr>
                      <p:nvPr/>
                    </p:nvPicPr>
                    <p:blipFill>
                      <a:blip r:embed="rId6"/>
                      <a:srcRect/>
                      <a:stretch>
                        <a:fillRect/>
                      </a:stretch>
                    </p:blipFill>
                    <p:spPr bwMode="auto">
                      <a:xfrm>
                        <a:off x="3302992" y="3527425"/>
                        <a:ext cx="29972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2" name="Object 11"/>
          <p:cNvGraphicFramePr>
            <a:graphicFrameLocks noChangeAspect="1"/>
          </p:cNvGraphicFramePr>
          <p:nvPr/>
        </p:nvGraphicFramePr>
        <p:xfrm>
          <a:off x="4457005" y="4097511"/>
          <a:ext cx="4435475" cy="555625"/>
        </p:xfrm>
        <a:graphic>
          <a:graphicData uri="http://schemas.openxmlformats.org/presentationml/2006/ole">
            <mc:AlternateContent xmlns:mc="http://schemas.openxmlformats.org/markup-compatibility/2006">
              <mc:Choice xmlns:v="urn:schemas-microsoft-com:vml" Requires="v">
                <p:oleObj name="Equation" r:id="rId7" imgW="2298600" imgH="279360" progId="Equation.DSMT4">
                  <p:embed/>
                </p:oleObj>
              </mc:Choice>
              <mc:Fallback>
                <p:oleObj name="Equation" r:id="rId7" imgW="2298600" imgH="279360" progId="Equation.DSMT4">
                  <p:embed/>
                  <p:pic>
                    <p:nvPicPr>
                      <p:cNvPr id="12" name="Object 11"/>
                      <p:cNvPicPr>
                        <a:picLocks noChangeAspect="1" noChangeArrowheads="1"/>
                      </p:cNvPicPr>
                      <p:nvPr/>
                    </p:nvPicPr>
                    <p:blipFill>
                      <a:blip r:embed="rId8"/>
                      <a:srcRect/>
                      <a:stretch>
                        <a:fillRect/>
                      </a:stretch>
                    </p:blipFill>
                    <p:spPr bwMode="auto">
                      <a:xfrm>
                        <a:off x="4457005" y="4097511"/>
                        <a:ext cx="4435475" cy="555625"/>
                      </a:xfrm>
                      <a:prstGeom prst="rect">
                        <a:avLst/>
                      </a:prstGeom>
                      <a:noFill/>
                      <a:ln>
                        <a:noFill/>
                      </a:ln>
                    </p:spPr>
                  </p:pic>
                </p:oleObj>
              </mc:Fallback>
            </mc:AlternateContent>
          </a:graphicData>
        </a:graphic>
      </p:graphicFrame>
      <p:graphicFrame>
        <p:nvGraphicFramePr>
          <p:cNvPr id="13" name="Object 12"/>
          <p:cNvGraphicFramePr>
            <a:graphicFrameLocks noChangeAspect="1"/>
          </p:cNvGraphicFramePr>
          <p:nvPr/>
        </p:nvGraphicFramePr>
        <p:xfrm>
          <a:off x="2312988" y="4725988"/>
          <a:ext cx="3454400" cy="555625"/>
        </p:xfrm>
        <a:graphic>
          <a:graphicData uri="http://schemas.openxmlformats.org/presentationml/2006/ole">
            <mc:AlternateContent xmlns:mc="http://schemas.openxmlformats.org/markup-compatibility/2006">
              <mc:Choice xmlns:v="urn:schemas-microsoft-com:vml" Requires="v">
                <p:oleObj name="Equation" r:id="rId9" imgW="1790640" imgH="279360" progId="Equation.DSMT4">
                  <p:embed/>
                </p:oleObj>
              </mc:Choice>
              <mc:Fallback>
                <p:oleObj name="Equation" r:id="rId9" imgW="1790640" imgH="279360" progId="Equation.DSMT4">
                  <p:embed/>
                  <p:pic>
                    <p:nvPicPr>
                      <p:cNvPr id="13" name="Object 12"/>
                      <p:cNvPicPr>
                        <a:picLocks noChangeAspect="1" noChangeArrowheads="1"/>
                      </p:cNvPicPr>
                      <p:nvPr/>
                    </p:nvPicPr>
                    <p:blipFill>
                      <a:blip r:embed="rId10"/>
                      <a:srcRect/>
                      <a:stretch>
                        <a:fillRect/>
                      </a:stretch>
                    </p:blipFill>
                    <p:spPr bwMode="auto">
                      <a:xfrm>
                        <a:off x="2312988" y="4725988"/>
                        <a:ext cx="345440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6" name="Object 15"/>
          <p:cNvGraphicFramePr>
            <a:graphicFrameLocks noChangeAspect="1"/>
          </p:cNvGraphicFramePr>
          <p:nvPr/>
        </p:nvGraphicFramePr>
        <p:xfrm>
          <a:off x="5148064" y="5347047"/>
          <a:ext cx="1150938" cy="530225"/>
        </p:xfrm>
        <a:graphic>
          <a:graphicData uri="http://schemas.openxmlformats.org/presentationml/2006/ole">
            <mc:AlternateContent xmlns:mc="http://schemas.openxmlformats.org/markup-compatibility/2006">
              <mc:Choice xmlns:v="urn:schemas-microsoft-com:vml" Requires="v">
                <p:oleObj name="Equation" r:id="rId11" imgW="596880" imgH="266400" progId="Equation.DSMT4">
                  <p:embed/>
                </p:oleObj>
              </mc:Choice>
              <mc:Fallback>
                <p:oleObj name="Equation" r:id="rId11" imgW="596880" imgH="266400" progId="Equation.DSMT4">
                  <p:embed/>
                  <p:pic>
                    <p:nvPicPr>
                      <p:cNvPr id="16" name="Object 15"/>
                      <p:cNvPicPr>
                        <a:picLocks noChangeAspect="1" noChangeArrowheads="1"/>
                      </p:cNvPicPr>
                      <p:nvPr/>
                    </p:nvPicPr>
                    <p:blipFill>
                      <a:blip r:embed="rId12"/>
                      <a:srcRect/>
                      <a:stretch>
                        <a:fillRect/>
                      </a:stretch>
                    </p:blipFill>
                    <p:spPr bwMode="auto">
                      <a:xfrm>
                        <a:off x="5148064" y="5347047"/>
                        <a:ext cx="1150938"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 name="Object 16"/>
          <p:cNvGraphicFramePr>
            <a:graphicFrameLocks noChangeAspect="1"/>
          </p:cNvGraphicFramePr>
          <p:nvPr/>
        </p:nvGraphicFramePr>
        <p:xfrm>
          <a:off x="611560" y="5877272"/>
          <a:ext cx="4408487" cy="855662"/>
        </p:xfrm>
        <a:graphic>
          <a:graphicData uri="http://schemas.openxmlformats.org/presentationml/2006/ole">
            <mc:AlternateContent xmlns:mc="http://schemas.openxmlformats.org/markup-compatibility/2006">
              <mc:Choice xmlns:v="urn:schemas-microsoft-com:vml" Requires="v">
                <p:oleObj name="Equation" r:id="rId13" imgW="2222280" imgH="431640" progId="Equation.DSMT4">
                  <p:embed/>
                </p:oleObj>
              </mc:Choice>
              <mc:Fallback>
                <p:oleObj name="Equation" r:id="rId13" imgW="2222280" imgH="431640" progId="Equation.DSMT4">
                  <p:embed/>
                  <p:pic>
                    <p:nvPicPr>
                      <p:cNvPr id="17" name="Object 16"/>
                      <p:cNvPicPr>
                        <a:picLocks noChangeAspect="1" noChangeArrowheads="1"/>
                      </p:cNvPicPr>
                      <p:nvPr/>
                    </p:nvPicPr>
                    <p:blipFill>
                      <a:blip r:embed="rId14"/>
                      <a:srcRect/>
                      <a:stretch>
                        <a:fillRect/>
                      </a:stretch>
                    </p:blipFill>
                    <p:spPr bwMode="auto">
                      <a:xfrm>
                        <a:off x="611560" y="5877272"/>
                        <a:ext cx="4408487" cy="85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 name="Freeform 20"/>
          <p:cNvSpPr/>
          <p:nvPr/>
        </p:nvSpPr>
        <p:spPr>
          <a:xfrm>
            <a:off x="3630304" y="2565779"/>
            <a:ext cx="1624084" cy="272955"/>
          </a:xfrm>
          <a:custGeom>
            <a:avLst/>
            <a:gdLst>
              <a:gd name="connsiteX0" fmla="*/ 0 w 1624084"/>
              <a:gd name="connsiteY0" fmla="*/ 0 h 272955"/>
              <a:gd name="connsiteX1" fmla="*/ 68239 w 1624084"/>
              <a:gd name="connsiteY1" fmla="*/ 40943 h 272955"/>
              <a:gd name="connsiteX2" fmla="*/ 109183 w 1624084"/>
              <a:gd name="connsiteY2" fmla="*/ 68239 h 272955"/>
              <a:gd name="connsiteX3" fmla="*/ 272956 w 1624084"/>
              <a:gd name="connsiteY3" fmla="*/ 95534 h 272955"/>
              <a:gd name="connsiteX4" fmla="*/ 436729 w 1624084"/>
              <a:gd name="connsiteY4" fmla="*/ 109182 h 272955"/>
              <a:gd name="connsiteX5" fmla="*/ 545911 w 1624084"/>
              <a:gd name="connsiteY5" fmla="*/ 136478 h 272955"/>
              <a:gd name="connsiteX6" fmla="*/ 586854 w 1624084"/>
              <a:gd name="connsiteY6" fmla="*/ 150125 h 272955"/>
              <a:gd name="connsiteX7" fmla="*/ 641445 w 1624084"/>
              <a:gd name="connsiteY7" fmla="*/ 163773 h 272955"/>
              <a:gd name="connsiteX8" fmla="*/ 682389 w 1624084"/>
              <a:gd name="connsiteY8" fmla="*/ 191069 h 272955"/>
              <a:gd name="connsiteX9" fmla="*/ 709684 w 1624084"/>
              <a:gd name="connsiteY9" fmla="*/ 272955 h 272955"/>
              <a:gd name="connsiteX10" fmla="*/ 736980 w 1624084"/>
              <a:gd name="connsiteY10" fmla="*/ 191069 h 272955"/>
              <a:gd name="connsiteX11" fmla="*/ 777923 w 1624084"/>
              <a:gd name="connsiteY11" fmla="*/ 163773 h 272955"/>
              <a:gd name="connsiteX12" fmla="*/ 859809 w 1624084"/>
              <a:gd name="connsiteY12" fmla="*/ 136478 h 272955"/>
              <a:gd name="connsiteX13" fmla="*/ 900753 w 1624084"/>
              <a:gd name="connsiteY13" fmla="*/ 122830 h 272955"/>
              <a:gd name="connsiteX14" fmla="*/ 1323833 w 1624084"/>
              <a:gd name="connsiteY14" fmla="*/ 95534 h 272955"/>
              <a:gd name="connsiteX15" fmla="*/ 1364777 w 1624084"/>
              <a:gd name="connsiteY15" fmla="*/ 81887 h 272955"/>
              <a:gd name="connsiteX16" fmla="*/ 1514902 w 1624084"/>
              <a:gd name="connsiteY16" fmla="*/ 54591 h 272955"/>
              <a:gd name="connsiteX17" fmla="*/ 1555845 w 1624084"/>
              <a:gd name="connsiteY17" fmla="*/ 27296 h 272955"/>
              <a:gd name="connsiteX18" fmla="*/ 1624084 w 1624084"/>
              <a:gd name="connsiteY18" fmla="*/ 13648 h 27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24084" h="272955">
                <a:moveTo>
                  <a:pt x="0" y="0"/>
                </a:moveTo>
                <a:cubicBezTo>
                  <a:pt x="22746" y="13648"/>
                  <a:pt x="45745" y="26884"/>
                  <a:pt x="68239" y="40943"/>
                </a:cubicBezTo>
                <a:cubicBezTo>
                  <a:pt x="82149" y="49636"/>
                  <a:pt x="94512" y="60903"/>
                  <a:pt x="109183" y="68239"/>
                </a:cubicBezTo>
                <a:cubicBezTo>
                  <a:pt x="154380" y="90838"/>
                  <a:pt x="235559" y="91972"/>
                  <a:pt x="272956" y="95534"/>
                </a:cubicBezTo>
                <a:cubicBezTo>
                  <a:pt x="327489" y="100728"/>
                  <a:pt x="382138" y="104633"/>
                  <a:pt x="436729" y="109182"/>
                </a:cubicBezTo>
                <a:lnTo>
                  <a:pt x="545911" y="136478"/>
                </a:lnTo>
                <a:cubicBezTo>
                  <a:pt x="559867" y="139967"/>
                  <a:pt x="573022" y="146173"/>
                  <a:pt x="586854" y="150125"/>
                </a:cubicBezTo>
                <a:cubicBezTo>
                  <a:pt x="604889" y="155278"/>
                  <a:pt x="623248" y="159224"/>
                  <a:pt x="641445" y="163773"/>
                </a:cubicBezTo>
                <a:cubicBezTo>
                  <a:pt x="655093" y="172872"/>
                  <a:pt x="673695" y="177159"/>
                  <a:pt x="682389" y="191069"/>
                </a:cubicBezTo>
                <a:cubicBezTo>
                  <a:pt x="697638" y="215467"/>
                  <a:pt x="709684" y="272955"/>
                  <a:pt x="709684" y="272955"/>
                </a:cubicBezTo>
                <a:lnTo>
                  <a:pt x="736980" y="191069"/>
                </a:lnTo>
                <a:cubicBezTo>
                  <a:pt x="742167" y="175508"/>
                  <a:pt x="762934" y="170435"/>
                  <a:pt x="777923" y="163773"/>
                </a:cubicBezTo>
                <a:cubicBezTo>
                  <a:pt x="804215" y="152088"/>
                  <a:pt x="832514" y="145576"/>
                  <a:pt x="859809" y="136478"/>
                </a:cubicBezTo>
                <a:cubicBezTo>
                  <a:pt x="873457" y="131929"/>
                  <a:pt x="886796" y="126319"/>
                  <a:pt x="900753" y="122830"/>
                </a:cubicBezTo>
                <a:cubicBezTo>
                  <a:pt x="1074588" y="79370"/>
                  <a:pt x="936600" y="109876"/>
                  <a:pt x="1323833" y="95534"/>
                </a:cubicBezTo>
                <a:cubicBezTo>
                  <a:pt x="1337481" y="90985"/>
                  <a:pt x="1350820" y="85376"/>
                  <a:pt x="1364777" y="81887"/>
                </a:cubicBezTo>
                <a:cubicBezTo>
                  <a:pt x="1402934" y="72348"/>
                  <a:pt x="1478390" y="60676"/>
                  <a:pt x="1514902" y="54591"/>
                </a:cubicBezTo>
                <a:cubicBezTo>
                  <a:pt x="1528550" y="45493"/>
                  <a:pt x="1540769" y="33757"/>
                  <a:pt x="1555845" y="27296"/>
                </a:cubicBezTo>
                <a:cubicBezTo>
                  <a:pt x="1590265" y="12545"/>
                  <a:pt x="1597642" y="13648"/>
                  <a:pt x="1624084" y="1364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6204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itle 1"/>
          <p:cNvSpPr txBox="1">
            <a:spLocks/>
          </p:cNvSpPr>
          <p:nvPr/>
        </p:nvSpPr>
        <p:spPr>
          <a:xfrm>
            <a:off x="72008" y="-27384"/>
            <a:ext cx="9036496"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800" dirty="0" err="1"/>
              <a:t>Illustration</a:t>
            </a:r>
            <a:r>
              <a:rPr lang="nb-NO" sz="3800" dirty="0"/>
              <a:t> - </a:t>
            </a:r>
            <a:r>
              <a:rPr lang="nb-NO" sz="3800" dirty="0" err="1"/>
              <a:t>fit</a:t>
            </a:r>
            <a:r>
              <a:rPr lang="nb-NO" sz="3800" dirty="0"/>
              <a:t> </a:t>
            </a:r>
            <a:r>
              <a:rPr lang="nb-NO" sz="3800" dirty="0" err="1"/>
              <a:t>regression</a:t>
            </a:r>
            <a:r>
              <a:rPr lang="nb-NO" sz="3800" dirty="0"/>
              <a:t> </a:t>
            </a:r>
            <a:r>
              <a:rPr lang="nb-NO" sz="3800" dirty="0" err="1"/>
              <a:t>model</a:t>
            </a:r>
            <a:r>
              <a:rPr lang="nb-NO" sz="3800" dirty="0"/>
              <a:t> to samples</a:t>
            </a:r>
            <a:endParaRPr lang="en-US" sz="3800"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196753"/>
            <a:ext cx="5570210" cy="4176464"/>
          </a:xfrm>
          <a:prstGeom prst="rect">
            <a:avLst/>
          </a:prstGeom>
        </p:spPr>
      </p:pic>
      <p:graphicFrame>
        <p:nvGraphicFramePr>
          <p:cNvPr id="59" name="Object 58"/>
          <p:cNvGraphicFramePr>
            <a:graphicFrameLocks noChangeAspect="1"/>
          </p:cNvGraphicFramePr>
          <p:nvPr/>
        </p:nvGraphicFramePr>
        <p:xfrm>
          <a:off x="251520" y="944340"/>
          <a:ext cx="931862" cy="504825"/>
        </p:xfrm>
        <a:graphic>
          <a:graphicData uri="http://schemas.openxmlformats.org/presentationml/2006/ole">
            <mc:AlternateContent xmlns:mc="http://schemas.openxmlformats.org/markup-compatibility/2006">
              <mc:Choice xmlns:v="urn:schemas-microsoft-com:vml" Requires="v">
                <p:oleObj name="Equation" r:id="rId3" imgW="482400" imgH="253800" progId="Equation.DSMT4">
                  <p:embed/>
                </p:oleObj>
              </mc:Choice>
              <mc:Fallback>
                <p:oleObj name="Equation" r:id="rId3" imgW="482400" imgH="253800" progId="Equation.DSMT4">
                  <p:embed/>
                  <p:pic>
                    <p:nvPicPr>
                      <p:cNvPr id="59" name="Object 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944340"/>
                        <a:ext cx="931862"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0" name="Object 59"/>
          <p:cNvGraphicFramePr>
            <a:graphicFrameLocks noChangeAspect="1"/>
          </p:cNvGraphicFramePr>
          <p:nvPr/>
        </p:nvGraphicFramePr>
        <p:xfrm>
          <a:off x="5695871" y="4869160"/>
          <a:ext cx="269875" cy="328612"/>
        </p:xfrm>
        <a:graphic>
          <a:graphicData uri="http://schemas.openxmlformats.org/presentationml/2006/ole">
            <mc:AlternateContent xmlns:mc="http://schemas.openxmlformats.org/markup-compatibility/2006">
              <mc:Choice xmlns:v="urn:schemas-microsoft-com:vml" Requires="v">
                <p:oleObj name="Equation" r:id="rId5" imgW="139680" imgH="164880" progId="Equation.DSMT4">
                  <p:embed/>
                </p:oleObj>
              </mc:Choice>
              <mc:Fallback>
                <p:oleObj name="Equation" r:id="rId5" imgW="139680" imgH="164880" progId="Equation.DSMT4">
                  <p:embed/>
                  <p:pic>
                    <p:nvPicPr>
                      <p:cNvPr id="60" name="Object 5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95871" y="4869160"/>
                        <a:ext cx="26987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204982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itle 1"/>
          <p:cNvSpPr txBox="1">
            <a:spLocks/>
          </p:cNvSpPr>
          <p:nvPr/>
        </p:nvSpPr>
        <p:spPr>
          <a:xfrm>
            <a:off x="72008" y="-27384"/>
            <a:ext cx="9036496"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800" dirty="0" err="1"/>
              <a:t>Illustration</a:t>
            </a:r>
            <a:r>
              <a:rPr lang="nb-NO" sz="3800" dirty="0"/>
              <a:t> - </a:t>
            </a:r>
            <a:r>
              <a:rPr lang="nb-NO" sz="3800" dirty="0" err="1"/>
              <a:t>fit</a:t>
            </a:r>
            <a:r>
              <a:rPr lang="nb-NO" sz="3800" dirty="0"/>
              <a:t> </a:t>
            </a:r>
            <a:r>
              <a:rPr lang="nb-NO" sz="3800" dirty="0" err="1"/>
              <a:t>regression</a:t>
            </a:r>
            <a:r>
              <a:rPr lang="nb-NO" sz="3800" dirty="0"/>
              <a:t> </a:t>
            </a:r>
            <a:r>
              <a:rPr lang="nb-NO" sz="3800" dirty="0" err="1"/>
              <a:t>model</a:t>
            </a:r>
            <a:r>
              <a:rPr lang="nb-NO" sz="3800" dirty="0"/>
              <a:t> to samples</a:t>
            </a:r>
            <a:endParaRPr lang="en-US" sz="3800"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196753"/>
            <a:ext cx="5570210" cy="4176464"/>
          </a:xfrm>
          <a:prstGeom prst="rect">
            <a:avLst/>
          </a:prstGeom>
        </p:spPr>
      </p:pic>
      <p:cxnSp>
        <p:nvCxnSpPr>
          <p:cNvPr id="24" name="Straight Arrow Connector 23"/>
          <p:cNvCxnSpPr>
            <a:stCxn id="25" idx="1"/>
          </p:cNvCxnSpPr>
          <p:nvPr/>
        </p:nvCxnSpPr>
        <p:spPr>
          <a:xfrm flipH="1" flipV="1">
            <a:off x="5533698" y="3391470"/>
            <a:ext cx="1185295" cy="244132"/>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25" name="Object 24"/>
          <p:cNvGraphicFramePr>
            <a:graphicFrameLocks noChangeAspect="1"/>
          </p:cNvGraphicFramePr>
          <p:nvPr/>
        </p:nvGraphicFramePr>
        <p:xfrm>
          <a:off x="6718993" y="3443741"/>
          <a:ext cx="1381399" cy="383723"/>
        </p:xfrm>
        <a:graphic>
          <a:graphicData uri="http://schemas.openxmlformats.org/presentationml/2006/ole">
            <mc:AlternateContent xmlns:mc="http://schemas.openxmlformats.org/markup-compatibility/2006">
              <mc:Choice xmlns:v="urn:schemas-microsoft-com:vml" Requires="v">
                <p:oleObj name="Equation" r:id="rId3" imgW="914400" imgH="253800" progId="Equation.DSMT4">
                  <p:embed/>
                </p:oleObj>
              </mc:Choice>
              <mc:Fallback>
                <p:oleObj name="Equation" r:id="rId3" imgW="914400" imgH="253800" progId="Equation.DSMT4">
                  <p:embed/>
                  <p:pic>
                    <p:nvPicPr>
                      <p:cNvPr id="25" name="Object 24"/>
                      <p:cNvPicPr/>
                      <p:nvPr/>
                    </p:nvPicPr>
                    <p:blipFill>
                      <a:blip r:embed="rId4"/>
                      <a:stretch>
                        <a:fillRect/>
                      </a:stretch>
                    </p:blipFill>
                    <p:spPr>
                      <a:xfrm>
                        <a:off x="6718993" y="3443741"/>
                        <a:ext cx="1381399" cy="383723"/>
                      </a:xfrm>
                      <a:prstGeom prst="rect">
                        <a:avLst/>
                      </a:prstGeom>
                      <a:ln>
                        <a:solidFill>
                          <a:schemeClr val="tx2"/>
                        </a:solidFill>
                      </a:ln>
                    </p:spPr>
                  </p:pic>
                </p:oleObj>
              </mc:Fallback>
            </mc:AlternateContent>
          </a:graphicData>
        </a:graphic>
      </p:graphicFrame>
      <p:cxnSp>
        <p:nvCxnSpPr>
          <p:cNvPr id="26" name="Straight Arrow Connector 25"/>
          <p:cNvCxnSpPr>
            <a:stCxn id="27" idx="1"/>
          </p:cNvCxnSpPr>
          <p:nvPr/>
        </p:nvCxnSpPr>
        <p:spPr>
          <a:xfrm flipH="1">
            <a:off x="5533698" y="2816932"/>
            <a:ext cx="1162538" cy="46805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27" name="Object 26"/>
          <p:cNvGraphicFramePr>
            <a:graphicFrameLocks noChangeAspect="1"/>
          </p:cNvGraphicFramePr>
          <p:nvPr/>
        </p:nvGraphicFramePr>
        <p:xfrm>
          <a:off x="6696236" y="2636912"/>
          <a:ext cx="1260140" cy="360040"/>
        </p:xfrm>
        <a:graphic>
          <a:graphicData uri="http://schemas.openxmlformats.org/presentationml/2006/ole">
            <mc:AlternateContent xmlns:mc="http://schemas.openxmlformats.org/markup-compatibility/2006">
              <mc:Choice xmlns:v="urn:schemas-microsoft-com:vml" Requires="v">
                <p:oleObj name="Equation" r:id="rId5" imgW="888840" imgH="253800" progId="Equation.DSMT4">
                  <p:embed/>
                </p:oleObj>
              </mc:Choice>
              <mc:Fallback>
                <p:oleObj name="Equation" r:id="rId5" imgW="888840" imgH="253800" progId="Equation.DSMT4">
                  <p:embed/>
                  <p:pic>
                    <p:nvPicPr>
                      <p:cNvPr id="27" name="Object 26"/>
                      <p:cNvPicPr/>
                      <p:nvPr/>
                    </p:nvPicPr>
                    <p:blipFill>
                      <a:blip r:embed="rId6"/>
                      <a:stretch>
                        <a:fillRect/>
                      </a:stretch>
                    </p:blipFill>
                    <p:spPr>
                      <a:xfrm>
                        <a:off x="6696236" y="2636912"/>
                        <a:ext cx="1260140" cy="360040"/>
                      </a:xfrm>
                      <a:prstGeom prst="rect">
                        <a:avLst/>
                      </a:prstGeom>
                      <a:ln>
                        <a:solidFill>
                          <a:srgbClr val="C00000"/>
                        </a:solidFill>
                      </a:ln>
                    </p:spPr>
                  </p:pic>
                </p:oleObj>
              </mc:Fallback>
            </mc:AlternateContent>
          </a:graphicData>
        </a:graphic>
      </p:graphicFrame>
      <p:cxnSp>
        <p:nvCxnSpPr>
          <p:cNvPr id="33" name="Straight Arrow Connector 32"/>
          <p:cNvCxnSpPr>
            <a:stCxn id="34" idx="0"/>
          </p:cNvCxnSpPr>
          <p:nvPr/>
        </p:nvCxnSpPr>
        <p:spPr>
          <a:xfrm flipH="1" flipV="1">
            <a:off x="4139952" y="3068961"/>
            <a:ext cx="2550492" cy="2425377"/>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nvGraphicFramePr>
        <p:xfrm>
          <a:off x="5712544" y="5494338"/>
          <a:ext cx="1955800" cy="382587"/>
        </p:xfrm>
        <a:graphic>
          <a:graphicData uri="http://schemas.openxmlformats.org/presentationml/2006/ole">
            <mc:AlternateContent xmlns:mc="http://schemas.openxmlformats.org/markup-compatibility/2006">
              <mc:Choice xmlns:v="urn:schemas-microsoft-com:vml" Requires="v">
                <p:oleObj name="Equation" r:id="rId7" imgW="1295280" imgH="253800" progId="Equation.DSMT4">
                  <p:embed/>
                </p:oleObj>
              </mc:Choice>
              <mc:Fallback>
                <p:oleObj name="Equation" r:id="rId7" imgW="1295280" imgH="253800" progId="Equation.DSMT4">
                  <p:embed/>
                  <p:pic>
                    <p:nvPicPr>
                      <p:cNvPr id="34" name="Object 33"/>
                      <p:cNvPicPr/>
                      <p:nvPr/>
                    </p:nvPicPr>
                    <p:blipFill>
                      <a:blip r:embed="rId8"/>
                      <a:stretch>
                        <a:fillRect/>
                      </a:stretch>
                    </p:blipFill>
                    <p:spPr>
                      <a:xfrm>
                        <a:off x="5712544" y="5494338"/>
                        <a:ext cx="1955800" cy="382587"/>
                      </a:xfrm>
                      <a:prstGeom prst="rect">
                        <a:avLst/>
                      </a:prstGeom>
                      <a:ln>
                        <a:solidFill>
                          <a:schemeClr val="tx2"/>
                        </a:solidFill>
                      </a:ln>
                    </p:spPr>
                  </p:pic>
                </p:oleObj>
              </mc:Fallback>
            </mc:AlternateContent>
          </a:graphicData>
        </a:graphic>
      </p:graphicFrame>
      <p:cxnSp>
        <p:nvCxnSpPr>
          <p:cNvPr id="37" name="Straight Arrow Connector 36"/>
          <p:cNvCxnSpPr/>
          <p:nvPr/>
        </p:nvCxnSpPr>
        <p:spPr>
          <a:xfrm flipV="1">
            <a:off x="3808502" y="2564904"/>
            <a:ext cx="331450" cy="3744417"/>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38" name="Object 37"/>
          <p:cNvGraphicFramePr>
            <a:graphicFrameLocks noChangeAspect="1"/>
          </p:cNvGraphicFramePr>
          <p:nvPr/>
        </p:nvGraphicFramePr>
        <p:xfrm>
          <a:off x="3347864" y="6309320"/>
          <a:ext cx="1781175" cy="360363"/>
        </p:xfrm>
        <a:graphic>
          <a:graphicData uri="http://schemas.openxmlformats.org/presentationml/2006/ole">
            <mc:AlternateContent xmlns:mc="http://schemas.openxmlformats.org/markup-compatibility/2006">
              <mc:Choice xmlns:v="urn:schemas-microsoft-com:vml" Requires="v">
                <p:oleObj name="Equation" r:id="rId9" imgW="1257120" imgH="253800" progId="Equation.DSMT4">
                  <p:embed/>
                </p:oleObj>
              </mc:Choice>
              <mc:Fallback>
                <p:oleObj name="Equation" r:id="rId9" imgW="1257120" imgH="253800" progId="Equation.DSMT4">
                  <p:embed/>
                  <p:pic>
                    <p:nvPicPr>
                      <p:cNvPr id="38" name="Object 37"/>
                      <p:cNvPicPr/>
                      <p:nvPr/>
                    </p:nvPicPr>
                    <p:blipFill>
                      <a:blip r:embed="rId10"/>
                      <a:stretch>
                        <a:fillRect/>
                      </a:stretch>
                    </p:blipFill>
                    <p:spPr>
                      <a:xfrm>
                        <a:off x="3347864" y="6309320"/>
                        <a:ext cx="1781175" cy="360363"/>
                      </a:xfrm>
                      <a:prstGeom prst="rect">
                        <a:avLst/>
                      </a:prstGeom>
                      <a:ln>
                        <a:solidFill>
                          <a:srgbClr val="C00000"/>
                        </a:solidFill>
                      </a:ln>
                    </p:spPr>
                  </p:pic>
                </p:oleObj>
              </mc:Fallback>
            </mc:AlternateContent>
          </a:graphicData>
        </a:graphic>
      </p:graphicFrame>
      <p:cxnSp>
        <p:nvCxnSpPr>
          <p:cNvPr id="41" name="Straight Arrow Connector 40"/>
          <p:cNvCxnSpPr>
            <a:stCxn id="42" idx="0"/>
          </p:cNvCxnSpPr>
          <p:nvPr/>
        </p:nvCxnSpPr>
        <p:spPr>
          <a:xfrm flipH="1" flipV="1">
            <a:off x="1547665" y="4005065"/>
            <a:ext cx="978841" cy="148962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42" name="Object 41"/>
          <p:cNvGraphicFramePr>
            <a:graphicFrameLocks noChangeAspect="1"/>
          </p:cNvGraphicFramePr>
          <p:nvPr/>
        </p:nvGraphicFramePr>
        <p:xfrm>
          <a:off x="1471613" y="5494685"/>
          <a:ext cx="2109787" cy="382587"/>
        </p:xfrm>
        <a:graphic>
          <a:graphicData uri="http://schemas.openxmlformats.org/presentationml/2006/ole">
            <mc:AlternateContent xmlns:mc="http://schemas.openxmlformats.org/markup-compatibility/2006">
              <mc:Choice xmlns:v="urn:schemas-microsoft-com:vml" Requires="v">
                <p:oleObj name="Equation" r:id="rId11" imgW="1396800" imgH="253800" progId="Equation.DSMT4">
                  <p:embed/>
                </p:oleObj>
              </mc:Choice>
              <mc:Fallback>
                <p:oleObj name="Equation" r:id="rId11" imgW="1396800" imgH="253800" progId="Equation.DSMT4">
                  <p:embed/>
                  <p:pic>
                    <p:nvPicPr>
                      <p:cNvPr id="42" name="Object 41"/>
                      <p:cNvPicPr/>
                      <p:nvPr/>
                    </p:nvPicPr>
                    <p:blipFill>
                      <a:blip r:embed="rId12"/>
                      <a:stretch>
                        <a:fillRect/>
                      </a:stretch>
                    </p:blipFill>
                    <p:spPr>
                      <a:xfrm>
                        <a:off x="1471613" y="5494685"/>
                        <a:ext cx="2109787" cy="382587"/>
                      </a:xfrm>
                      <a:prstGeom prst="rect">
                        <a:avLst/>
                      </a:prstGeom>
                      <a:ln>
                        <a:solidFill>
                          <a:schemeClr val="tx2"/>
                        </a:solidFill>
                      </a:ln>
                    </p:spPr>
                  </p:pic>
                </p:oleObj>
              </mc:Fallback>
            </mc:AlternateContent>
          </a:graphicData>
        </a:graphic>
      </p:graphicFrame>
      <p:cxnSp>
        <p:nvCxnSpPr>
          <p:cNvPr id="43" name="Straight Arrow Connector 42"/>
          <p:cNvCxnSpPr/>
          <p:nvPr/>
        </p:nvCxnSpPr>
        <p:spPr>
          <a:xfrm flipV="1">
            <a:off x="866285" y="4509120"/>
            <a:ext cx="681379" cy="18002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nvGraphicFramePr>
        <p:xfrm>
          <a:off x="242888" y="6308725"/>
          <a:ext cx="1943100" cy="360363"/>
        </p:xfrm>
        <a:graphic>
          <a:graphicData uri="http://schemas.openxmlformats.org/presentationml/2006/ole">
            <mc:AlternateContent xmlns:mc="http://schemas.openxmlformats.org/markup-compatibility/2006">
              <mc:Choice xmlns:v="urn:schemas-microsoft-com:vml" Requires="v">
                <p:oleObj name="Equation" r:id="rId13" imgW="1371600" imgH="253800" progId="Equation.DSMT4">
                  <p:embed/>
                </p:oleObj>
              </mc:Choice>
              <mc:Fallback>
                <p:oleObj name="Equation" r:id="rId13" imgW="1371600" imgH="253800" progId="Equation.DSMT4">
                  <p:embed/>
                  <p:pic>
                    <p:nvPicPr>
                      <p:cNvPr id="44" name="Object 43"/>
                      <p:cNvPicPr/>
                      <p:nvPr/>
                    </p:nvPicPr>
                    <p:blipFill>
                      <a:blip r:embed="rId14"/>
                      <a:stretch>
                        <a:fillRect/>
                      </a:stretch>
                    </p:blipFill>
                    <p:spPr>
                      <a:xfrm>
                        <a:off x="242888" y="6308725"/>
                        <a:ext cx="1943100" cy="360363"/>
                      </a:xfrm>
                      <a:prstGeom prst="rect">
                        <a:avLst/>
                      </a:prstGeom>
                      <a:ln>
                        <a:solidFill>
                          <a:srgbClr val="C00000"/>
                        </a:solidFill>
                      </a:ln>
                    </p:spPr>
                  </p:pic>
                </p:oleObj>
              </mc:Fallback>
            </mc:AlternateContent>
          </a:graphicData>
        </a:graphic>
      </p:graphicFrame>
      <p:cxnSp>
        <p:nvCxnSpPr>
          <p:cNvPr id="52" name="Straight Connector 51"/>
          <p:cNvCxnSpPr/>
          <p:nvPr/>
        </p:nvCxnSpPr>
        <p:spPr>
          <a:xfrm flipH="1" flipV="1">
            <a:off x="4135272" y="2565779"/>
            <a:ext cx="4680" cy="23753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flipV="1">
            <a:off x="1547664" y="4005065"/>
            <a:ext cx="1" cy="93610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2" name="Object 1"/>
          <p:cNvGraphicFramePr>
            <a:graphicFrameLocks noChangeAspect="1"/>
          </p:cNvGraphicFramePr>
          <p:nvPr/>
        </p:nvGraphicFramePr>
        <p:xfrm>
          <a:off x="5695950" y="4868863"/>
          <a:ext cx="269875" cy="328612"/>
        </p:xfrm>
        <a:graphic>
          <a:graphicData uri="http://schemas.openxmlformats.org/presentationml/2006/ole">
            <mc:AlternateContent xmlns:mc="http://schemas.openxmlformats.org/markup-compatibility/2006">
              <mc:Choice xmlns:v="urn:schemas-microsoft-com:vml" Requires="v">
                <p:oleObj name="Equation" r:id="rId15" imgW="139579" imgH="164957" progId="Equation.DSMT4">
                  <p:embed/>
                </p:oleObj>
              </mc:Choice>
              <mc:Fallback>
                <p:oleObj name="Equation" r:id="rId15" imgW="139579" imgH="164957" progId="Equation.DSMT4">
                  <p:embed/>
                  <p:pic>
                    <p:nvPicPr>
                      <p:cNvPr id="2" name="Object 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95950" y="4868863"/>
                        <a:ext cx="26987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Object 2"/>
          <p:cNvGraphicFramePr>
            <a:graphicFrameLocks noChangeAspect="1"/>
          </p:cNvGraphicFramePr>
          <p:nvPr/>
        </p:nvGraphicFramePr>
        <p:xfrm>
          <a:off x="250825" y="944563"/>
          <a:ext cx="931863" cy="504825"/>
        </p:xfrm>
        <a:graphic>
          <a:graphicData uri="http://schemas.openxmlformats.org/presentationml/2006/ole">
            <mc:AlternateContent xmlns:mc="http://schemas.openxmlformats.org/markup-compatibility/2006">
              <mc:Choice xmlns:v="urn:schemas-microsoft-com:vml" Requires="v">
                <p:oleObj name="Equation" r:id="rId17" imgW="482391" imgH="253890" progId="Equation.DSMT4">
                  <p:embed/>
                </p:oleObj>
              </mc:Choice>
              <mc:Fallback>
                <p:oleObj name="Equation" r:id="rId17" imgW="482391" imgH="253890" progId="Equation.DSMT4">
                  <p:embed/>
                  <p:pic>
                    <p:nvPicPr>
                      <p:cNvPr id="3" name="Object 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50825" y="944563"/>
                        <a:ext cx="93186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2016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45720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itle 1"/>
          <p:cNvSpPr txBox="1">
            <a:spLocks/>
          </p:cNvSpPr>
          <p:nvPr/>
        </p:nvSpPr>
        <p:spPr>
          <a:xfrm>
            <a:off x="72008" y="-27384"/>
            <a:ext cx="9036496"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800" dirty="0"/>
              <a:t>Choice </a:t>
            </a:r>
            <a:r>
              <a:rPr lang="nb-NO" sz="3800" dirty="0" err="1"/>
              <a:t>of</a:t>
            </a:r>
            <a:r>
              <a:rPr lang="nb-NO" sz="3800" dirty="0"/>
              <a:t> </a:t>
            </a:r>
            <a:r>
              <a:rPr lang="nb-NO" sz="3800" dirty="0" err="1"/>
              <a:t>regression</a:t>
            </a:r>
            <a:r>
              <a:rPr lang="nb-NO" sz="3800" dirty="0"/>
              <a:t> </a:t>
            </a:r>
            <a:r>
              <a:rPr lang="nb-NO" sz="3800" dirty="0" err="1"/>
              <a:t>method</a:t>
            </a:r>
            <a:r>
              <a:rPr lang="nb-NO" sz="3800" dirty="0"/>
              <a:t>  </a:t>
            </a:r>
          </a:p>
        </p:txBody>
      </p:sp>
      <p:sp>
        <p:nvSpPr>
          <p:cNvPr id="2" name="TextBox 1"/>
          <p:cNvSpPr txBox="1"/>
          <p:nvPr/>
        </p:nvSpPr>
        <p:spPr>
          <a:xfrm>
            <a:off x="539552" y="1412776"/>
            <a:ext cx="7571184" cy="2554545"/>
          </a:xfrm>
          <a:prstGeom prst="rect">
            <a:avLst/>
          </a:prstGeom>
          <a:noFill/>
        </p:spPr>
        <p:txBody>
          <a:bodyPr wrap="square" rtlCol="0">
            <a:spAutoFit/>
          </a:bodyPr>
          <a:lstStyle/>
          <a:p>
            <a:pPr marL="285750" indent="-285750">
              <a:buFont typeface="Arial" panose="020B0604020202020204" pitchFamily="34" charset="0"/>
              <a:buChar char="•"/>
            </a:pPr>
            <a:r>
              <a:rPr lang="nb-NO" sz="2000" dirty="0"/>
              <a:t>Linear </a:t>
            </a:r>
            <a:r>
              <a:rPr lang="nb-NO" sz="2000" dirty="0" err="1"/>
              <a:t>regression</a:t>
            </a:r>
            <a:endParaRPr lang="nb-NO" sz="2000" dirty="0"/>
          </a:p>
          <a:p>
            <a:pPr marL="285750" indent="-285750">
              <a:buFont typeface="Arial" panose="020B0604020202020204" pitchFamily="34" charset="0"/>
              <a:buChar char="•"/>
            </a:pPr>
            <a:r>
              <a:rPr lang="nb-NO" sz="2000" dirty="0"/>
              <a:t>Principal </a:t>
            </a:r>
            <a:r>
              <a:rPr lang="nb-NO" sz="2000" dirty="0" err="1"/>
              <a:t>component</a:t>
            </a:r>
            <a:r>
              <a:rPr lang="nb-NO" sz="2000" dirty="0"/>
              <a:t> </a:t>
            </a:r>
            <a:r>
              <a:rPr lang="nb-NO" sz="2000" dirty="0" err="1"/>
              <a:t>regression</a:t>
            </a:r>
            <a:endParaRPr lang="nb-NO" sz="2000" dirty="0"/>
          </a:p>
          <a:p>
            <a:pPr marL="285750" indent="-285750">
              <a:buFont typeface="Arial" panose="020B0604020202020204" pitchFamily="34" charset="0"/>
              <a:buChar char="•"/>
            </a:pPr>
            <a:r>
              <a:rPr lang="nb-NO" sz="2000" dirty="0"/>
              <a:t>Neural </a:t>
            </a:r>
            <a:r>
              <a:rPr lang="nb-NO" sz="2000" dirty="0" err="1"/>
              <a:t>networks</a:t>
            </a:r>
            <a:endParaRPr lang="nb-NO" sz="2000" dirty="0"/>
          </a:p>
          <a:p>
            <a:pPr marL="285750" indent="-285750">
              <a:buFont typeface="Arial" panose="020B0604020202020204" pitchFamily="34" charset="0"/>
              <a:buChar char="•"/>
            </a:pPr>
            <a:r>
              <a:rPr lang="nb-NO" sz="2000" dirty="0"/>
              <a:t>K-</a:t>
            </a:r>
            <a:r>
              <a:rPr lang="nb-NO" sz="2000" dirty="0" err="1"/>
              <a:t>nearest</a:t>
            </a:r>
            <a:r>
              <a:rPr lang="nb-NO" sz="2000" dirty="0"/>
              <a:t> </a:t>
            </a:r>
            <a:r>
              <a:rPr lang="nb-NO" sz="2000" dirty="0" err="1"/>
              <a:t>neighbors</a:t>
            </a:r>
            <a:endParaRPr lang="nb-NO" sz="2000" dirty="0"/>
          </a:p>
          <a:p>
            <a:pPr marL="285750" indent="-285750">
              <a:buFont typeface="Arial" panose="020B0604020202020204" pitchFamily="34" charset="0"/>
              <a:buChar char="•"/>
            </a:pPr>
            <a:r>
              <a:rPr lang="nb-NO" sz="2000" dirty="0"/>
              <a:t>And </a:t>
            </a:r>
            <a:r>
              <a:rPr lang="nb-NO" sz="2000" dirty="0" err="1"/>
              <a:t>many</a:t>
            </a:r>
            <a:r>
              <a:rPr lang="nb-NO" sz="2000" dirty="0"/>
              <a:t> </a:t>
            </a:r>
            <a:r>
              <a:rPr lang="nb-NO" sz="2000" dirty="0" err="1"/>
              <a:t>others</a:t>
            </a:r>
            <a:endParaRPr lang="nb-NO" sz="2000" dirty="0"/>
          </a:p>
          <a:p>
            <a:pPr marL="285750" indent="-285750">
              <a:buFont typeface="Arial" panose="020B0604020202020204" pitchFamily="34" charset="0"/>
              <a:buChar char="•"/>
            </a:pPr>
            <a:endParaRPr lang="nb-NO" sz="2000" dirty="0"/>
          </a:p>
          <a:p>
            <a:pPr marL="285750" indent="-285750">
              <a:buFont typeface="Arial" panose="020B0604020202020204" pitchFamily="34" charset="0"/>
              <a:buChar char="•"/>
            </a:pPr>
            <a:r>
              <a:rPr lang="nb-NO" sz="2000" dirty="0"/>
              <a:t>Cross-</a:t>
            </a:r>
            <a:r>
              <a:rPr lang="nb-NO" sz="2000" dirty="0" err="1"/>
              <a:t>validation</a:t>
            </a:r>
            <a:r>
              <a:rPr lang="nb-NO" sz="2000" dirty="0"/>
              <a:t> to </a:t>
            </a:r>
            <a:r>
              <a:rPr lang="nb-NO" sz="2000" dirty="0" err="1"/>
              <a:t>check</a:t>
            </a:r>
            <a:r>
              <a:rPr lang="nb-NO" sz="2000" dirty="0"/>
              <a:t> </a:t>
            </a:r>
            <a:r>
              <a:rPr lang="nb-NO" sz="2000" dirty="0" err="1"/>
              <a:t>model</a:t>
            </a:r>
            <a:r>
              <a:rPr lang="nb-NO" sz="2000" dirty="0"/>
              <a:t> </a:t>
            </a:r>
            <a:r>
              <a:rPr lang="nb-NO" sz="2000" dirty="0" err="1"/>
              <a:t>fit</a:t>
            </a:r>
            <a:r>
              <a:rPr lang="nb-NO" sz="2000" dirty="0"/>
              <a:t>. </a:t>
            </a:r>
            <a:r>
              <a:rPr lang="nb-NO" sz="2000" dirty="0" err="1"/>
              <a:t>Look</a:t>
            </a:r>
            <a:r>
              <a:rPr lang="nb-NO" sz="2000" dirty="0"/>
              <a:t> at </a:t>
            </a:r>
            <a:r>
              <a:rPr lang="nb-NO" sz="2000" dirty="0" err="1"/>
              <a:t>residuals</a:t>
            </a:r>
            <a:endParaRPr lang="nb-NO" sz="2000" dirty="0"/>
          </a:p>
          <a:p>
            <a:pPr marL="285750" indent="-285750">
              <a:buFont typeface="Arial" panose="020B0604020202020204" pitchFamily="34" charset="0"/>
              <a:buChar char="•"/>
            </a:pPr>
            <a:endParaRPr lang="nb-NO" sz="2000" dirty="0"/>
          </a:p>
        </p:txBody>
      </p:sp>
    </p:spTree>
    <p:extLst>
      <p:ext uri="{BB962C8B-B14F-4D97-AF65-F5344CB8AC3E}">
        <p14:creationId xmlns:p14="http://schemas.microsoft.com/office/powerpoint/2010/main" val="71045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itle 1"/>
          <p:cNvSpPr txBox="1">
            <a:spLocks/>
          </p:cNvSpPr>
          <p:nvPr/>
        </p:nvSpPr>
        <p:spPr>
          <a:xfrm>
            <a:off x="72008" y="-27384"/>
            <a:ext cx="9036496"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800" dirty="0" err="1"/>
              <a:t>Exercise</a:t>
            </a:r>
            <a:r>
              <a:rPr lang="nb-NO" sz="3800" dirty="0"/>
              <a:t> - </a:t>
            </a:r>
            <a:r>
              <a:rPr lang="nb-NO" sz="3800" dirty="0" err="1"/>
              <a:t>two</a:t>
            </a:r>
            <a:r>
              <a:rPr lang="nb-NO" sz="3800" dirty="0"/>
              <a:t> different cases</a:t>
            </a:r>
            <a:endParaRPr lang="en-US" sz="3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976" y="908720"/>
            <a:ext cx="4802468" cy="360185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20" y="961219"/>
            <a:ext cx="4730535" cy="3547901"/>
          </a:xfrm>
          <a:prstGeom prst="rect">
            <a:avLst/>
          </a:prstGeom>
        </p:spPr>
      </p:pic>
      <p:sp>
        <p:nvSpPr>
          <p:cNvPr id="5" name="Rectangle 4"/>
          <p:cNvSpPr/>
          <p:nvPr/>
        </p:nvSpPr>
        <p:spPr>
          <a:xfrm>
            <a:off x="814270" y="4706560"/>
            <a:ext cx="5269897" cy="1477328"/>
          </a:xfrm>
          <a:prstGeom prst="rect">
            <a:avLst/>
          </a:prstGeom>
        </p:spPr>
        <p:txBody>
          <a:bodyPr wrap="square">
            <a:spAutoFit/>
          </a:bodyPr>
          <a:lstStyle/>
          <a:p>
            <a:r>
              <a:rPr lang="nb-NO" dirty="0"/>
              <a:t>In </a:t>
            </a:r>
            <a:r>
              <a:rPr lang="nb-NO" dirty="0" err="1"/>
              <a:t>both</a:t>
            </a:r>
            <a:r>
              <a:rPr lang="nb-NO" dirty="0"/>
              <a:t> displays: </a:t>
            </a:r>
          </a:p>
          <a:p>
            <a:r>
              <a:rPr lang="nb-NO" b="1" dirty="0">
                <a:solidFill>
                  <a:srgbClr val="FF0000"/>
                </a:solidFill>
              </a:rPr>
              <a:t>Alternative 1</a:t>
            </a:r>
            <a:r>
              <a:rPr lang="nb-NO" b="1" dirty="0"/>
              <a:t>, </a:t>
            </a:r>
          </a:p>
          <a:p>
            <a:r>
              <a:rPr lang="nb-NO" b="1" dirty="0">
                <a:solidFill>
                  <a:schemeClr val="tx2"/>
                </a:solidFill>
              </a:rPr>
              <a:t>Alternative 2</a:t>
            </a:r>
          </a:p>
          <a:p>
            <a:endParaRPr lang="nb-NO" dirty="0"/>
          </a:p>
          <a:p>
            <a:r>
              <a:rPr lang="nb-NO" dirty="0"/>
              <a:t> for </a:t>
            </a:r>
            <a:r>
              <a:rPr lang="nb-NO" dirty="0" err="1"/>
              <a:t>which</a:t>
            </a:r>
            <a:r>
              <a:rPr lang="nb-NO" dirty="0"/>
              <a:t> </a:t>
            </a:r>
            <a:r>
              <a:rPr lang="nb-NO" dirty="0" err="1"/>
              <a:t>of</a:t>
            </a:r>
            <a:r>
              <a:rPr lang="nb-NO" dirty="0"/>
              <a:t> </a:t>
            </a:r>
            <a:r>
              <a:rPr lang="nb-NO" dirty="0" err="1"/>
              <a:t>these</a:t>
            </a:r>
            <a:r>
              <a:rPr lang="nb-NO" dirty="0"/>
              <a:t> </a:t>
            </a:r>
            <a:r>
              <a:rPr lang="nb-NO" dirty="0" err="1"/>
              <a:t>two</a:t>
            </a:r>
            <a:r>
              <a:rPr lang="nb-NO" dirty="0"/>
              <a:t> cases is </a:t>
            </a:r>
            <a:r>
              <a:rPr lang="nb-NO" dirty="0" err="1"/>
              <a:t>the</a:t>
            </a:r>
            <a:r>
              <a:rPr lang="nb-NO" dirty="0"/>
              <a:t> VOI </a:t>
            </a:r>
            <a:r>
              <a:rPr lang="nb-NO" dirty="0" err="1"/>
              <a:t>largest</a:t>
            </a:r>
            <a:r>
              <a:rPr lang="nb-NO" dirty="0"/>
              <a:t>.</a:t>
            </a:r>
            <a:endParaRPr lang="en-US" dirty="0"/>
          </a:p>
        </p:txBody>
      </p:sp>
    </p:spTree>
    <p:extLst>
      <p:ext uri="{BB962C8B-B14F-4D97-AF65-F5344CB8AC3E}">
        <p14:creationId xmlns:p14="http://schemas.microsoft.com/office/powerpoint/2010/main" val="3865170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Petroleum </a:t>
            </a:r>
            <a:r>
              <a:rPr lang="nb-NO" sz="4000" dirty="0" err="1"/>
              <a:t>example</a:t>
            </a:r>
            <a:r>
              <a:rPr lang="nb-NO" sz="4000" dirty="0"/>
              <a:t> - </a:t>
            </a:r>
            <a:r>
              <a:rPr lang="nb-NO" sz="4000" dirty="0" err="1"/>
              <a:t>infill</a:t>
            </a:r>
            <a:r>
              <a:rPr lang="nb-NO" sz="4000" dirty="0"/>
              <a:t> drilling</a:t>
            </a:r>
            <a:endParaRPr lang="en-US" sz="4000" dirty="0"/>
          </a:p>
        </p:txBody>
      </p:sp>
      <p:pic>
        <p:nvPicPr>
          <p:cNvPr id="8" name="Picture 7" descr="D:\My_research\Gullfaks\figures\faults.png"/>
          <p:cNvPicPr/>
          <p:nvPr/>
        </p:nvPicPr>
        <p:blipFill rotWithShape="1">
          <a:blip r:embed="rId2">
            <a:extLst>
              <a:ext uri="{28A0092B-C50C-407E-A947-70E740481C1C}">
                <a14:useLocalDpi xmlns:a14="http://schemas.microsoft.com/office/drawing/2010/main" val="0"/>
              </a:ext>
            </a:extLst>
          </a:blip>
          <a:srcRect l="14908" r="7909"/>
          <a:stretch/>
        </p:blipFill>
        <p:spPr bwMode="auto">
          <a:xfrm>
            <a:off x="5616000" y="3603934"/>
            <a:ext cx="3168000" cy="2336053"/>
          </a:xfrm>
          <a:prstGeom prst="rect">
            <a:avLst/>
          </a:prstGeom>
          <a:noFill/>
          <a:ln>
            <a:noFill/>
          </a:ln>
        </p:spPr>
      </p:pic>
      <p:sp>
        <p:nvSpPr>
          <p:cNvPr id="5" name="TextBox 4"/>
          <p:cNvSpPr txBox="1"/>
          <p:nvPr/>
        </p:nvSpPr>
        <p:spPr>
          <a:xfrm>
            <a:off x="467544" y="1556792"/>
            <a:ext cx="8352928" cy="1938992"/>
          </a:xfrm>
          <a:prstGeom prst="rect">
            <a:avLst/>
          </a:prstGeom>
          <a:noFill/>
        </p:spPr>
        <p:txBody>
          <a:bodyPr wrap="square" rtlCol="0">
            <a:spAutoFit/>
          </a:bodyPr>
          <a:lstStyle/>
          <a:p>
            <a:pPr marL="285750" indent="-285750">
              <a:buFont typeface="Arial" panose="020B0604020202020204" pitchFamily="34" charset="0"/>
              <a:buChar char="•"/>
            </a:pPr>
            <a:r>
              <a:rPr lang="nb-NO" sz="2000" dirty="0" err="1"/>
              <a:t>Decisions</a:t>
            </a:r>
            <a:r>
              <a:rPr lang="nb-NO" sz="2000" dirty="0"/>
              <a:t> </a:t>
            </a:r>
            <a:r>
              <a:rPr lang="nb-NO" sz="2000" dirty="0" err="1"/>
              <a:t>about</a:t>
            </a:r>
            <a:r>
              <a:rPr lang="nb-NO" sz="2000" dirty="0"/>
              <a:t> </a:t>
            </a:r>
            <a:r>
              <a:rPr lang="nb-NO" sz="2000" dirty="0" err="1"/>
              <a:t>infill</a:t>
            </a:r>
            <a:r>
              <a:rPr lang="nb-NO" sz="2000" dirty="0"/>
              <a:t> drilling for </a:t>
            </a:r>
            <a:r>
              <a:rPr lang="nb-NO" sz="2000" dirty="0" err="1"/>
              <a:t>improved</a:t>
            </a:r>
            <a:r>
              <a:rPr lang="nb-NO" sz="2000" dirty="0"/>
              <a:t> </a:t>
            </a:r>
            <a:r>
              <a:rPr lang="nb-NO" sz="2000" dirty="0" err="1"/>
              <a:t>oil</a:t>
            </a:r>
            <a:r>
              <a:rPr lang="nb-NO" sz="2000" dirty="0"/>
              <a:t> </a:t>
            </a:r>
            <a:r>
              <a:rPr lang="nb-NO" sz="2000" dirty="0" err="1"/>
              <a:t>recovery</a:t>
            </a:r>
            <a:r>
              <a:rPr lang="nb-NO" sz="2000" dirty="0"/>
              <a:t>.</a:t>
            </a:r>
          </a:p>
          <a:p>
            <a:pPr lvl="1"/>
            <a:r>
              <a:rPr lang="nb-NO" sz="2000" dirty="0"/>
              <a:t>- </a:t>
            </a:r>
            <a:r>
              <a:rPr lang="nb-NO" sz="2000" dirty="0" err="1"/>
              <a:t>Uncertainty</a:t>
            </a:r>
            <a:r>
              <a:rPr lang="nb-NO" sz="2000" dirty="0"/>
              <a:t>, </a:t>
            </a:r>
            <a:r>
              <a:rPr lang="nb-NO" sz="2000" dirty="0" err="1"/>
              <a:t>heterogeneity</a:t>
            </a:r>
            <a:r>
              <a:rPr lang="nb-NO" sz="2000" dirty="0"/>
              <a:t> and </a:t>
            </a:r>
            <a:r>
              <a:rPr lang="nb-NO" sz="2000" dirty="0" err="1"/>
              <a:t>dependence</a:t>
            </a:r>
            <a:r>
              <a:rPr lang="nb-NO" sz="2000" dirty="0"/>
              <a:t> make </a:t>
            </a:r>
            <a:r>
              <a:rPr lang="nb-NO" sz="2000" dirty="0" err="1"/>
              <a:t>this</a:t>
            </a:r>
            <a:r>
              <a:rPr lang="nb-NO" sz="2000" dirty="0"/>
              <a:t> </a:t>
            </a:r>
            <a:r>
              <a:rPr lang="nb-NO" sz="2000" dirty="0" err="1"/>
              <a:t>choice</a:t>
            </a:r>
            <a:r>
              <a:rPr lang="nb-NO" sz="2000" dirty="0"/>
              <a:t> </a:t>
            </a:r>
            <a:r>
              <a:rPr lang="nb-NO" sz="2000" dirty="0" err="1"/>
              <a:t>difficult</a:t>
            </a:r>
            <a:r>
              <a:rPr lang="nb-NO" sz="2000" dirty="0"/>
              <a:t>.</a:t>
            </a:r>
          </a:p>
          <a:p>
            <a:endParaRPr lang="nb-NO" sz="2000" dirty="0"/>
          </a:p>
          <a:p>
            <a:pPr marL="285750" indent="-285750">
              <a:buFont typeface="Arial" panose="020B0604020202020204" pitchFamily="34" charset="0"/>
              <a:buChar char="•"/>
            </a:pPr>
            <a:endParaRPr lang="nb-NO" sz="2000" dirty="0"/>
          </a:p>
          <a:p>
            <a:pPr marL="285750" indent="-285750">
              <a:buFont typeface="Arial" panose="020B0604020202020204" pitchFamily="34" charset="0"/>
              <a:buChar char="•"/>
            </a:pPr>
            <a:r>
              <a:rPr lang="nb-NO" sz="2000" dirty="0"/>
              <a:t>Data </a:t>
            </a:r>
            <a:r>
              <a:rPr lang="nb-NO" sz="2000" dirty="0" err="1"/>
              <a:t>gathering</a:t>
            </a:r>
            <a:r>
              <a:rPr lang="nb-NO" sz="2000" dirty="0"/>
              <a:t> </a:t>
            </a:r>
            <a:r>
              <a:rPr lang="nb-NO" sz="2000" dirty="0" err="1"/>
              <a:t>decisions</a:t>
            </a:r>
            <a:r>
              <a:rPr lang="nb-NO" sz="2000" dirty="0"/>
              <a:t> </a:t>
            </a:r>
            <a:r>
              <a:rPr lang="nb-NO" sz="2000" dirty="0" err="1"/>
              <a:t>about</a:t>
            </a:r>
            <a:r>
              <a:rPr lang="nb-NO" sz="2000" dirty="0"/>
              <a:t> time-lapse </a:t>
            </a:r>
            <a:r>
              <a:rPr lang="nb-NO" sz="2000" dirty="0" err="1"/>
              <a:t>seismic</a:t>
            </a:r>
            <a:r>
              <a:rPr lang="nb-NO" sz="2000" dirty="0"/>
              <a:t> data.</a:t>
            </a:r>
          </a:p>
          <a:p>
            <a:pPr lvl="1"/>
            <a:r>
              <a:rPr lang="nb-NO" sz="2000" dirty="0"/>
              <a:t>- </a:t>
            </a:r>
            <a:r>
              <a:rPr lang="nb-NO" sz="2000" dirty="0" err="1"/>
              <a:t>Which</a:t>
            </a:r>
            <a:r>
              <a:rPr lang="nb-NO" sz="2000" dirty="0"/>
              <a:t> </a:t>
            </a:r>
            <a:r>
              <a:rPr lang="nb-NO" sz="2000" dirty="0" err="1"/>
              <a:t>kind</a:t>
            </a:r>
            <a:r>
              <a:rPr lang="nb-NO" sz="2000" dirty="0"/>
              <a:t> </a:t>
            </a:r>
            <a:r>
              <a:rPr lang="nb-NO" sz="2000" dirty="0" err="1"/>
              <a:t>of</a:t>
            </a:r>
            <a:r>
              <a:rPr lang="nb-NO" sz="2000" dirty="0"/>
              <a:t> data </a:t>
            </a:r>
            <a:r>
              <a:rPr lang="nb-NO" sz="2000" dirty="0" err="1"/>
              <a:t>are</a:t>
            </a:r>
            <a:r>
              <a:rPr lang="nb-NO" sz="2000" dirty="0"/>
              <a:t> </a:t>
            </a:r>
            <a:r>
              <a:rPr lang="nb-NO" sz="2000" dirty="0" err="1"/>
              <a:t>likely</a:t>
            </a:r>
            <a:r>
              <a:rPr lang="nb-NO" sz="2000" dirty="0"/>
              <a:t> to be </a:t>
            </a:r>
            <a:r>
              <a:rPr lang="nb-NO" sz="2000" dirty="0" err="1"/>
              <a:t>valuable</a:t>
            </a:r>
            <a:r>
              <a:rPr lang="nb-NO" sz="2000" dirty="0"/>
              <a:t>? How </a:t>
            </a:r>
            <a:r>
              <a:rPr lang="nb-NO" sz="2000" dirty="0" err="1"/>
              <a:t>much</a:t>
            </a:r>
            <a:r>
              <a:rPr lang="nb-NO" sz="2000" dirty="0"/>
              <a:t> data is </a:t>
            </a:r>
            <a:r>
              <a:rPr lang="nb-NO" sz="2000" dirty="0" err="1"/>
              <a:t>enough</a:t>
            </a:r>
            <a:r>
              <a:rPr lang="nb-NO" sz="2000" dirty="0"/>
              <a:t>?</a:t>
            </a:r>
          </a:p>
        </p:txBody>
      </p:sp>
      <p:sp>
        <p:nvSpPr>
          <p:cNvPr id="6" name="TextBox 5"/>
          <p:cNvSpPr txBox="1"/>
          <p:nvPr/>
        </p:nvSpPr>
        <p:spPr>
          <a:xfrm>
            <a:off x="4633487" y="5939988"/>
            <a:ext cx="4475017" cy="369332"/>
          </a:xfrm>
          <a:prstGeom prst="rect">
            <a:avLst/>
          </a:prstGeom>
          <a:solidFill>
            <a:schemeClr val="bg1"/>
          </a:solidFill>
        </p:spPr>
        <p:txBody>
          <a:bodyPr wrap="square" rtlCol="0">
            <a:spAutoFit/>
          </a:bodyPr>
          <a:lstStyle/>
          <a:p>
            <a:r>
              <a:rPr lang="nb-NO" dirty="0"/>
              <a:t>Wells </a:t>
            </a:r>
            <a:r>
              <a:rPr lang="nb-NO" dirty="0" err="1"/>
              <a:t>drilled</a:t>
            </a:r>
            <a:r>
              <a:rPr lang="nb-NO" dirty="0"/>
              <a:t> at </a:t>
            </a:r>
            <a:r>
              <a:rPr lang="nb-NO" dirty="0" err="1"/>
              <a:t>the</a:t>
            </a:r>
            <a:r>
              <a:rPr lang="nb-NO" dirty="0"/>
              <a:t> Gullfaks </a:t>
            </a:r>
            <a:r>
              <a:rPr lang="nb-NO" dirty="0" err="1"/>
              <a:t>field</a:t>
            </a:r>
            <a:r>
              <a:rPr lang="nb-NO" dirty="0"/>
              <a:t>, North Sea.</a:t>
            </a:r>
          </a:p>
        </p:txBody>
      </p:sp>
      <p:cxnSp>
        <p:nvCxnSpPr>
          <p:cNvPr id="9" name="Straight Arrow Connector 8"/>
          <p:cNvCxnSpPr/>
          <p:nvPr/>
        </p:nvCxnSpPr>
        <p:spPr>
          <a:xfrm>
            <a:off x="35496" y="5166484"/>
            <a:ext cx="4248472"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403648" y="5341858"/>
            <a:ext cx="1152128" cy="369332"/>
          </a:xfrm>
          <a:prstGeom prst="rect">
            <a:avLst/>
          </a:prstGeom>
          <a:noFill/>
        </p:spPr>
        <p:txBody>
          <a:bodyPr wrap="square" rtlCol="0">
            <a:spAutoFit/>
          </a:bodyPr>
          <a:lstStyle/>
          <a:p>
            <a:r>
              <a:rPr lang="nb-NO" dirty="0" err="1"/>
              <a:t>Well</a:t>
            </a:r>
            <a:r>
              <a:rPr lang="nb-NO" dirty="0"/>
              <a:t> data</a:t>
            </a:r>
            <a:endParaRPr lang="en-US" dirty="0"/>
          </a:p>
        </p:txBody>
      </p:sp>
      <p:sp>
        <p:nvSpPr>
          <p:cNvPr id="11" name="TextBox 10"/>
          <p:cNvSpPr txBox="1"/>
          <p:nvPr/>
        </p:nvSpPr>
        <p:spPr>
          <a:xfrm>
            <a:off x="35496" y="6165304"/>
            <a:ext cx="1512168" cy="646331"/>
          </a:xfrm>
          <a:prstGeom prst="rect">
            <a:avLst/>
          </a:prstGeom>
          <a:noFill/>
        </p:spPr>
        <p:txBody>
          <a:bodyPr wrap="square" rtlCol="0">
            <a:spAutoFit/>
          </a:bodyPr>
          <a:lstStyle/>
          <a:p>
            <a:r>
              <a:rPr lang="nb-NO" dirty="0" err="1"/>
              <a:t>Geological</a:t>
            </a:r>
            <a:r>
              <a:rPr lang="nb-NO" dirty="0"/>
              <a:t> </a:t>
            </a:r>
            <a:r>
              <a:rPr lang="nb-NO" dirty="0" err="1"/>
              <a:t>knowledge</a:t>
            </a:r>
            <a:endParaRPr lang="en-US" dirty="0"/>
          </a:p>
        </p:txBody>
      </p:sp>
      <p:cxnSp>
        <p:nvCxnSpPr>
          <p:cNvPr id="12" name="Straight Connector 11"/>
          <p:cNvCxnSpPr/>
          <p:nvPr/>
        </p:nvCxnSpPr>
        <p:spPr>
          <a:xfrm>
            <a:off x="817456" y="5166484"/>
            <a:ext cx="0" cy="36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95536" y="5165958"/>
            <a:ext cx="0" cy="9993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935596" y="5188021"/>
            <a:ext cx="792088" cy="2160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2087724" y="5166484"/>
            <a:ext cx="612068" cy="2160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139952" y="5301208"/>
            <a:ext cx="864096" cy="369332"/>
          </a:xfrm>
          <a:prstGeom prst="rect">
            <a:avLst/>
          </a:prstGeom>
          <a:noFill/>
        </p:spPr>
        <p:txBody>
          <a:bodyPr wrap="square" rtlCol="0">
            <a:spAutoFit/>
          </a:bodyPr>
          <a:lstStyle/>
          <a:p>
            <a:r>
              <a:rPr lang="nb-NO" dirty="0"/>
              <a:t>time</a:t>
            </a:r>
            <a:endParaRPr lang="en-US" dirty="0"/>
          </a:p>
        </p:txBody>
      </p:sp>
      <p:sp>
        <p:nvSpPr>
          <p:cNvPr id="17" name="TextBox 16"/>
          <p:cNvSpPr txBox="1"/>
          <p:nvPr/>
        </p:nvSpPr>
        <p:spPr>
          <a:xfrm>
            <a:off x="1619672" y="4806444"/>
            <a:ext cx="1512168" cy="369332"/>
          </a:xfrm>
          <a:prstGeom prst="rect">
            <a:avLst/>
          </a:prstGeom>
          <a:noFill/>
        </p:spPr>
        <p:txBody>
          <a:bodyPr wrap="square" rtlCol="0">
            <a:spAutoFit/>
          </a:bodyPr>
          <a:lstStyle/>
          <a:p>
            <a:r>
              <a:rPr lang="nb-NO" dirty="0"/>
              <a:t>Production</a:t>
            </a:r>
            <a:endParaRPr lang="en-US" dirty="0"/>
          </a:p>
        </p:txBody>
      </p:sp>
      <p:cxnSp>
        <p:nvCxnSpPr>
          <p:cNvPr id="18" name="Straight Connector 17"/>
          <p:cNvCxnSpPr/>
          <p:nvPr/>
        </p:nvCxnSpPr>
        <p:spPr>
          <a:xfrm>
            <a:off x="3131840" y="4950460"/>
            <a:ext cx="0" cy="535414"/>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627784" y="5517232"/>
            <a:ext cx="1224136" cy="646331"/>
          </a:xfrm>
          <a:prstGeom prst="rect">
            <a:avLst/>
          </a:prstGeom>
          <a:noFill/>
          <a:ln>
            <a:noFill/>
          </a:ln>
        </p:spPr>
        <p:txBody>
          <a:bodyPr wrap="square" rtlCol="0">
            <a:spAutoFit/>
          </a:bodyPr>
          <a:lstStyle/>
          <a:p>
            <a:r>
              <a:rPr lang="nb-NO" b="1" dirty="0">
                <a:solidFill>
                  <a:schemeClr val="tx2"/>
                </a:solidFill>
              </a:rPr>
              <a:t>Time lapse </a:t>
            </a:r>
            <a:r>
              <a:rPr lang="nb-NO" b="1" dirty="0" err="1">
                <a:solidFill>
                  <a:schemeClr val="tx2"/>
                </a:solidFill>
              </a:rPr>
              <a:t>seismic</a:t>
            </a:r>
            <a:endParaRPr lang="en-US" b="1" dirty="0">
              <a:solidFill>
                <a:schemeClr val="tx2"/>
              </a:solidFill>
            </a:endParaRPr>
          </a:p>
        </p:txBody>
      </p:sp>
      <p:sp>
        <p:nvSpPr>
          <p:cNvPr id="20" name="TextBox 19"/>
          <p:cNvSpPr txBox="1"/>
          <p:nvPr/>
        </p:nvSpPr>
        <p:spPr>
          <a:xfrm>
            <a:off x="467544" y="5445224"/>
            <a:ext cx="1008112" cy="646331"/>
          </a:xfrm>
          <a:prstGeom prst="rect">
            <a:avLst/>
          </a:prstGeom>
          <a:noFill/>
        </p:spPr>
        <p:txBody>
          <a:bodyPr wrap="square" rtlCol="0">
            <a:spAutoFit/>
          </a:bodyPr>
          <a:lstStyle/>
          <a:p>
            <a:r>
              <a:rPr lang="nb-NO" dirty="0"/>
              <a:t>Baseline </a:t>
            </a:r>
            <a:r>
              <a:rPr lang="nb-NO" dirty="0" err="1"/>
              <a:t>seismic</a:t>
            </a:r>
            <a:endParaRPr lang="en-US" dirty="0"/>
          </a:p>
        </p:txBody>
      </p:sp>
      <p:sp>
        <p:nvSpPr>
          <p:cNvPr id="21" name="TextBox 20"/>
          <p:cNvSpPr txBox="1"/>
          <p:nvPr/>
        </p:nvSpPr>
        <p:spPr>
          <a:xfrm>
            <a:off x="3059832" y="4571836"/>
            <a:ext cx="1512168" cy="369332"/>
          </a:xfrm>
          <a:prstGeom prst="rect">
            <a:avLst/>
          </a:prstGeom>
          <a:noFill/>
        </p:spPr>
        <p:txBody>
          <a:bodyPr wrap="square" rtlCol="0">
            <a:spAutoFit/>
          </a:bodyPr>
          <a:lstStyle/>
          <a:p>
            <a:r>
              <a:rPr lang="nb-NO" b="1" dirty="0" err="1">
                <a:solidFill>
                  <a:schemeClr val="tx2"/>
                </a:solidFill>
              </a:rPr>
              <a:t>Infill</a:t>
            </a:r>
            <a:r>
              <a:rPr lang="nb-NO" b="1" dirty="0">
                <a:solidFill>
                  <a:schemeClr val="tx2"/>
                </a:solidFill>
              </a:rPr>
              <a:t> drilling</a:t>
            </a:r>
            <a:endParaRPr lang="en-US" b="1" dirty="0">
              <a:solidFill>
                <a:schemeClr val="tx2"/>
              </a:solidFill>
            </a:endParaRPr>
          </a:p>
        </p:txBody>
      </p:sp>
    </p:spTree>
    <p:extLst>
      <p:ext uri="{BB962C8B-B14F-4D97-AF65-F5344CB8AC3E}">
        <p14:creationId xmlns:p14="http://schemas.microsoft.com/office/powerpoint/2010/main" val="2484294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a:bodyPr>
          <a:lstStyle/>
          <a:p>
            <a:pPr algn="l"/>
            <a:r>
              <a:rPr lang="nb-NO" sz="4000" dirty="0" err="1"/>
              <a:t>Illustration</a:t>
            </a:r>
            <a:r>
              <a:rPr lang="nb-NO" sz="4000" dirty="0"/>
              <a:t> </a:t>
            </a:r>
            <a:r>
              <a:rPr lang="nb-NO" sz="4000" dirty="0" err="1"/>
              <a:t>of</a:t>
            </a:r>
            <a:r>
              <a:rPr lang="nb-NO" sz="4000" dirty="0"/>
              <a:t> </a:t>
            </a:r>
            <a:r>
              <a:rPr lang="nb-NO" sz="4000" dirty="0" err="1"/>
              <a:t>values</a:t>
            </a:r>
            <a:r>
              <a:rPr lang="nb-NO" sz="4000" dirty="0"/>
              <a:t> and data </a:t>
            </a:r>
            <a:r>
              <a:rPr lang="nb-NO" sz="4000" dirty="0" err="1"/>
              <a:t>influence</a:t>
            </a:r>
            <a:endParaRPr lang="en-US" sz="4000" dirty="0"/>
          </a:p>
        </p:txBody>
      </p:sp>
      <p:sp>
        <p:nvSpPr>
          <p:cNvPr id="6" name="Rectangle 5"/>
          <p:cNvSpPr/>
          <p:nvPr/>
        </p:nvSpPr>
        <p:spPr>
          <a:xfrm>
            <a:off x="4716016" y="156186"/>
            <a:ext cx="576064"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923928" y="440668"/>
            <a:ext cx="504056" cy="2195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3" y="1070708"/>
            <a:ext cx="4568542" cy="3425428"/>
          </a:xfrm>
          <a:prstGeom prst="rect">
            <a:avLst/>
          </a:prstGeom>
        </p:spPr>
      </p:pic>
      <p:sp>
        <p:nvSpPr>
          <p:cNvPr id="11" name="TextBox 10"/>
          <p:cNvSpPr txBox="1"/>
          <p:nvPr/>
        </p:nvSpPr>
        <p:spPr>
          <a:xfrm>
            <a:off x="4427984" y="2400196"/>
            <a:ext cx="4282333" cy="707886"/>
          </a:xfrm>
          <a:prstGeom prst="rect">
            <a:avLst/>
          </a:prstGeom>
          <a:noFill/>
        </p:spPr>
        <p:txBody>
          <a:bodyPr wrap="square" rtlCol="0">
            <a:spAutoFit/>
          </a:bodyPr>
          <a:lstStyle/>
          <a:p>
            <a:r>
              <a:rPr lang="nb-NO" sz="2000" dirty="0" err="1"/>
              <a:t>Infill</a:t>
            </a:r>
            <a:r>
              <a:rPr lang="nb-NO" sz="2000" dirty="0"/>
              <a:t> drilling (Alternative 1) </a:t>
            </a:r>
            <a:r>
              <a:rPr lang="nb-NO" sz="2000" dirty="0" err="1"/>
              <a:t>can</a:t>
            </a:r>
            <a:r>
              <a:rPr lang="nb-NO" sz="2000" dirty="0"/>
              <a:t> </a:t>
            </a:r>
            <a:r>
              <a:rPr lang="nb-NO" sz="2000" dirty="0" err="1"/>
              <a:t>give</a:t>
            </a:r>
            <a:r>
              <a:rPr lang="nb-NO" sz="2000" dirty="0"/>
              <a:t> more </a:t>
            </a:r>
            <a:r>
              <a:rPr lang="nb-NO" sz="2000" dirty="0" err="1"/>
              <a:t>value</a:t>
            </a:r>
            <a:r>
              <a:rPr lang="nb-NO" sz="2000" dirty="0"/>
              <a:t>, </a:t>
            </a:r>
            <a:r>
              <a:rPr lang="nb-NO" sz="2000" dirty="0" err="1"/>
              <a:t>but</a:t>
            </a:r>
            <a:r>
              <a:rPr lang="nb-NO" sz="2000" dirty="0"/>
              <a:t> </a:t>
            </a:r>
            <a:r>
              <a:rPr lang="nb-NO" sz="2000" dirty="0" err="1"/>
              <a:t>can</a:t>
            </a:r>
            <a:r>
              <a:rPr lang="nb-NO" sz="2000" dirty="0"/>
              <a:t> </a:t>
            </a:r>
            <a:r>
              <a:rPr lang="nb-NO" sz="2000" dirty="0" err="1"/>
              <a:t>also</a:t>
            </a:r>
            <a:r>
              <a:rPr lang="nb-NO" sz="2000" dirty="0"/>
              <a:t> </a:t>
            </a:r>
            <a:r>
              <a:rPr lang="nb-NO" sz="2000" dirty="0" err="1"/>
              <a:t>mean</a:t>
            </a:r>
            <a:r>
              <a:rPr lang="nb-NO" sz="2000" dirty="0"/>
              <a:t> loss.</a:t>
            </a:r>
            <a:endParaRPr lang="en-US" sz="2000" dirty="0"/>
          </a:p>
        </p:txBody>
      </p:sp>
      <p:sp>
        <p:nvSpPr>
          <p:cNvPr id="4" name="Oval 3"/>
          <p:cNvSpPr/>
          <p:nvPr/>
        </p:nvSpPr>
        <p:spPr>
          <a:xfrm>
            <a:off x="2771800" y="3108082"/>
            <a:ext cx="1770208" cy="118501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a:stCxn id="12" idx="1"/>
          </p:cNvCxnSpPr>
          <p:nvPr/>
        </p:nvCxnSpPr>
        <p:spPr>
          <a:xfrm flipH="1" flipV="1">
            <a:off x="4427984" y="4077074"/>
            <a:ext cx="720080" cy="759858"/>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148064" y="4329100"/>
            <a:ext cx="3816424" cy="1015663"/>
          </a:xfrm>
          <a:prstGeom prst="rect">
            <a:avLst/>
          </a:prstGeom>
          <a:noFill/>
          <a:ln>
            <a:solidFill>
              <a:srgbClr val="C00000"/>
            </a:solidFill>
          </a:ln>
        </p:spPr>
        <p:txBody>
          <a:bodyPr wrap="square" rtlCol="0">
            <a:spAutoFit/>
          </a:bodyPr>
          <a:lstStyle/>
          <a:p>
            <a:r>
              <a:rPr lang="nb-NO" sz="2000" dirty="0"/>
              <a:t>If data </a:t>
            </a:r>
            <a:r>
              <a:rPr lang="nb-NO" sz="2000" dirty="0" err="1"/>
              <a:t>indicate</a:t>
            </a:r>
            <a:r>
              <a:rPr lang="nb-NO" sz="2000" dirty="0"/>
              <a:t> </a:t>
            </a:r>
            <a:r>
              <a:rPr lang="nb-NO" sz="2000" dirty="0" err="1"/>
              <a:t>reservoir</a:t>
            </a:r>
            <a:r>
              <a:rPr lang="nb-NO" sz="2000" dirty="0"/>
              <a:t> variables </a:t>
            </a:r>
            <a:r>
              <a:rPr lang="nb-NO" sz="2000" dirty="0" err="1"/>
              <a:t>corresponding</a:t>
            </a:r>
            <a:r>
              <a:rPr lang="nb-NO" sz="2000" dirty="0"/>
              <a:t> to </a:t>
            </a:r>
            <a:r>
              <a:rPr lang="nb-NO" sz="2000" dirty="0" err="1"/>
              <a:t>these</a:t>
            </a:r>
            <a:r>
              <a:rPr lang="nb-NO" sz="2000" dirty="0"/>
              <a:t> </a:t>
            </a:r>
            <a:r>
              <a:rPr lang="nb-NO" sz="2000" dirty="0" err="1"/>
              <a:t>high</a:t>
            </a:r>
            <a:r>
              <a:rPr lang="nb-NO" sz="2000" dirty="0"/>
              <a:t> </a:t>
            </a:r>
            <a:r>
              <a:rPr lang="nb-NO" sz="2000" dirty="0" err="1"/>
              <a:t>values</a:t>
            </a:r>
            <a:r>
              <a:rPr lang="nb-NO" sz="2000" dirty="0"/>
              <a:t> </a:t>
            </a:r>
          </a:p>
          <a:p>
            <a:r>
              <a:rPr lang="nb-NO" sz="2000" dirty="0"/>
              <a:t>-&gt; do </a:t>
            </a:r>
            <a:r>
              <a:rPr lang="nb-NO" sz="2000" dirty="0" err="1"/>
              <a:t>infill</a:t>
            </a:r>
            <a:r>
              <a:rPr lang="nb-NO" sz="2000" dirty="0"/>
              <a:t> drilling!</a:t>
            </a:r>
            <a:endParaRPr lang="en-US" sz="2000" dirty="0"/>
          </a:p>
        </p:txBody>
      </p:sp>
      <p:sp>
        <p:nvSpPr>
          <p:cNvPr id="14" name="Oval 13"/>
          <p:cNvSpPr/>
          <p:nvPr/>
        </p:nvSpPr>
        <p:spPr>
          <a:xfrm>
            <a:off x="539552" y="3212976"/>
            <a:ext cx="1770208" cy="118501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p:cNvCxnSpPr/>
          <p:nvPr/>
        </p:nvCxnSpPr>
        <p:spPr>
          <a:xfrm flipH="1" flipV="1">
            <a:off x="1907705" y="4329100"/>
            <a:ext cx="402055" cy="465966"/>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71063" y="4795066"/>
            <a:ext cx="4076991" cy="1015663"/>
          </a:xfrm>
          <a:prstGeom prst="rect">
            <a:avLst/>
          </a:prstGeom>
          <a:noFill/>
          <a:ln>
            <a:solidFill>
              <a:srgbClr val="C00000"/>
            </a:solidFill>
          </a:ln>
        </p:spPr>
        <p:txBody>
          <a:bodyPr wrap="square" rtlCol="0">
            <a:spAutoFit/>
          </a:bodyPr>
          <a:lstStyle/>
          <a:p>
            <a:r>
              <a:rPr lang="nb-NO" sz="2000" dirty="0"/>
              <a:t>If data </a:t>
            </a:r>
            <a:r>
              <a:rPr lang="nb-NO" sz="2000" dirty="0" err="1"/>
              <a:t>indicate</a:t>
            </a:r>
            <a:r>
              <a:rPr lang="nb-NO" sz="2000" dirty="0"/>
              <a:t> </a:t>
            </a:r>
            <a:r>
              <a:rPr lang="nb-NO" sz="2000" dirty="0" err="1"/>
              <a:t>reservoir</a:t>
            </a:r>
            <a:r>
              <a:rPr lang="nb-NO" sz="2000" dirty="0"/>
              <a:t> variables </a:t>
            </a:r>
            <a:r>
              <a:rPr lang="nb-NO" sz="2000" dirty="0" err="1"/>
              <a:t>corresponding</a:t>
            </a:r>
            <a:r>
              <a:rPr lang="nb-NO" sz="2000" dirty="0"/>
              <a:t> to </a:t>
            </a:r>
            <a:r>
              <a:rPr lang="nb-NO" sz="2000" dirty="0" err="1"/>
              <a:t>these</a:t>
            </a:r>
            <a:r>
              <a:rPr lang="nb-NO" sz="2000" dirty="0"/>
              <a:t> </a:t>
            </a:r>
            <a:r>
              <a:rPr lang="nb-NO" sz="2000" dirty="0" err="1"/>
              <a:t>small</a:t>
            </a:r>
            <a:r>
              <a:rPr lang="nb-NO" sz="2000" dirty="0"/>
              <a:t> </a:t>
            </a:r>
            <a:r>
              <a:rPr lang="nb-NO" sz="2000" dirty="0" err="1"/>
              <a:t>values</a:t>
            </a:r>
            <a:r>
              <a:rPr lang="nb-NO" sz="2000" dirty="0"/>
              <a:t> </a:t>
            </a:r>
          </a:p>
          <a:p>
            <a:r>
              <a:rPr lang="nb-NO" sz="2000" dirty="0"/>
              <a:t>-&gt; </a:t>
            </a:r>
            <a:r>
              <a:rPr lang="nb-NO" sz="2000" dirty="0" err="1"/>
              <a:t>avoid</a:t>
            </a:r>
            <a:r>
              <a:rPr lang="nb-NO" sz="2000" dirty="0"/>
              <a:t> </a:t>
            </a:r>
            <a:r>
              <a:rPr lang="nb-NO" sz="2000" dirty="0" err="1"/>
              <a:t>infill</a:t>
            </a:r>
            <a:r>
              <a:rPr lang="nb-NO" sz="2000" dirty="0"/>
              <a:t> drilling!</a:t>
            </a:r>
            <a:endParaRPr lang="en-US" sz="2000" dirty="0"/>
          </a:p>
        </p:txBody>
      </p:sp>
      <p:sp>
        <p:nvSpPr>
          <p:cNvPr id="21" name="TextBox 20"/>
          <p:cNvSpPr txBox="1"/>
          <p:nvPr/>
        </p:nvSpPr>
        <p:spPr>
          <a:xfrm>
            <a:off x="1547664" y="6381328"/>
            <a:ext cx="6984776" cy="400110"/>
          </a:xfrm>
          <a:prstGeom prst="rect">
            <a:avLst/>
          </a:prstGeom>
          <a:noFill/>
        </p:spPr>
        <p:txBody>
          <a:bodyPr wrap="square" rtlCol="0">
            <a:spAutoFit/>
          </a:bodyPr>
          <a:lstStyle/>
          <a:p>
            <a:r>
              <a:rPr lang="nb-NO" sz="2000" dirty="0"/>
              <a:t>… </a:t>
            </a:r>
            <a:r>
              <a:rPr lang="nb-NO" sz="2000" dirty="0" err="1"/>
              <a:t>such</a:t>
            </a:r>
            <a:r>
              <a:rPr lang="nb-NO" sz="2000" dirty="0"/>
              <a:t> data </a:t>
            </a:r>
            <a:r>
              <a:rPr lang="nb-NO" sz="2000" dirty="0" err="1"/>
              <a:t>would</a:t>
            </a:r>
            <a:r>
              <a:rPr lang="nb-NO" sz="2000" dirty="0"/>
              <a:t> lead to </a:t>
            </a:r>
            <a:r>
              <a:rPr lang="nb-NO" sz="2000" dirty="0" err="1"/>
              <a:t>better</a:t>
            </a:r>
            <a:r>
              <a:rPr lang="nb-NO" sz="2000" dirty="0"/>
              <a:t> </a:t>
            </a:r>
            <a:r>
              <a:rPr lang="nb-NO" sz="2000" dirty="0" err="1"/>
              <a:t>decisions</a:t>
            </a:r>
            <a:r>
              <a:rPr lang="nb-NO" sz="2000" dirty="0"/>
              <a:t> in </a:t>
            </a:r>
            <a:r>
              <a:rPr lang="nb-NO" sz="2000" dirty="0" err="1"/>
              <a:t>this</a:t>
            </a:r>
            <a:r>
              <a:rPr lang="nb-NO" sz="2000" dirty="0"/>
              <a:t> </a:t>
            </a:r>
            <a:r>
              <a:rPr lang="nb-NO" sz="2000" dirty="0" err="1"/>
              <a:t>situation</a:t>
            </a:r>
            <a:r>
              <a:rPr lang="nb-NO" dirty="0"/>
              <a:t>.</a:t>
            </a:r>
            <a:endParaRPr lang="en-US" dirty="0"/>
          </a:p>
        </p:txBody>
      </p:sp>
    </p:spTree>
    <p:extLst>
      <p:ext uri="{BB962C8B-B14F-4D97-AF65-F5344CB8AC3E}">
        <p14:creationId xmlns:p14="http://schemas.microsoft.com/office/powerpoint/2010/main" val="1550075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45720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4" name="Rectangle 13"/>
          <p:cNvSpPr/>
          <p:nvPr/>
        </p:nvSpPr>
        <p:spPr>
          <a:xfrm>
            <a:off x="840072" y="2420888"/>
            <a:ext cx="7044296"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nb-NO" sz="2000" b="1" dirty="0">
                <a:solidFill>
                  <a:schemeClr val="tx1"/>
                </a:solidFill>
              </a:rPr>
              <a:t>Is VOI </a:t>
            </a:r>
            <a:r>
              <a:rPr lang="nb-NO" sz="2000" b="1" dirty="0" err="1">
                <a:solidFill>
                  <a:schemeClr val="tx1"/>
                </a:solidFill>
              </a:rPr>
              <a:t>larger</a:t>
            </a:r>
            <a:r>
              <a:rPr lang="nb-NO" sz="2000" b="1" dirty="0">
                <a:solidFill>
                  <a:schemeClr val="tx1"/>
                </a:solidFill>
              </a:rPr>
              <a:t> </a:t>
            </a:r>
            <a:r>
              <a:rPr lang="nb-NO" sz="2000" b="1" dirty="0" err="1">
                <a:solidFill>
                  <a:schemeClr val="tx1"/>
                </a:solidFill>
              </a:rPr>
              <a:t>than</a:t>
            </a:r>
            <a:r>
              <a:rPr lang="nb-NO" sz="2000" b="1" dirty="0">
                <a:solidFill>
                  <a:schemeClr val="tx1"/>
                </a:solidFill>
              </a:rPr>
              <a:t> </a:t>
            </a:r>
            <a:r>
              <a:rPr lang="nb-NO" sz="2000" b="1" dirty="0" err="1">
                <a:solidFill>
                  <a:schemeClr val="tx1"/>
                </a:solidFill>
              </a:rPr>
              <a:t>price</a:t>
            </a:r>
            <a:r>
              <a:rPr lang="nb-NO" sz="2000" b="1" dirty="0">
                <a:solidFill>
                  <a:schemeClr val="tx1"/>
                </a:solidFill>
              </a:rPr>
              <a:t> </a:t>
            </a:r>
            <a:r>
              <a:rPr lang="nb-NO" sz="2000" b="1" dirty="0" err="1">
                <a:solidFill>
                  <a:schemeClr val="tx1"/>
                </a:solidFill>
              </a:rPr>
              <a:t>of</a:t>
            </a:r>
            <a:r>
              <a:rPr lang="nb-NO" sz="2000" b="1" dirty="0">
                <a:solidFill>
                  <a:schemeClr val="tx1"/>
                </a:solidFill>
              </a:rPr>
              <a:t> time-lapse </a:t>
            </a:r>
            <a:r>
              <a:rPr lang="nb-NO" sz="2000" b="1" dirty="0" err="1">
                <a:solidFill>
                  <a:schemeClr val="tx1"/>
                </a:solidFill>
              </a:rPr>
              <a:t>seismic</a:t>
            </a:r>
            <a:r>
              <a:rPr lang="nb-NO" sz="2000" b="1" dirty="0">
                <a:solidFill>
                  <a:schemeClr val="tx1"/>
                </a:solidFill>
              </a:rPr>
              <a:t> </a:t>
            </a:r>
            <a:r>
              <a:rPr lang="nb-NO" sz="2000" b="1" dirty="0" err="1">
                <a:solidFill>
                  <a:schemeClr val="tx1"/>
                </a:solidFill>
              </a:rPr>
              <a:t>experiment</a:t>
            </a:r>
            <a:r>
              <a:rPr lang="nb-NO" sz="2000" b="1" dirty="0">
                <a:solidFill>
                  <a:schemeClr val="tx1"/>
                </a:solidFill>
              </a:rPr>
              <a:t>?</a:t>
            </a:r>
          </a:p>
          <a:p>
            <a:pPr marL="457200" indent="-457200">
              <a:buFont typeface="Arial" panose="020B0604020202020204" pitchFamily="34" charset="0"/>
              <a:buChar char="•"/>
            </a:pPr>
            <a:endParaRPr lang="en-US" sz="2000" b="1" dirty="0">
              <a:solidFill>
                <a:schemeClr val="tx1"/>
              </a:solidFill>
            </a:endParaRPr>
          </a:p>
          <a:p>
            <a:pPr marL="457200" indent="-457200">
              <a:buFont typeface="Arial" panose="020B0604020202020204" pitchFamily="34" charset="0"/>
              <a:buChar char="•"/>
            </a:pPr>
            <a:r>
              <a:rPr lang="nb-NO" sz="2000" dirty="0">
                <a:solidFill>
                  <a:schemeClr val="tx1"/>
                </a:solidFill>
              </a:rPr>
              <a:t>Is VOI </a:t>
            </a:r>
            <a:r>
              <a:rPr lang="nb-NO" sz="2000" dirty="0" err="1">
                <a:solidFill>
                  <a:schemeClr val="tx1"/>
                </a:solidFill>
              </a:rPr>
              <a:t>larger</a:t>
            </a:r>
            <a:r>
              <a:rPr lang="nb-NO" sz="2000" dirty="0">
                <a:solidFill>
                  <a:schemeClr val="tx1"/>
                </a:solidFill>
              </a:rPr>
              <a:t> for </a:t>
            </a:r>
            <a:r>
              <a:rPr lang="nb-NO" sz="2000" dirty="0" err="1">
                <a:solidFill>
                  <a:schemeClr val="tx1"/>
                </a:solidFill>
              </a:rPr>
              <a:t>seismic</a:t>
            </a:r>
            <a:r>
              <a:rPr lang="nb-NO" sz="2000" dirty="0">
                <a:solidFill>
                  <a:schemeClr val="tx1"/>
                </a:solidFill>
              </a:rPr>
              <a:t> </a:t>
            </a:r>
            <a:r>
              <a:rPr lang="nb-NO" sz="2000" dirty="0" err="1">
                <a:solidFill>
                  <a:schemeClr val="tx1"/>
                </a:solidFill>
              </a:rPr>
              <a:t>acquisition</a:t>
            </a:r>
            <a:r>
              <a:rPr lang="nb-NO" sz="2000" dirty="0">
                <a:solidFill>
                  <a:schemeClr val="tx1"/>
                </a:solidFill>
              </a:rPr>
              <a:t> design A or B ?</a:t>
            </a:r>
          </a:p>
          <a:p>
            <a:pPr marL="457200" indent="-457200">
              <a:buFont typeface="Arial" panose="020B0604020202020204" pitchFamily="34" charset="0"/>
              <a:buChar char="•"/>
            </a:pPr>
            <a:endParaRPr lang="nb-NO" sz="2000" dirty="0">
              <a:solidFill>
                <a:schemeClr val="tx1"/>
              </a:solidFill>
            </a:endParaRPr>
          </a:p>
          <a:p>
            <a:pPr marL="457200" indent="-457200">
              <a:buFont typeface="Arial" panose="020B0604020202020204" pitchFamily="34" charset="0"/>
              <a:buChar char="•"/>
            </a:pPr>
            <a:r>
              <a:rPr lang="nb-NO" sz="2000" dirty="0">
                <a:solidFill>
                  <a:schemeClr val="tx1"/>
                </a:solidFill>
              </a:rPr>
              <a:t>Is VOI </a:t>
            </a:r>
            <a:r>
              <a:rPr lang="nb-NO" sz="2000" dirty="0" err="1">
                <a:solidFill>
                  <a:schemeClr val="tx1"/>
                </a:solidFill>
              </a:rPr>
              <a:t>larger</a:t>
            </a:r>
            <a:r>
              <a:rPr lang="nb-NO" sz="2000" dirty="0">
                <a:solidFill>
                  <a:schemeClr val="tx1"/>
                </a:solidFill>
              </a:rPr>
              <a:t> for </a:t>
            </a:r>
            <a:r>
              <a:rPr lang="nb-NO" sz="2000" dirty="0" err="1">
                <a:solidFill>
                  <a:schemeClr val="tx1"/>
                </a:solidFill>
              </a:rPr>
              <a:t>seismic</a:t>
            </a:r>
            <a:r>
              <a:rPr lang="nb-NO" sz="2000" dirty="0">
                <a:solidFill>
                  <a:schemeClr val="tx1"/>
                </a:solidFill>
              </a:rPr>
              <a:t> </a:t>
            </a:r>
            <a:r>
              <a:rPr lang="nb-NO" sz="2000" dirty="0" err="1">
                <a:solidFill>
                  <a:schemeClr val="tx1"/>
                </a:solidFill>
              </a:rPr>
              <a:t>processing</a:t>
            </a:r>
            <a:r>
              <a:rPr lang="nb-NO" sz="2000" dirty="0">
                <a:solidFill>
                  <a:schemeClr val="tx1"/>
                </a:solidFill>
              </a:rPr>
              <a:t> type I or II ?</a:t>
            </a:r>
          </a:p>
        </p:txBody>
      </p:sp>
      <p:sp>
        <p:nvSpPr>
          <p:cNvPr id="15" name="Title 1"/>
          <p:cNvSpPr txBox="1">
            <a:spLocks/>
          </p:cNvSpPr>
          <p:nvPr/>
        </p:nvSpPr>
        <p:spPr>
          <a:xfrm>
            <a:off x="395536" y="44624"/>
            <a:ext cx="85792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4000" dirty="0"/>
              <a:t>Information </a:t>
            </a:r>
            <a:r>
              <a:rPr lang="nb-NO" sz="4000" dirty="0" err="1"/>
              <a:t>gathering</a:t>
            </a:r>
            <a:r>
              <a:rPr lang="nb-NO" sz="4000" dirty="0"/>
              <a:t> and VOI</a:t>
            </a:r>
            <a:endParaRPr lang="en-US" sz="4000" dirty="0"/>
          </a:p>
        </p:txBody>
      </p:sp>
      <p:sp>
        <p:nvSpPr>
          <p:cNvPr id="2" name="TextBox 1"/>
          <p:cNvSpPr txBox="1"/>
          <p:nvPr/>
        </p:nvSpPr>
        <p:spPr>
          <a:xfrm>
            <a:off x="395536" y="1700808"/>
            <a:ext cx="6984776" cy="400110"/>
          </a:xfrm>
          <a:prstGeom prst="rect">
            <a:avLst/>
          </a:prstGeom>
          <a:noFill/>
        </p:spPr>
        <p:txBody>
          <a:bodyPr wrap="square" rtlCol="0">
            <a:spAutoFit/>
          </a:bodyPr>
          <a:lstStyle/>
          <a:p>
            <a:r>
              <a:rPr lang="nb-NO" sz="2000" dirty="0"/>
              <a:t>VOI is </a:t>
            </a:r>
            <a:r>
              <a:rPr lang="nb-NO" sz="2000" dirty="0" err="1"/>
              <a:t>interpretable</a:t>
            </a:r>
            <a:r>
              <a:rPr lang="nb-NO" sz="2000" dirty="0"/>
              <a:t> as </a:t>
            </a:r>
            <a:r>
              <a:rPr lang="nb-NO" sz="2000" dirty="0" err="1"/>
              <a:t>follows</a:t>
            </a:r>
            <a:r>
              <a:rPr lang="nb-NO" sz="2000" dirty="0"/>
              <a:t>:</a:t>
            </a:r>
            <a:endParaRPr lang="en-US" sz="2000" dirty="0"/>
          </a:p>
        </p:txBody>
      </p:sp>
      <p:sp>
        <p:nvSpPr>
          <p:cNvPr id="4" name="TextBox 3"/>
          <p:cNvSpPr txBox="1"/>
          <p:nvPr/>
        </p:nvSpPr>
        <p:spPr>
          <a:xfrm>
            <a:off x="395536" y="4797152"/>
            <a:ext cx="5184576" cy="369332"/>
          </a:xfrm>
          <a:prstGeom prst="rect">
            <a:avLst/>
          </a:prstGeom>
          <a:noFill/>
        </p:spPr>
        <p:txBody>
          <a:bodyPr wrap="square" rtlCol="0">
            <a:spAutoFit/>
          </a:bodyPr>
          <a:lstStyle/>
          <a:p>
            <a:r>
              <a:rPr lang="nb-NO" i="1" dirty="0"/>
              <a:t>VOI</a:t>
            </a:r>
            <a:r>
              <a:rPr lang="nb-NO" dirty="0"/>
              <a:t>    =   </a:t>
            </a:r>
            <a:r>
              <a:rPr lang="nb-NO" dirty="0" err="1"/>
              <a:t>Expected</a:t>
            </a:r>
            <a:r>
              <a:rPr lang="nb-NO" dirty="0"/>
              <a:t> </a:t>
            </a:r>
            <a:r>
              <a:rPr lang="nb-NO" dirty="0" err="1"/>
              <a:t>posterior</a:t>
            </a:r>
            <a:r>
              <a:rPr lang="nb-NO" dirty="0"/>
              <a:t> </a:t>
            </a:r>
            <a:r>
              <a:rPr lang="nb-NO" dirty="0" err="1"/>
              <a:t>value</a:t>
            </a:r>
            <a:r>
              <a:rPr lang="nb-NO" dirty="0"/>
              <a:t>    –   Prior </a:t>
            </a:r>
            <a:r>
              <a:rPr lang="nb-NO" dirty="0" err="1"/>
              <a:t>value</a:t>
            </a:r>
            <a:endParaRPr lang="en-US" dirty="0"/>
          </a:p>
        </p:txBody>
      </p:sp>
    </p:spTree>
    <p:extLst>
      <p:ext uri="{BB962C8B-B14F-4D97-AF65-F5344CB8AC3E}">
        <p14:creationId xmlns:p14="http://schemas.microsoft.com/office/powerpoint/2010/main" val="11311580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fontScale="90000"/>
          </a:bodyPr>
          <a:lstStyle/>
          <a:p>
            <a:pPr algn="l"/>
            <a:r>
              <a:rPr lang="nb-NO" sz="4000" dirty="0"/>
              <a:t>Gullfaks case (</a:t>
            </a:r>
            <a:r>
              <a:rPr lang="nb-NO" sz="4000" dirty="0" err="1"/>
              <a:t>infill</a:t>
            </a:r>
            <a:r>
              <a:rPr lang="nb-NO" sz="4000" dirty="0"/>
              <a:t> drilling and time lapse)</a:t>
            </a:r>
            <a:endParaRPr lang="en-US" sz="4000" dirty="0"/>
          </a:p>
        </p:txBody>
      </p:sp>
      <p:sp>
        <p:nvSpPr>
          <p:cNvPr id="3" name="TextBox 2"/>
          <p:cNvSpPr txBox="1"/>
          <p:nvPr/>
        </p:nvSpPr>
        <p:spPr>
          <a:xfrm>
            <a:off x="539552" y="1628800"/>
            <a:ext cx="4320480" cy="1938992"/>
          </a:xfrm>
          <a:prstGeom prst="rect">
            <a:avLst/>
          </a:prstGeom>
          <a:noFill/>
        </p:spPr>
        <p:txBody>
          <a:bodyPr wrap="square" rtlCol="0">
            <a:spAutoFit/>
          </a:bodyPr>
          <a:lstStyle/>
          <a:p>
            <a:endParaRPr lang="nb-NO" sz="2000" dirty="0"/>
          </a:p>
          <a:p>
            <a:r>
              <a:rPr lang="nb-NO" sz="2000" dirty="0"/>
              <a:t>Time-lapse </a:t>
            </a:r>
            <a:r>
              <a:rPr lang="nb-NO" sz="2000" dirty="0" err="1"/>
              <a:t>seismic</a:t>
            </a:r>
            <a:r>
              <a:rPr lang="nb-NO" sz="2000" dirty="0"/>
              <a:t> has </a:t>
            </a:r>
            <a:r>
              <a:rPr lang="nb-NO" sz="2000" dirty="0" err="1"/>
              <a:t>shown</a:t>
            </a:r>
            <a:r>
              <a:rPr lang="nb-NO" sz="2000" dirty="0"/>
              <a:t> </a:t>
            </a:r>
            <a:r>
              <a:rPr lang="nb-NO" sz="2000" dirty="0" err="1"/>
              <a:t>useful</a:t>
            </a:r>
            <a:r>
              <a:rPr lang="nb-NO" sz="2000" dirty="0"/>
              <a:t> at Gullfaks. </a:t>
            </a:r>
            <a:r>
              <a:rPr lang="nb-NO" sz="2000" dirty="0" err="1"/>
              <a:t>But</a:t>
            </a:r>
            <a:r>
              <a:rPr lang="nb-NO" sz="2000" dirty="0"/>
              <a:t> </a:t>
            </a:r>
            <a:r>
              <a:rPr lang="nb-NO" sz="2000" dirty="0" err="1"/>
              <a:t>no</a:t>
            </a:r>
            <a:r>
              <a:rPr lang="nb-NO" sz="2000" dirty="0"/>
              <a:t> formal VOI </a:t>
            </a:r>
            <a:r>
              <a:rPr lang="nb-NO" sz="2000" dirty="0" err="1"/>
              <a:t>analysis</a:t>
            </a:r>
            <a:r>
              <a:rPr lang="nb-NO" sz="2000" dirty="0"/>
              <a:t> </a:t>
            </a:r>
            <a:r>
              <a:rPr lang="nb-NO" sz="2000" dirty="0" err="1"/>
              <a:t>was</a:t>
            </a:r>
            <a:r>
              <a:rPr lang="nb-NO" sz="2000" dirty="0"/>
              <a:t> </a:t>
            </a:r>
            <a:r>
              <a:rPr lang="nb-NO" sz="2000" dirty="0" err="1"/>
              <a:t>conducted</a:t>
            </a:r>
            <a:r>
              <a:rPr lang="nb-NO" sz="2000" dirty="0"/>
              <a:t> up-front.</a:t>
            </a:r>
          </a:p>
          <a:p>
            <a:endParaRPr lang="nb-NO" sz="2000" dirty="0"/>
          </a:p>
          <a:p>
            <a:r>
              <a:rPr lang="nb-NO" sz="2000" dirty="0" err="1"/>
              <a:t>We</a:t>
            </a:r>
            <a:r>
              <a:rPr lang="nb-NO" sz="2000" dirty="0"/>
              <a:t> </a:t>
            </a:r>
            <a:r>
              <a:rPr lang="nb-NO" sz="2000" dirty="0" err="1"/>
              <a:t>consider</a:t>
            </a:r>
            <a:r>
              <a:rPr lang="nb-NO" sz="2000" dirty="0"/>
              <a:t> </a:t>
            </a:r>
            <a:r>
              <a:rPr lang="nb-NO" sz="2000" dirty="0" err="1"/>
              <a:t>this</a:t>
            </a:r>
            <a:r>
              <a:rPr lang="nb-NO" sz="2000" dirty="0"/>
              <a:t> case in </a:t>
            </a:r>
            <a:r>
              <a:rPr lang="nb-NO" sz="2000" dirty="0" err="1"/>
              <a:t>retrospect</a:t>
            </a:r>
            <a:r>
              <a:rPr lang="nb-NO" sz="2000" dirty="0"/>
              <a:t>.</a:t>
            </a:r>
          </a:p>
        </p:txBody>
      </p:sp>
      <p:pic>
        <p:nvPicPr>
          <p:cNvPr id="5" name="Picture 4" descr="D:\My_research\Gullfaks\figures\image002.png"/>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196753"/>
            <a:ext cx="3101355" cy="3744416"/>
          </a:xfrm>
          <a:prstGeom prst="rect">
            <a:avLst/>
          </a:prstGeom>
          <a:noFill/>
          <a:ln>
            <a:noFill/>
          </a:ln>
        </p:spPr>
      </p:pic>
      <p:cxnSp>
        <p:nvCxnSpPr>
          <p:cNvPr id="9" name="Straight Arrow Connector 8"/>
          <p:cNvCxnSpPr/>
          <p:nvPr/>
        </p:nvCxnSpPr>
        <p:spPr>
          <a:xfrm>
            <a:off x="35496" y="5166484"/>
            <a:ext cx="4248472"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403648" y="5341858"/>
            <a:ext cx="1152128" cy="369332"/>
          </a:xfrm>
          <a:prstGeom prst="rect">
            <a:avLst/>
          </a:prstGeom>
          <a:noFill/>
        </p:spPr>
        <p:txBody>
          <a:bodyPr wrap="square" rtlCol="0">
            <a:spAutoFit/>
          </a:bodyPr>
          <a:lstStyle/>
          <a:p>
            <a:r>
              <a:rPr lang="nb-NO" dirty="0" err="1"/>
              <a:t>Well</a:t>
            </a:r>
            <a:r>
              <a:rPr lang="nb-NO" dirty="0"/>
              <a:t> data</a:t>
            </a:r>
            <a:endParaRPr lang="en-US" dirty="0"/>
          </a:p>
        </p:txBody>
      </p:sp>
      <p:sp>
        <p:nvSpPr>
          <p:cNvPr id="15" name="TextBox 14"/>
          <p:cNvSpPr txBox="1"/>
          <p:nvPr/>
        </p:nvSpPr>
        <p:spPr>
          <a:xfrm>
            <a:off x="35496" y="6165304"/>
            <a:ext cx="1512168" cy="646331"/>
          </a:xfrm>
          <a:prstGeom prst="rect">
            <a:avLst/>
          </a:prstGeom>
          <a:noFill/>
        </p:spPr>
        <p:txBody>
          <a:bodyPr wrap="square" rtlCol="0">
            <a:spAutoFit/>
          </a:bodyPr>
          <a:lstStyle/>
          <a:p>
            <a:r>
              <a:rPr lang="nb-NO" dirty="0" err="1"/>
              <a:t>Geological</a:t>
            </a:r>
            <a:r>
              <a:rPr lang="nb-NO" dirty="0"/>
              <a:t> </a:t>
            </a:r>
            <a:r>
              <a:rPr lang="nb-NO" dirty="0" err="1"/>
              <a:t>knowledge</a:t>
            </a:r>
            <a:endParaRPr lang="en-US" dirty="0"/>
          </a:p>
        </p:txBody>
      </p:sp>
      <p:cxnSp>
        <p:nvCxnSpPr>
          <p:cNvPr id="17" name="Straight Connector 16"/>
          <p:cNvCxnSpPr/>
          <p:nvPr/>
        </p:nvCxnSpPr>
        <p:spPr>
          <a:xfrm>
            <a:off x="817456" y="5166484"/>
            <a:ext cx="0" cy="36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95536" y="5165958"/>
            <a:ext cx="0" cy="9993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935596" y="5188021"/>
            <a:ext cx="792088" cy="2160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087724" y="5166484"/>
            <a:ext cx="612068" cy="2160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139952" y="5301208"/>
            <a:ext cx="864096" cy="369332"/>
          </a:xfrm>
          <a:prstGeom prst="rect">
            <a:avLst/>
          </a:prstGeom>
          <a:noFill/>
        </p:spPr>
        <p:txBody>
          <a:bodyPr wrap="square" rtlCol="0">
            <a:spAutoFit/>
          </a:bodyPr>
          <a:lstStyle/>
          <a:p>
            <a:r>
              <a:rPr lang="nb-NO" dirty="0"/>
              <a:t>time</a:t>
            </a:r>
            <a:endParaRPr lang="en-US" dirty="0"/>
          </a:p>
        </p:txBody>
      </p:sp>
      <p:sp>
        <p:nvSpPr>
          <p:cNvPr id="36" name="TextBox 35"/>
          <p:cNvSpPr txBox="1"/>
          <p:nvPr/>
        </p:nvSpPr>
        <p:spPr>
          <a:xfrm>
            <a:off x="1619672" y="4806444"/>
            <a:ext cx="1512168" cy="369332"/>
          </a:xfrm>
          <a:prstGeom prst="rect">
            <a:avLst/>
          </a:prstGeom>
          <a:noFill/>
        </p:spPr>
        <p:txBody>
          <a:bodyPr wrap="square" rtlCol="0">
            <a:spAutoFit/>
          </a:bodyPr>
          <a:lstStyle/>
          <a:p>
            <a:r>
              <a:rPr lang="nb-NO" dirty="0"/>
              <a:t>Production</a:t>
            </a:r>
            <a:endParaRPr lang="en-US" dirty="0"/>
          </a:p>
        </p:txBody>
      </p:sp>
      <p:cxnSp>
        <p:nvCxnSpPr>
          <p:cNvPr id="39" name="Straight Connector 38"/>
          <p:cNvCxnSpPr/>
          <p:nvPr/>
        </p:nvCxnSpPr>
        <p:spPr>
          <a:xfrm>
            <a:off x="3131840" y="4950460"/>
            <a:ext cx="0" cy="535414"/>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627784" y="5517232"/>
            <a:ext cx="1224136" cy="646331"/>
          </a:xfrm>
          <a:prstGeom prst="rect">
            <a:avLst/>
          </a:prstGeom>
          <a:noFill/>
          <a:ln>
            <a:noFill/>
          </a:ln>
        </p:spPr>
        <p:txBody>
          <a:bodyPr wrap="square" rtlCol="0">
            <a:spAutoFit/>
          </a:bodyPr>
          <a:lstStyle/>
          <a:p>
            <a:r>
              <a:rPr lang="nb-NO" b="1" dirty="0">
                <a:solidFill>
                  <a:schemeClr val="tx2"/>
                </a:solidFill>
              </a:rPr>
              <a:t>Time lapse </a:t>
            </a:r>
            <a:r>
              <a:rPr lang="nb-NO" b="1" dirty="0" err="1">
                <a:solidFill>
                  <a:schemeClr val="tx2"/>
                </a:solidFill>
              </a:rPr>
              <a:t>seismic</a:t>
            </a:r>
            <a:endParaRPr lang="en-US" b="1" dirty="0">
              <a:solidFill>
                <a:schemeClr val="tx2"/>
              </a:solidFill>
            </a:endParaRPr>
          </a:p>
        </p:txBody>
      </p:sp>
      <p:sp>
        <p:nvSpPr>
          <p:cNvPr id="41" name="TextBox 40"/>
          <p:cNvSpPr txBox="1"/>
          <p:nvPr/>
        </p:nvSpPr>
        <p:spPr>
          <a:xfrm>
            <a:off x="467544" y="5445224"/>
            <a:ext cx="1008112" cy="646331"/>
          </a:xfrm>
          <a:prstGeom prst="rect">
            <a:avLst/>
          </a:prstGeom>
          <a:noFill/>
        </p:spPr>
        <p:txBody>
          <a:bodyPr wrap="square" rtlCol="0">
            <a:spAutoFit/>
          </a:bodyPr>
          <a:lstStyle/>
          <a:p>
            <a:r>
              <a:rPr lang="nb-NO" dirty="0"/>
              <a:t>Baseline </a:t>
            </a:r>
            <a:r>
              <a:rPr lang="nb-NO" dirty="0" err="1"/>
              <a:t>seismic</a:t>
            </a:r>
            <a:endParaRPr lang="en-US" dirty="0"/>
          </a:p>
        </p:txBody>
      </p:sp>
      <p:sp>
        <p:nvSpPr>
          <p:cNvPr id="42" name="TextBox 41"/>
          <p:cNvSpPr txBox="1"/>
          <p:nvPr/>
        </p:nvSpPr>
        <p:spPr>
          <a:xfrm>
            <a:off x="3059832" y="4571836"/>
            <a:ext cx="1512168" cy="369332"/>
          </a:xfrm>
          <a:prstGeom prst="rect">
            <a:avLst/>
          </a:prstGeom>
          <a:noFill/>
        </p:spPr>
        <p:txBody>
          <a:bodyPr wrap="square" rtlCol="0">
            <a:spAutoFit/>
          </a:bodyPr>
          <a:lstStyle/>
          <a:p>
            <a:r>
              <a:rPr lang="nb-NO" b="1" dirty="0" err="1">
                <a:solidFill>
                  <a:schemeClr val="tx2"/>
                </a:solidFill>
              </a:rPr>
              <a:t>Infill</a:t>
            </a:r>
            <a:r>
              <a:rPr lang="nb-NO" b="1" dirty="0">
                <a:solidFill>
                  <a:schemeClr val="tx2"/>
                </a:solidFill>
              </a:rPr>
              <a:t> drilling</a:t>
            </a:r>
            <a:endParaRPr lang="en-US" b="1" dirty="0">
              <a:solidFill>
                <a:schemeClr val="tx2"/>
              </a:solidFill>
            </a:endParaRPr>
          </a:p>
        </p:txBody>
      </p:sp>
      <p:sp>
        <p:nvSpPr>
          <p:cNvPr id="49" name="TextBox 48"/>
          <p:cNvSpPr txBox="1"/>
          <p:nvPr/>
        </p:nvSpPr>
        <p:spPr>
          <a:xfrm>
            <a:off x="5796136" y="4991110"/>
            <a:ext cx="2952328" cy="369332"/>
          </a:xfrm>
          <a:prstGeom prst="rect">
            <a:avLst/>
          </a:prstGeom>
          <a:noFill/>
        </p:spPr>
        <p:txBody>
          <a:bodyPr wrap="square" rtlCol="0">
            <a:spAutoFit/>
          </a:bodyPr>
          <a:lstStyle/>
          <a:p>
            <a:r>
              <a:rPr lang="nb-NO" dirty="0"/>
              <a:t>5 </a:t>
            </a:r>
            <a:r>
              <a:rPr lang="nb-NO" dirty="0" err="1"/>
              <a:t>decision</a:t>
            </a:r>
            <a:r>
              <a:rPr lang="nb-NO" dirty="0"/>
              <a:t> alternatives.</a:t>
            </a:r>
            <a:endParaRPr lang="en-US" dirty="0"/>
          </a:p>
        </p:txBody>
      </p:sp>
    </p:spTree>
    <p:extLst>
      <p:ext uri="{BB962C8B-B14F-4D97-AF65-F5344CB8AC3E}">
        <p14:creationId xmlns:p14="http://schemas.microsoft.com/office/powerpoint/2010/main" val="2196809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579296"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dirty="0"/>
              <a:t>Prior - </a:t>
            </a:r>
            <a:r>
              <a:rPr lang="nb-NO" dirty="0" err="1"/>
              <a:t>Reservoir</a:t>
            </a:r>
            <a:r>
              <a:rPr lang="nb-NO" dirty="0"/>
              <a:t> </a:t>
            </a:r>
            <a:r>
              <a:rPr lang="nb-NO" dirty="0" err="1"/>
              <a:t>uncertainty</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6848" y="2012395"/>
            <a:ext cx="3585592" cy="2689194"/>
          </a:xfrm>
          <a:prstGeom prst="rect">
            <a:avLst/>
          </a:prstGeom>
        </p:spPr>
      </p:pic>
      <p:sp>
        <p:nvSpPr>
          <p:cNvPr id="4" name="TextBox 3"/>
          <p:cNvSpPr txBox="1"/>
          <p:nvPr/>
        </p:nvSpPr>
        <p:spPr>
          <a:xfrm>
            <a:off x="596395" y="3089624"/>
            <a:ext cx="3800757" cy="1200329"/>
          </a:xfrm>
          <a:prstGeom prst="rect">
            <a:avLst/>
          </a:prstGeom>
          <a:noFill/>
        </p:spPr>
        <p:txBody>
          <a:bodyPr wrap="square" rtlCol="0">
            <a:spAutoFit/>
          </a:bodyPr>
          <a:lstStyle/>
          <a:p>
            <a:r>
              <a:rPr lang="nb-NO" dirty="0"/>
              <a:t>This </a:t>
            </a:r>
            <a:r>
              <a:rPr lang="nb-NO" dirty="0" err="1"/>
              <a:t>distribution</a:t>
            </a:r>
            <a:r>
              <a:rPr lang="nb-NO" dirty="0"/>
              <a:t> </a:t>
            </a:r>
            <a:r>
              <a:rPr lang="nb-NO" dirty="0" err="1"/>
              <a:t>of</a:t>
            </a:r>
            <a:r>
              <a:rPr lang="nb-NO" dirty="0"/>
              <a:t> </a:t>
            </a:r>
            <a:r>
              <a:rPr lang="nb-NO" dirty="0" err="1"/>
              <a:t>reservoir</a:t>
            </a:r>
            <a:r>
              <a:rPr lang="nb-NO" dirty="0"/>
              <a:t> variables is </a:t>
            </a:r>
            <a:r>
              <a:rPr lang="nb-NO" dirty="0" err="1"/>
              <a:t>represented</a:t>
            </a:r>
            <a:r>
              <a:rPr lang="nb-NO" dirty="0"/>
              <a:t> by multiple Monte Carlo </a:t>
            </a:r>
            <a:r>
              <a:rPr lang="nb-NO" dirty="0" err="1"/>
              <a:t>realizations</a:t>
            </a:r>
            <a:r>
              <a:rPr lang="nb-NO" dirty="0"/>
              <a:t> (ensembles) from </a:t>
            </a:r>
            <a:r>
              <a:rPr lang="nb-NO" dirty="0" err="1"/>
              <a:t>the</a:t>
            </a:r>
            <a:r>
              <a:rPr lang="nb-NO" dirty="0"/>
              <a:t> prior </a:t>
            </a:r>
            <a:r>
              <a:rPr lang="nb-NO" dirty="0" err="1"/>
              <a:t>distribution</a:t>
            </a:r>
            <a:r>
              <a:rPr lang="nb-NO" dirty="0"/>
              <a:t>. </a:t>
            </a:r>
            <a:endParaRPr lang="en-US" dirty="0"/>
          </a:p>
        </p:txBody>
      </p:sp>
      <p:cxnSp>
        <p:nvCxnSpPr>
          <p:cNvPr id="10" name="Straight Connector 9"/>
          <p:cNvCxnSpPr/>
          <p:nvPr/>
        </p:nvCxnSpPr>
        <p:spPr>
          <a:xfrm>
            <a:off x="5580112" y="4701589"/>
            <a:ext cx="72008" cy="16077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7452320" y="4701589"/>
            <a:ext cx="108012" cy="1310407"/>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756376" y="4332257"/>
            <a:ext cx="1152128" cy="369332"/>
          </a:xfrm>
          <a:prstGeom prst="rect">
            <a:avLst/>
          </a:prstGeom>
          <a:noFill/>
        </p:spPr>
        <p:txBody>
          <a:bodyPr wrap="square" rtlCol="0">
            <a:spAutoFit/>
          </a:bodyPr>
          <a:lstStyle/>
          <a:p>
            <a:r>
              <a:rPr lang="nb-NO" dirty="0"/>
              <a:t>Sample 1</a:t>
            </a:r>
            <a:endParaRPr lang="en-US" dirty="0"/>
          </a:p>
        </p:txBody>
      </p:sp>
      <p:sp>
        <p:nvSpPr>
          <p:cNvPr id="14" name="TextBox 13"/>
          <p:cNvSpPr txBox="1"/>
          <p:nvPr/>
        </p:nvSpPr>
        <p:spPr>
          <a:xfrm>
            <a:off x="7308304" y="6011996"/>
            <a:ext cx="1728192" cy="369332"/>
          </a:xfrm>
          <a:prstGeom prst="rect">
            <a:avLst/>
          </a:prstGeom>
          <a:noFill/>
        </p:spPr>
        <p:txBody>
          <a:bodyPr wrap="square" rtlCol="0">
            <a:spAutoFit/>
          </a:bodyPr>
          <a:lstStyle/>
          <a:p>
            <a:r>
              <a:rPr lang="nb-NO" dirty="0"/>
              <a:t>Sample 1000</a:t>
            </a:r>
            <a:endParaRPr lang="en-US" dirty="0"/>
          </a:p>
        </p:txBody>
      </p:sp>
      <p:sp>
        <p:nvSpPr>
          <p:cNvPr id="15" name="TextBox 14"/>
          <p:cNvSpPr txBox="1"/>
          <p:nvPr/>
        </p:nvSpPr>
        <p:spPr>
          <a:xfrm>
            <a:off x="5940152" y="6011996"/>
            <a:ext cx="1944216" cy="369332"/>
          </a:xfrm>
          <a:prstGeom prst="rect">
            <a:avLst/>
          </a:prstGeom>
          <a:noFill/>
        </p:spPr>
        <p:txBody>
          <a:bodyPr wrap="square" rtlCol="0">
            <a:spAutoFit/>
          </a:bodyPr>
          <a:lstStyle/>
          <a:p>
            <a:r>
              <a:rPr lang="nb-NO" dirty="0"/>
              <a:t>………….</a:t>
            </a:r>
            <a:endParaRPr lang="en-US" dirty="0"/>
          </a:p>
        </p:txBody>
      </p:sp>
      <p:graphicFrame>
        <p:nvGraphicFramePr>
          <p:cNvPr id="17" name="Object 16"/>
          <p:cNvGraphicFramePr>
            <a:graphicFrameLocks noChangeAspect="1"/>
          </p:cNvGraphicFramePr>
          <p:nvPr/>
        </p:nvGraphicFramePr>
        <p:xfrm>
          <a:off x="1414008" y="2276872"/>
          <a:ext cx="565704" cy="377136"/>
        </p:xfrm>
        <a:graphic>
          <a:graphicData uri="http://schemas.openxmlformats.org/presentationml/2006/ole">
            <mc:AlternateContent xmlns:mc="http://schemas.openxmlformats.org/markup-compatibility/2006">
              <mc:Choice xmlns:v="urn:schemas-microsoft-com:vml" Requires="v">
                <p:oleObj name="Equation" r:id="rId3" imgW="380880" imgH="253800" progId="Equation.DSMT4">
                  <p:embed/>
                </p:oleObj>
              </mc:Choice>
              <mc:Fallback>
                <p:oleObj name="Equation" r:id="rId3" imgW="380880" imgH="253800" progId="Equation.DSMT4">
                  <p:embed/>
                  <p:pic>
                    <p:nvPicPr>
                      <p:cNvPr id="17" name="Object 16"/>
                      <p:cNvPicPr/>
                      <p:nvPr/>
                    </p:nvPicPr>
                    <p:blipFill>
                      <a:blip r:embed="rId4"/>
                      <a:stretch>
                        <a:fillRect/>
                      </a:stretch>
                    </p:blipFill>
                    <p:spPr>
                      <a:xfrm>
                        <a:off x="1414008" y="2276872"/>
                        <a:ext cx="565704" cy="377136"/>
                      </a:xfrm>
                      <a:prstGeom prst="rect">
                        <a:avLst/>
                      </a:prstGeom>
                    </p:spPr>
                  </p:pic>
                </p:oleObj>
              </mc:Fallback>
            </mc:AlternateContent>
          </a:graphicData>
        </a:graphic>
      </p:graphicFrame>
      <p:sp>
        <p:nvSpPr>
          <p:cNvPr id="18" name="TextBox 17"/>
          <p:cNvSpPr txBox="1"/>
          <p:nvPr/>
        </p:nvSpPr>
        <p:spPr>
          <a:xfrm>
            <a:off x="596396" y="2267580"/>
            <a:ext cx="2391428" cy="369332"/>
          </a:xfrm>
          <a:prstGeom prst="rect">
            <a:avLst/>
          </a:prstGeom>
          <a:noFill/>
        </p:spPr>
        <p:txBody>
          <a:bodyPr wrap="square" rtlCol="0">
            <a:spAutoFit/>
          </a:bodyPr>
          <a:lstStyle/>
          <a:p>
            <a:r>
              <a:rPr lang="nb-NO" dirty="0"/>
              <a:t>Prior is            .</a:t>
            </a:r>
            <a:endParaRPr lang="en-US" dirty="0"/>
          </a:p>
        </p:txBody>
      </p:sp>
      <p:sp>
        <p:nvSpPr>
          <p:cNvPr id="16" name="TextBox 15"/>
          <p:cNvSpPr txBox="1"/>
          <p:nvPr/>
        </p:nvSpPr>
        <p:spPr>
          <a:xfrm>
            <a:off x="564941" y="1155529"/>
            <a:ext cx="8454696" cy="707886"/>
          </a:xfrm>
          <a:prstGeom prst="rect">
            <a:avLst/>
          </a:prstGeom>
          <a:noFill/>
        </p:spPr>
        <p:txBody>
          <a:bodyPr wrap="square" rtlCol="0">
            <a:spAutoFit/>
          </a:bodyPr>
          <a:lstStyle/>
          <a:p>
            <a:r>
              <a:rPr lang="nb-NO" sz="2000" dirty="0" err="1"/>
              <a:t>Uncertainties</a:t>
            </a:r>
            <a:r>
              <a:rPr lang="nb-NO" sz="2000" dirty="0"/>
              <a:t>: </a:t>
            </a:r>
            <a:r>
              <a:rPr lang="nb-NO" sz="2000" dirty="0" err="1"/>
              <a:t>saturation</a:t>
            </a:r>
            <a:r>
              <a:rPr lang="nb-NO" sz="2000" dirty="0"/>
              <a:t>, </a:t>
            </a:r>
            <a:r>
              <a:rPr lang="nb-NO" sz="2000" dirty="0" err="1"/>
              <a:t>pressure</a:t>
            </a:r>
            <a:r>
              <a:rPr lang="nb-NO" sz="2000" dirty="0"/>
              <a:t>, </a:t>
            </a:r>
            <a:r>
              <a:rPr lang="nb-NO" sz="2000" dirty="0" err="1"/>
              <a:t>porosity</a:t>
            </a:r>
            <a:r>
              <a:rPr lang="nb-NO" sz="2000" dirty="0"/>
              <a:t>, </a:t>
            </a:r>
            <a:r>
              <a:rPr lang="nb-NO" sz="2000" dirty="0" err="1"/>
              <a:t>permeability</a:t>
            </a:r>
            <a:r>
              <a:rPr lang="nb-NO" sz="2000" dirty="0"/>
              <a:t> and </a:t>
            </a:r>
            <a:r>
              <a:rPr lang="nb-NO" sz="2000" dirty="0" err="1"/>
              <a:t>fault</a:t>
            </a:r>
            <a:r>
              <a:rPr lang="nb-NO" sz="2000" dirty="0"/>
              <a:t> </a:t>
            </a:r>
            <a:r>
              <a:rPr lang="nb-NO" sz="2000" dirty="0" err="1"/>
              <a:t>transmissibilities</a:t>
            </a:r>
            <a:r>
              <a:rPr lang="nb-NO" sz="2000" dirty="0"/>
              <a:t>.  (</a:t>
            </a:r>
            <a:r>
              <a:rPr lang="nb-NO" sz="2000" dirty="0" err="1"/>
              <a:t>Conditioned</a:t>
            </a:r>
            <a:r>
              <a:rPr lang="nb-NO" sz="2000" dirty="0"/>
              <a:t> </a:t>
            </a:r>
            <a:r>
              <a:rPr lang="nb-NO" sz="2000" dirty="0" err="1"/>
              <a:t>on</a:t>
            </a:r>
            <a:r>
              <a:rPr lang="nb-NO" sz="2000" dirty="0"/>
              <a:t> </a:t>
            </a:r>
            <a:r>
              <a:rPr lang="nb-NO" sz="2000" dirty="0" err="1"/>
              <a:t>existing</a:t>
            </a:r>
            <a:r>
              <a:rPr lang="nb-NO" sz="2000" dirty="0"/>
              <a:t> data.) </a:t>
            </a:r>
            <a:endParaRPr lang="en-US" sz="2000" dirty="0"/>
          </a:p>
        </p:txBody>
      </p:sp>
    </p:spTree>
    <p:extLst>
      <p:ext uri="{BB962C8B-B14F-4D97-AF65-F5344CB8AC3E}">
        <p14:creationId xmlns:p14="http://schemas.microsoft.com/office/powerpoint/2010/main" val="2391654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Simulation-regression</a:t>
            </a:r>
            <a:r>
              <a:rPr lang="nb-NO" sz="4000" dirty="0"/>
              <a:t> </a:t>
            </a:r>
            <a:r>
              <a:rPr lang="nb-NO" sz="4000" dirty="0" err="1"/>
              <a:t>illustration</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Oval 3"/>
          <p:cNvSpPr/>
          <p:nvPr/>
        </p:nvSpPr>
        <p:spPr>
          <a:xfrm>
            <a:off x="3794274" y="213285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3" name="Object 22"/>
          <p:cNvGraphicFramePr>
            <a:graphicFrameLocks noChangeAspect="1"/>
          </p:cNvGraphicFramePr>
          <p:nvPr/>
        </p:nvGraphicFramePr>
        <p:xfrm>
          <a:off x="4253883" y="2462001"/>
          <a:ext cx="263525" cy="277813"/>
        </p:xfrm>
        <a:graphic>
          <a:graphicData uri="http://schemas.openxmlformats.org/presentationml/2006/ole">
            <mc:AlternateContent xmlns:mc="http://schemas.openxmlformats.org/markup-compatibility/2006">
              <mc:Choice xmlns:v="urn:schemas-microsoft-com:vml" Requires="v">
                <p:oleObj name="Equation" r:id="rId3" imgW="139680" imgH="139680" progId="Equation.DSMT4">
                  <p:embed/>
                </p:oleObj>
              </mc:Choice>
              <mc:Fallback>
                <p:oleObj name="Equation" r:id="rId3" imgW="139680" imgH="139680" progId="Equation.DSMT4">
                  <p:embed/>
                  <p:pic>
                    <p:nvPicPr>
                      <p:cNvPr id="23" name="Object 22"/>
                      <p:cNvPicPr>
                        <a:picLocks noChangeAspect="1" noChangeArrowheads="1"/>
                      </p:cNvPicPr>
                      <p:nvPr/>
                    </p:nvPicPr>
                    <p:blipFill>
                      <a:blip r:embed="rId4"/>
                      <a:srcRect/>
                      <a:stretch>
                        <a:fillRect/>
                      </a:stretch>
                    </p:blipFill>
                    <p:spPr bwMode="auto">
                      <a:xfrm>
                        <a:off x="4253883" y="2462001"/>
                        <a:ext cx="263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 name="Oval 27"/>
          <p:cNvSpPr/>
          <p:nvPr/>
        </p:nvSpPr>
        <p:spPr>
          <a:xfrm>
            <a:off x="827584" y="220486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9" name="Object 28"/>
          <p:cNvGraphicFramePr>
            <a:graphicFrameLocks noChangeAspect="1"/>
          </p:cNvGraphicFramePr>
          <p:nvPr/>
        </p:nvGraphicFramePr>
        <p:xfrm>
          <a:off x="1379959" y="2503115"/>
          <a:ext cx="239713" cy="277813"/>
        </p:xfrm>
        <a:graphic>
          <a:graphicData uri="http://schemas.openxmlformats.org/presentationml/2006/ole">
            <mc:AlternateContent xmlns:mc="http://schemas.openxmlformats.org/markup-compatibility/2006">
              <mc:Choice xmlns:v="urn:schemas-microsoft-com:vml" Requires="v">
                <p:oleObj name="Equation" r:id="rId5" imgW="126720" imgH="139680" progId="Equation.DSMT4">
                  <p:embed/>
                </p:oleObj>
              </mc:Choice>
              <mc:Fallback>
                <p:oleObj name="Equation" r:id="rId5" imgW="126720" imgH="139680" progId="Equation.DSMT4">
                  <p:embed/>
                  <p:pic>
                    <p:nvPicPr>
                      <p:cNvPr id="29" name="Object 28"/>
                      <p:cNvPicPr>
                        <a:picLocks noChangeAspect="1" noChangeArrowheads="1"/>
                      </p:cNvPicPr>
                      <p:nvPr/>
                    </p:nvPicPr>
                    <p:blipFill>
                      <a:blip r:embed="rId6"/>
                      <a:srcRect/>
                      <a:stretch>
                        <a:fillRect/>
                      </a:stretch>
                    </p:blipFill>
                    <p:spPr bwMode="auto">
                      <a:xfrm>
                        <a:off x="1379959" y="2503115"/>
                        <a:ext cx="2397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1" name="Straight Arrow Connector 30"/>
          <p:cNvCxnSpPr>
            <a:stCxn id="4" idx="3"/>
            <a:endCxn id="55" idx="7"/>
          </p:cNvCxnSpPr>
          <p:nvPr/>
        </p:nvCxnSpPr>
        <p:spPr>
          <a:xfrm flipH="1">
            <a:off x="3518088" y="2931871"/>
            <a:ext cx="466002" cy="10302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Oval 52"/>
          <p:cNvSpPr/>
          <p:nvPr/>
        </p:nvSpPr>
        <p:spPr>
          <a:xfrm>
            <a:off x="5553904" y="375303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4" name="Object 53"/>
          <p:cNvGraphicFramePr>
            <a:graphicFrameLocks noChangeAspect="1"/>
          </p:cNvGraphicFramePr>
          <p:nvPr/>
        </p:nvGraphicFramePr>
        <p:xfrm>
          <a:off x="6069916" y="4057092"/>
          <a:ext cx="263525" cy="327025"/>
        </p:xfrm>
        <a:graphic>
          <a:graphicData uri="http://schemas.openxmlformats.org/presentationml/2006/ole">
            <mc:AlternateContent xmlns:mc="http://schemas.openxmlformats.org/markup-compatibility/2006">
              <mc:Choice xmlns:v="urn:schemas-microsoft-com:vml" Requires="v">
                <p:oleObj name="Equation" r:id="rId7" imgW="139680" imgH="164880" progId="Equation.DSMT4">
                  <p:embed/>
                </p:oleObj>
              </mc:Choice>
              <mc:Fallback>
                <p:oleObj name="Equation" r:id="rId7" imgW="139680" imgH="164880" progId="Equation.DSMT4">
                  <p:embed/>
                  <p:pic>
                    <p:nvPicPr>
                      <p:cNvPr id="54" name="Object 53"/>
                      <p:cNvPicPr>
                        <a:picLocks noChangeAspect="1" noChangeArrowheads="1"/>
                      </p:cNvPicPr>
                      <p:nvPr/>
                    </p:nvPicPr>
                    <p:blipFill>
                      <a:blip r:embed="rId8"/>
                      <a:srcRect/>
                      <a:stretch>
                        <a:fillRect/>
                      </a:stretch>
                    </p:blipFill>
                    <p:spPr bwMode="auto">
                      <a:xfrm>
                        <a:off x="6069916" y="4057092"/>
                        <a:ext cx="263525"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5" name="Oval 54"/>
          <p:cNvSpPr/>
          <p:nvPr/>
        </p:nvSpPr>
        <p:spPr>
          <a:xfrm>
            <a:off x="2411760" y="382504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6" name="Object 55"/>
          <p:cNvGraphicFramePr>
            <a:graphicFrameLocks noChangeAspect="1"/>
          </p:cNvGraphicFramePr>
          <p:nvPr/>
        </p:nvGraphicFramePr>
        <p:xfrm>
          <a:off x="2604641" y="4040200"/>
          <a:ext cx="912813" cy="504825"/>
        </p:xfrm>
        <a:graphic>
          <a:graphicData uri="http://schemas.openxmlformats.org/presentationml/2006/ole">
            <mc:AlternateContent xmlns:mc="http://schemas.openxmlformats.org/markup-compatibility/2006">
              <mc:Choice xmlns:v="urn:schemas-microsoft-com:vml" Requires="v">
                <p:oleObj name="Equation" r:id="rId9" imgW="482400" imgH="253800" progId="Equation.DSMT4">
                  <p:embed/>
                </p:oleObj>
              </mc:Choice>
              <mc:Fallback>
                <p:oleObj name="Equation" r:id="rId9" imgW="482400" imgH="253800" progId="Equation.DSMT4">
                  <p:embed/>
                  <p:pic>
                    <p:nvPicPr>
                      <p:cNvPr id="56" name="Object 55"/>
                      <p:cNvPicPr>
                        <a:picLocks noChangeAspect="1" noChangeArrowheads="1"/>
                      </p:cNvPicPr>
                      <p:nvPr/>
                    </p:nvPicPr>
                    <p:blipFill>
                      <a:blip r:embed="rId10"/>
                      <a:srcRect/>
                      <a:stretch>
                        <a:fillRect/>
                      </a:stretch>
                    </p:blipFill>
                    <p:spPr bwMode="auto">
                      <a:xfrm>
                        <a:off x="2604641" y="4040200"/>
                        <a:ext cx="9128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57" name="Straight Arrow Connector 56"/>
          <p:cNvCxnSpPr>
            <a:stCxn id="28" idx="5"/>
            <a:endCxn id="55" idx="1"/>
          </p:cNvCxnSpPr>
          <p:nvPr/>
        </p:nvCxnSpPr>
        <p:spPr>
          <a:xfrm>
            <a:off x="1933912" y="3003879"/>
            <a:ext cx="667664"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4" idx="5"/>
            <a:endCxn id="53" idx="1"/>
          </p:cNvCxnSpPr>
          <p:nvPr/>
        </p:nvCxnSpPr>
        <p:spPr>
          <a:xfrm>
            <a:off x="4900602" y="2931871"/>
            <a:ext cx="843118"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789708" y="4293096"/>
            <a:ext cx="162018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2123728" y="5085184"/>
            <a:ext cx="5354800" cy="369332"/>
          </a:xfrm>
          <a:prstGeom prst="rect">
            <a:avLst/>
          </a:prstGeom>
          <a:noFill/>
        </p:spPr>
        <p:txBody>
          <a:bodyPr wrap="square" rtlCol="0">
            <a:spAutoFit/>
          </a:bodyPr>
          <a:lstStyle/>
          <a:p>
            <a:r>
              <a:rPr lang="nb-NO" dirty="0" err="1"/>
              <a:t>Build</a:t>
            </a:r>
            <a:r>
              <a:rPr lang="nb-NO" dirty="0"/>
              <a:t> </a:t>
            </a:r>
            <a:r>
              <a:rPr lang="nb-NO" dirty="0" err="1"/>
              <a:t>regression</a:t>
            </a:r>
            <a:r>
              <a:rPr lang="nb-NO" dirty="0"/>
              <a:t> </a:t>
            </a:r>
            <a:r>
              <a:rPr lang="nb-NO" dirty="0" err="1"/>
              <a:t>model</a:t>
            </a:r>
            <a:r>
              <a:rPr lang="nb-NO" dirty="0"/>
              <a:t> from Monte Carlo samples.</a:t>
            </a:r>
            <a:endParaRPr lang="en-US" dirty="0"/>
          </a:p>
        </p:txBody>
      </p:sp>
      <p:sp>
        <p:nvSpPr>
          <p:cNvPr id="62" name="TextBox 61"/>
          <p:cNvSpPr txBox="1"/>
          <p:nvPr/>
        </p:nvSpPr>
        <p:spPr>
          <a:xfrm>
            <a:off x="4860032" y="1844824"/>
            <a:ext cx="3072782" cy="369332"/>
          </a:xfrm>
          <a:prstGeom prst="rect">
            <a:avLst/>
          </a:prstGeom>
          <a:noFill/>
        </p:spPr>
        <p:txBody>
          <a:bodyPr wrap="square" rtlCol="0">
            <a:spAutoFit/>
          </a:bodyPr>
          <a:lstStyle/>
          <a:p>
            <a:r>
              <a:rPr lang="nb-NO" dirty="0"/>
              <a:t>Sample </a:t>
            </a:r>
            <a:r>
              <a:rPr lang="nb-NO" dirty="0" err="1"/>
              <a:t>reservoir</a:t>
            </a:r>
            <a:r>
              <a:rPr lang="nb-NO" dirty="0"/>
              <a:t> variables.</a:t>
            </a:r>
            <a:endParaRPr lang="en-US" dirty="0"/>
          </a:p>
        </p:txBody>
      </p:sp>
      <p:sp>
        <p:nvSpPr>
          <p:cNvPr id="63" name="TextBox 62"/>
          <p:cNvSpPr txBox="1"/>
          <p:nvPr/>
        </p:nvSpPr>
        <p:spPr>
          <a:xfrm>
            <a:off x="5724128" y="3284984"/>
            <a:ext cx="3072782" cy="369332"/>
          </a:xfrm>
          <a:prstGeom prst="rect">
            <a:avLst/>
          </a:prstGeom>
          <a:noFill/>
        </p:spPr>
        <p:txBody>
          <a:bodyPr wrap="square" rtlCol="0">
            <a:spAutoFit/>
          </a:bodyPr>
          <a:lstStyle/>
          <a:p>
            <a:r>
              <a:rPr lang="nb-NO" dirty="0"/>
              <a:t>Sample data from </a:t>
            </a:r>
            <a:r>
              <a:rPr lang="nb-NO" dirty="0" err="1"/>
              <a:t>likelihood</a:t>
            </a:r>
            <a:r>
              <a:rPr lang="nb-NO" dirty="0"/>
              <a:t>.</a:t>
            </a:r>
            <a:endParaRPr lang="en-US" dirty="0"/>
          </a:p>
        </p:txBody>
      </p:sp>
      <p:cxnSp>
        <p:nvCxnSpPr>
          <p:cNvPr id="66" name="Straight Arrow Connector 65"/>
          <p:cNvCxnSpPr/>
          <p:nvPr/>
        </p:nvCxnSpPr>
        <p:spPr>
          <a:xfrm flipH="1" flipV="1">
            <a:off x="4558855" y="4491118"/>
            <a:ext cx="13145" cy="594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5496" y="1772816"/>
            <a:ext cx="3072782" cy="369332"/>
          </a:xfrm>
          <a:prstGeom prst="rect">
            <a:avLst/>
          </a:prstGeom>
          <a:noFill/>
        </p:spPr>
        <p:txBody>
          <a:bodyPr wrap="square" rtlCol="0">
            <a:spAutoFit/>
          </a:bodyPr>
          <a:lstStyle/>
          <a:p>
            <a:r>
              <a:rPr lang="nb-NO" dirty="0"/>
              <a:t>Set alternatives.</a:t>
            </a:r>
            <a:endParaRPr lang="en-US" dirty="0"/>
          </a:p>
        </p:txBody>
      </p:sp>
      <p:sp>
        <p:nvSpPr>
          <p:cNvPr id="70" name="TextBox 69"/>
          <p:cNvSpPr txBox="1"/>
          <p:nvPr/>
        </p:nvSpPr>
        <p:spPr>
          <a:xfrm>
            <a:off x="59058" y="3707740"/>
            <a:ext cx="3072782" cy="369332"/>
          </a:xfrm>
          <a:prstGeom prst="rect">
            <a:avLst/>
          </a:prstGeom>
          <a:noFill/>
        </p:spPr>
        <p:txBody>
          <a:bodyPr wrap="square" rtlCol="0">
            <a:spAutoFit/>
          </a:bodyPr>
          <a:lstStyle/>
          <a:p>
            <a:r>
              <a:rPr lang="nb-NO" dirty="0" err="1"/>
              <a:t>Evaluate</a:t>
            </a:r>
            <a:r>
              <a:rPr lang="nb-NO" dirty="0"/>
              <a:t> </a:t>
            </a:r>
            <a:r>
              <a:rPr lang="nb-NO" dirty="0" err="1"/>
              <a:t>value</a:t>
            </a:r>
            <a:r>
              <a:rPr lang="nb-NO" dirty="0"/>
              <a:t> </a:t>
            </a:r>
            <a:r>
              <a:rPr lang="nb-NO" dirty="0" err="1"/>
              <a:t>function</a:t>
            </a:r>
            <a:r>
              <a:rPr lang="nb-NO" dirty="0"/>
              <a:t>.</a:t>
            </a:r>
            <a:endParaRPr lang="en-US" dirty="0"/>
          </a:p>
        </p:txBody>
      </p:sp>
    </p:spTree>
    <p:extLst>
      <p:ext uri="{BB962C8B-B14F-4D97-AF65-F5344CB8AC3E}">
        <p14:creationId xmlns:p14="http://schemas.microsoft.com/office/powerpoint/2010/main" val="1794079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579296" cy="1143000"/>
          </a:xfrm>
        </p:spPr>
        <p:txBody>
          <a:bodyPr>
            <a:normAutofit/>
          </a:bodyPr>
          <a:lstStyle/>
          <a:p>
            <a:pPr algn="l"/>
            <a:r>
              <a:rPr lang="nb-NO" sz="4000" dirty="0"/>
              <a:t>Gullfaks case (</a:t>
            </a:r>
            <a:r>
              <a:rPr lang="nb-NO" sz="4000" dirty="0" err="1"/>
              <a:t>values</a:t>
            </a:r>
            <a:r>
              <a:rPr lang="nb-NO" sz="4000" dirty="0"/>
              <a:t>)</a:t>
            </a:r>
            <a:endParaRPr lang="en-US" sz="4000" dirty="0"/>
          </a:p>
        </p:txBody>
      </p:sp>
      <p:sp>
        <p:nvSpPr>
          <p:cNvPr id="3" name="TextBox 2"/>
          <p:cNvSpPr txBox="1"/>
          <p:nvPr/>
        </p:nvSpPr>
        <p:spPr>
          <a:xfrm>
            <a:off x="596850" y="1700808"/>
            <a:ext cx="7272808" cy="707886"/>
          </a:xfrm>
          <a:prstGeom prst="rect">
            <a:avLst/>
          </a:prstGeom>
          <a:noFill/>
        </p:spPr>
        <p:txBody>
          <a:bodyPr wrap="square" rtlCol="0">
            <a:spAutoFit/>
          </a:bodyPr>
          <a:lstStyle/>
          <a:p>
            <a:r>
              <a:rPr lang="nb-NO" sz="2000" dirty="0" err="1"/>
              <a:t>Future</a:t>
            </a:r>
            <a:r>
              <a:rPr lang="nb-NO" sz="2000" dirty="0"/>
              <a:t> </a:t>
            </a:r>
            <a:r>
              <a:rPr lang="nb-NO" sz="2000" dirty="0" err="1"/>
              <a:t>production</a:t>
            </a:r>
            <a:r>
              <a:rPr lang="nb-NO" sz="2000" dirty="0"/>
              <a:t> for 5 different </a:t>
            </a:r>
            <a:r>
              <a:rPr lang="nb-NO" sz="2000" dirty="0" err="1"/>
              <a:t>infill</a:t>
            </a:r>
            <a:r>
              <a:rPr lang="nb-NO" sz="2000" dirty="0"/>
              <a:t> drilling alternatives.</a:t>
            </a:r>
          </a:p>
          <a:p>
            <a:r>
              <a:rPr lang="nb-NO" sz="2000" dirty="0"/>
              <a:t>	- for </a:t>
            </a:r>
            <a:r>
              <a:rPr lang="nb-NO" sz="2000" dirty="0" err="1"/>
              <a:t>each</a:t>
            </a:r>
            <a:r>
              <a:rPr lang="nb-NO" sz="2000" dirty="0"/>
              <a:t> </a:t>
            </a:r>
            <a:r>
              <a:rPr lang="nb-NO" sz="2000" dirty="0" err="1"/>
              <a:t>realization</a:t>
            </a:r>
            <a:r>
              <a:rPr lang="nb-NO" sz="2000" dirty="0"/>
              <a:t>, all alternatives </a:t>
            </a:r>
            <a:r>
              <a:rPr lang="nb-NO" sz="2000" dirty="0" err="1"/>
              <a:t>are</a:t>
            </a:r>
            <a:r>
              <a:rPr lang="nb-NO" sz="2000" dirty="0"/>
              <a:t> «</a:t>
            </a:r>
            <a:r>
              <a:rPr lang="nb-NO" sz="2000" dirty="0" err="1"/>
              <a:t>produced</a:t>
            </a:r>
            <a:r>
              <a:rPr lang="nb-NO" sz="2000" dirty="0"/>
              <a:t>».</a:t>
            </a:r>
          </a:p>
        </p:txBody>
      </p:sp>
      <p:pic>
        <p:nvPicPr>
          <p:cNvPr id="7" name="Picture 6" descr="H:\Gullfaks\prod_prof\fopt_future.png"/>
          <p:cNvPicPr/>
          <p:nvPr/>
        </p:nvPicPr>
        <p:blipFill>
          <a:blip r:embed="rId2">
            <a:extLst>
              <a:ext uri="{28A0092B-C50C-407E-A947-70E740481C1C}">
                <a14:useLocalDpi xmlns:a14="http://schemas.microsoft.com/office/drawing/2010/main" val="0"/>
              </a:ext>
            </a:extLst>
          </a:blip>
          <a:srcRect/>
          <a:stretch>
            <a:fillRect/>
          </a:stretch>
        </p:blipFill>
        <p:spPr bwMode="auto">
          <a:xfrm>
            <a:off x="827584" y="2958130"/>
            <a:ext cx="3598168" cy="2199062"/>
          </a:xfrm>
          <a:prstGeom prst="rect">
            <a:avLst/>
          </a:prstGeom>
          <a:noFill/>
          <a:ln>
            <a:noFill/>
          </a:ln>
        </p:spPr>
      </p:pic>
      <p:pic>
        <p:nvPicPr>
          <p:cNvPr id="6" name="Picture 5" descr="H:\Gullfaks\prod_prof\fwpt_future.png"/>
          <p:cNvPicPr/>
          <p:nvPr/>
        </p:nvPicPr>
        <p:blipFill rotWithShape="1">
          <a:blip r:embed="rId3">
            <a:extLst>
              <a:ext uri="{28A0092B-C50C-407E-A947-70E740481C1C}">
                <a14:useLocalDpi xmlns:a14="http://schemas.microsoft.com/office/drawing/2010/main" val="0"/>
              </a:ext>
            </a:extLst>
          </a:blip>
          <a:srcRect t="641" b="-1"/>
          <a:stretch/>
        </p:blipFill>
        <p:spPr bwMode="auto">
          <a:xfrm>
            <a:off x="5148064" y="2958130"/>
            <a:ext cx="3473837" cy="2199062"/>
          </a:xfrm>
          <a:prstGeom prst="rect">
            <a:avLst/>
          </a:prstGeom>
          <a:noFill/>
          <a:ln>
            <a:noFill/>
          </a:ln>
          <a:extLst>
            <a:ext uri="{53640926-AAD7-44D8-BBD7-CCE9431645EC}">
              <a14:shadowObscured xmlns:a14="http://schemas.microsoft.com/office/drawing/2010/main"/>
            </a:ext>
          </a:extLst>
        </p:spPr>
      </p:pic>
      <p:graphicFrame>
        <p:nvGraphicFramePr>
          <p:cNvPr id="4" name="Object 3"/>
          <p:cNvGraphicFramePr>
            <a:graphicFrameLocks noChangeAspect="1"/>
          </p:cNvGraphicFramePr>
          <p:nvPr/>
        </p:nvGraphicFramePr>
        <p:xfrm>
          <a:off x="605720" y="5335488"/>
          <a:ext cx="8286760" cy="1045840"/>
        </p:xfrm>
        <a:graphic>
          <a:graphicData uri="http://schemas.openxmlformats.org/presentationml/2006/ole">
            <mc:AlternateContent xmlns:mc="http://schemas.openxmlformats.org/markup-compatibility/2006">
              <mc:Choice xmlns:v="urn:schemas-microsoft-com:vml" Requires="v">
                <p:oleObj name="Equation" r:id="rId4" imgW="4343400" imgH="533160" progId="Equation.DSMT4">
                  <p:embed/>
                </p:oleObj>
              </mc:Choice>
              <mc:Fallback>
                <p:oleObj name="Equation" r:id="rId4" imgW="4343400" imgH="533160" progId="Equation.DSMT4">
                  <p:embed/>
                  <p:pic>
                    <p:nvPicPr>
                      <p:cNvPr id="4" name="Object 3"/>
                      <p:cNvPicPr>
                        <a:picLocks noChangeAspect="1" noChangeArrowheads="1"/>
                      </p:cNvPicPr>
                      <p:nvPr/>
                    </p:nvPicPr>
                    <p:blipFill>
                      <a:blip r:embed="rId5"/>
                      <a:srcRect/>
                      <a:stretch>
                        <a:fillRect/>
                      </a:stretch>
                    </p:blipFill>
                    <p:spPr bwMode="auto">
                      <a:xfrm>
                        <a:off x="605720" y="5335488"/>
                        <a:ext cx="8286760" cy="104584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2438718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Simulation-regression</a:t>
            </a:r>
            <a:r>
              <a:rPr lang="nb-NO" sz="4000" dirty="0"/>
              <a:t> </a:t>
            </a:r>
            <a:r>
              <a:rPr lang="nb-NO" sz="4000" dirty="0" err="1"/>
              <a:t>illustration</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Oval 3"/>
          <p:cNvSpPr/>
          <p:nvPr/>
        </p:nvSpPr>
        <p:spPr>
          <a:xfrm>
            <a:off x="3794274" y="213285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3" name="Object 22"/>
          <p:cNvGraphicFramePr>
            <a:graphicFrameLocks noChangeAspect="1"/>
          </p:cNvGraphicFramePr>
          <p:nvPr/>
        </p:nvGraphicFramePr>
        <p:xfrm>
          <a:off x="4253883" y="2462001"/>
          <a:ext cx="263525" cy="277813"/>
        </p:xfrm>
        <a:graphic>
          <a:graphicData uri="http://schemas.openxmlformats.org/presentationml/2006/ole">
            <mc:AlternateContent xmlns:mc="http://schemas.openxmlformats.org/markup-compatibility/2006">
              <mc:Choice xmlns:v="urn:schemas-microsoft-com:vml" Requires="v">
                <p:oleObj name="Equation" r:id="rId3" imgW="139680" imgH="139680" progId="Equation.DSMT4">
                  <p:embed/>
                </p:oleObj>
              </mc:Choice>
              <mc:Fallback>
                <p:oleObj name="Equation" r:id="rId3" imgW="139680" imgH="139680" progId="Equation.DSMT4">
                  <p:embed/>
                  <p:pic>
                    <p:nvPicPr>
                      <p:cNvPr id="23" name="Object 22"/>
                      <p:cNvPicPr>
                        <a:picLocks noChangeAspect="1" noChangeArrowheads="1"/>
                      </p:cNvPicPr>
                      <p:nvPr/>
                    </p:nvPicPr>
                    <p:blipFill>
                      <a:blip r:embed="rId4"/>
                      <a:srcRect/>
                      <a:stretch>
                        <a:fillRect/>
                      </a:stretch>
                    </p:blipFill>
                    <p:spPr bwMode="auto">
                      <a:xfrm>
                        <a:off x="4253883" y="2462001"/>
                        <a:ext cx="263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 name="Oval 27"/>
          <p:cNvSpPr/>
          <p:nvPr/>
        </p:nvSpPr>
        <p:spPr>
          <a:xfrm>
            <a:off x="827584" y="220486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9" name="Object 28"/>
          <p:cNvGraphicFramePr>
            <a:graphicFrameLocks noChangeAspect="1"/>
          </p:cNvGraphicFramePr>
          <p:nvPr/>
        </p:nvGraphicFramePr>
        <p:xfrm>
          <a:off x="1379959" y="2503115"/>
          <a:ext cx="239713" cy="277813"/>
        </p:xfrm>
        <a:graphic>
          <a:graphicData uri="http://schemas.openxmlformats.org/presentationml/2006/ole">
            <mc:AlternateContent xmlns:mc="http://schemas.openxmlformats.org/markup-compatibility/2006">
              <mc:Choice xmlns:v="urn:schemas-microsoft-com:vml" Requires="v">
                <p:oleObj name="Equation" r:id="rId5" imgW="126720" imgH="139680" progId="Equation.DSMT4">
                  <p:embed/>
                </p:oleObj>
              </mc:Choice>
              <mc:Fallback>
                <p:oleObj name="Equation" r:id="rId5" imgW="126720" imgH="139680" progId="Equation.DSMT4">
                  <p:embed/>
                  <p:pic>
                    <p:nvPicPr>
                      <p:cNvPr id="29" name="Object 28"/>
                      <p:cNvPicPr>
                        <a:picLocks noChangeAspect="1" noChangeArrowheads="1"/>
                      </p:cNvPicPr>
                      <p:nvPr/>
                    </p:nvPicPr>
                    <p:blipFill>
                      <a:blip r:embed="rId6"/>
                      <a:srcRect/>
                      <a:stretch>
                        <a:fillRect/>
                      </a:stretch>
                    </p:blipFill>
                    <p:spPr bwMode="auto">
                      <a:xfrm>
                        <a:off x="1379959" y="2503115"/>
                        <a:ext cx="2397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1" name="Straight Arrow Connector 30"/>
          <p:cNvCxnSpPr>
            <a:stCxn id="4" idx="3"/>
            <a:endCxn id="55" idx="7"/>
          </p:cNvCxnSpPr>
          <p:nvPr/>
        </p:nvCxnSpPr>
        <p:spPr>
          <a:xfrm flipH="1">
            <a:off x="3518088" y="2931871"/>
            <a:ext cx="466002" cy="10302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Oval 52"/>
          <p:cNvSpPr/>
          <p:nvPr/>
        </p:nvSpPr>
        <p:spPr>
          <a:xfrm>
            <a:off x="5553904" y="375303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4" name="Object 53"/>
          <p:cNvGraphicFramePr>
            <a:graphicFrameLocks noChangeAspect="1"/>
          </p:cNvGraphicFramePr>
          <p:nvPr/>
        </p:nvGraphicFramePr>
        <p:xfrm>
          <a:off x="6069916" y="4057092"/>
          <a:ext cx="263525" cy="327025"/>
        </p:xfrm>
        <a:graphic>
          <a:graphicData uri="http://schemas.openxmlformats.org/presentationml/2006/ole">
            <mc:AlternateContent xmlns:mc="http://schemas.openxmlformats.org/markup-compatibility/2006">
              <mc:Choice xmlns:v="urn:schemas-microsoft-com:vml" Requires="v">
                <p:oleObj name="Equation" r:id="rId7" imgW="139680" imgH="164880" progId="Equation.DSMT4">
                  <p:embed/>
                </p:oleObj>
              </mc:Choice>
              <mc:Fallback>
                <p:oleObj name="Equation" r:id="rId7" imgW="139680" imgH="164880" progId="Equation.DSMT4">
                  <p:embed/>
                  <p:pic>
                    <p:nvPicPr>
                      <p:cNvPr id="54" name="Object 53"/>
                      <p:cNvPicPr>
                        <a:picLocks noChangeAspect="1" noChangeArrowheads="1"/>
                      </p:cNvPicPr>
                      <p:nvPr/>
                    </p:nvPicPr>
                    <p:blipFill>
                      <a:blip r:embed="rId8"/>
                      <a:srcRect/>
                      <a:stretch>
                        <a:fillRect/>
                      </a:stretch>
                    </p:blipFill>
                    <p:spPr bwMode="auto">
                      <a:xfrm>
                        <a:off x="6069916" y="4057092"/>
                        <a:ext cx="263525"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5" name="Oval 54"/>
          <p:cNvSpPr/>
          <p:nvPr/>
        </p:nvSpPr>
        <p:spPr>
          <a:xfrm>
            <a:off x="2411760" y="382504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6" name="Object 55"/>
          <p:cNvGraphicFramePr>
            <a:graphicFrameLocks noChangeAspect="1"/>
          </p:cNvGraphicFramePr>
          <p:nvPr/>
        </p:nvGraphicFramePr>
        <p:xfrm>
          <a:off x="2604641" y="4040200"/>
          <a:ext cx="912813" cy="504825"/>
        </p:xfrm>
        <a:graphic>
          <a:graphicData uri="http://schemas.openxmlformats.org/presentationml/2006/ole">
            <mc:AlternateContent xmlns:mc="http://schemas.openxmlformats.org/markup-compatibility/2006">
              <mc:Choice xmlns:v="urn:schemas-microsoft-com:vml" Requires="v">
                <p:oleObj name="Equation" r:id="rId9" imgW="482400" imgH="253800" progId="Equation.DSMT4">
                  <p:embed/>
                </p:oleObj>
              </mc:Choice>
              <mc:Fallback>
                <p:oleObj name="Equation" r:id="rId9" imgW="482400" imgH="253800" progId="Equation.DSMT4">
                  <p:embed/>
                  <p:pic>
                    <p:nvPicPr>
                      <p:cNvPr id="56" name="Object 55"/>
                      <p:cNvPicPr>
                        <a:picLocks noChangeAspect="1" noChangeArrowheads="1"/>
                      </p:cNvPicPr>
                      <p:nvPr/>
                    </p:nvPicPr>
                    <p:blipFill>
                      <a:blip r:embed="rId10"/>
                      <a:srcRect/>
                      <a:stretch>
                        <a:fillRect/>
                      </a:stretch>
                    </p:blipFill>
                    <p:spPr bwMode="auto">
                      <a:xfrm>
                        <a:off x="2604641" y="4040200"/>
                        <a:ext cx="9128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57" name="Straight Arrow Connector 56"/>
          <p:cNvCxnSpPr>
            <a:stCxn id="28" idx="5"/>
            <a:endCxn id="55" idx="1"/>
          </p:cNvCxnSpPr>
          <p:nvPr/>
        </p:nvCxnSpPr>
        <p:spPr>
          <a:xfrm>
            <a:off x="1933912" y="3003879"/>
            <a:ext cx="667664"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4" idx="5"/>
            <a:endCxn id="53" idx="1"/>
          </p:cNvCxnSpPr>
          <p:nvPr/>
        </p:nvCxnSpPr>
        <p:spPr>
          <a:xfrm>
            <a:off x="4900602" y="2931871"/>
            <a:ext cx="843118"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789708" y="4293096"/>
            <a:ext cx="162018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2123728" y="5085184"/>
            <a:ext cx="5354800" cy="369332"/>
          </a:xfrm>
          <a:prstGeom prst="rect">
            <a:avLst/>
          </a:prstGeom>
          <a:noFill/>
        </p:spPr>
        <p:txBody>
          <a:bodyPr wrap="square" rtlCol="0">
            <a:spAutoFit/>
          </a:bodyPr>
          <a:lstStyle/>
          <a:p>
            <a:r>
              <a:rPr lang="nb-NO" dirty="0" err="1"/>
              <a:t>Build</a:t>
            </a:r>
            <a:r>
              <a:rPr lang="nb-NO" dirty="0"/>
              <a:t> </a:t>
            </a:r>
            <a:r>
              <a:rPr lang="nb-NO" dirty="0" err="1"/>
              <a:t>regression</a:t>
            </a:r>
            <a:r>
              <a:rPr lang="nb-NO" dirty="0"/>
              <a:t> </a:t>
            </a:r>
            <a:r>
              <a:rPr lang="nb-NO" dirty="0" err="1"/>
              <a:t>model</a:t>
            </a:r>
            <a:r>
              <a:rPr lang="nb-NO" dirty="0"/>
              <a:t> from Monte Carlo samples.</a:t>
            </a:r>
            <a:endParaRPr lang="en-US" dirty="0"/>
          </a:p>
        </p:txBody>
      </p:sp>
      <p:sp>
        <p:nvSpPr>
          <p:cNvPr id="62" name="TextBox 61"/>
          <p:cNvSpPr txBox="1"/>
          <p:nvPr/>
        </p:nvSpPr>
        <p:spPr>
          <a:xfrm>
            <a:off x="4860032" y="1844824"/>
            <a:ext cx="3072782" cy="369332"/>
          </a:xfrm>
          <a:prstGeom prst="rect">
            <a:avLst/>
          </a:prstGeom>
          <a:noFill/>
        </p:spPr>
        <p:txBody>
          <a:bodyPr wrap="square" rtlCol="0">
            <a:spAutoFit/>
          </a:bodyPr>
          <a:lstStyle/>
          <a:p>
            <a:r>
              <a:rPr lang="nb-NO" dirty="0"/>
              <a:t>Sample </a:t>
            </a:r>
            <a:r>
              <a:rPr lang="nb-NO" dirty="0" err="1"/>
              <a:t>reservoir</a:t>
            </a:r>
            <a:r>
              <a:rPr lang="nb-NO" dirty="0"/>
              <a:t> variables.</a:t>
            </a:r>
            <a:endParaRPr lang="en-US" dirty="0"/>
          </a:p>
        </p:txBody>
      </p:sp>
      <p:sp>
        <p:nvSpPr>
          <p:cNvPr id="63" name="TextBox 62"/>
          <p:cNvSpPr txBox="1"/>
          <p:nvPr/>
        </p:nvSpPr>
        <p:spPr>
          <a:xfrm>
            <a:off x="5724128" y="3284984"/>
            <a:ext cx="3072782" cy="369332"/>
          </a:xfrm>
          <a:prstGeom prst="rect">
            <a:avLst/>
          </a:prstGeom>
          <a:noFill/>
        </p:spPr>
        <p:txBody>
          <a:bodyPr wrap="square" rtlCol="0">
            <a:spAutoFit/>
          </a:bodyPr>
          <a:lstStyle/>
          <a:p>
            <a:r>
              <a:rPr lang="nb-NO" dirty="0"/>
              <a:t>Sample data from </a:t>
            </a:r>
            <a:r>
              <a:rPr lang="nb-NO" dirty="0" err="1"/>
              <a:t>likelihood</a:t>
            </a:r>
            <a:r>
              <a:rPr lang="nb-NO" dirty="0"/>
              <a:t>.</a:t>
            </a:r>
            <a:endParaRPr lang="en-US" dirty="0"/>
          </a:p>
        </p:txBody>
      </p:sp>
      <p:cxnSp>
        <p:nvCxnSpPr>
          <p:cNvPr id="66" name="Straight Arrow Connector 65"/>
          <p:cNvCxnSpPr/>
          <p:nvPr/>
        </p:nvCxnSpPr>
        <p:spPr>
          <a:xfrm flipH="1" flipV="1">
            <a:off x="4558855" y="4491118"/>
            <a:ext cx="13145" cy="594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5496" y="1772816"/>
            <a:ext cx="3072782" cy="369332"/>
          </a:xfrm>
          <a:prstGeom prst="rect">
            <a:avLst/>
          </a:prstGeom>
          <a:noFill/>
        </p:spPr>
        <p:txBody>
          <a:bodyPr wrap="square" rtlCol="0">
            <a:spAutoFit/>
          </a:bodyPr>
          <a:lstStyle/>
          <a:p>
            <a:r>
              <a:rPr lang="nb-NO" dirty="0"/>
              <a:t>Set alternatives.</a:t>
            </a:r>
            <a:endParaRPr lang="en-US" dirty="0"/>
          </a:p>
        </p:txBody>
      </p:sp>
      <p:sp>
        <p:nvSpPr>
          <p:cNvPr id="70" name="TextBox 69"/>
          <p:cNvSpPr txBox="1"/>
          <p:nvPr/>
        </p:nvSpPr>
        <p:spPr>
          <a:xfrm>
            <a:off x="59058" y="3707740"/>
            <a:ext cx="3072782" cy="369332"/>
          </a:xfrm>
          <a:prstGeom prst="rect">
            <a:avLst/>
          </a:prstGeom>
          <a:noFill/>
        </p:spPr>
        <p:txBody>
          <a:bodyPr wrap="square" rtlCol="0">
            <a:spAutoFit/>
          </a:bodyPr>
          <a:lstStyle/>
          <a:p>
            <a:r>
              <a:rPr lang="nb-NO" dirty="0" err="1"/>
              <a:t>Evaluate</a:t>
            </a:r>
            <a:r>
              <a:rPr lang="nb-NO" dirty="0"/>
              <a:t> </a:t>
            </a:r>
            <a:r>
              <a:rPr lang="nb-NO" dirty="0" err="1"/>
              <a:t>value</a:t>
            </a:r>
            <a:r>
              <a:rPr lang="nb-NO" dirty="0"/>
              <a:t> </a:t>
            </a:r>
            <a:r>
              <a:rPr lang="nb-NO" dirty="0" err="1"/>
              <a:t>function</a:t>
            </a:r>
            <a:r>
              <a:rPr lang="nb-NO" dirty="0"/>
              <a:t>.</a:t>
            </a:r>
            <a:endParaRPr lang="en-US" dirty="0"/>
          </a:p>
        </p:txBody>
      </p:sp>
    </p:spTree>
    <p:extLst>
      <p:ext uri="{BB962C8B-B14F-4D97-AF65-F5344CB8AC3E}">
        <p14:creationId xmlns:p14="http://schemas.microsoft.com/office/powerpoint/2010/main" val="419193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Gullfaks case (</a:t>
            </a:r>
            <a:r>
              <a:rPr lang="nb-NO" sz="4000" dirty="0" err="1"/>
              <a:t>likelihood</a:t>
            </a:r>
            <a:r>
              <a:rPr lang="nb-NO" sz="4000" dirty="0"/>
              <a:t> </a:t>
            </a:r>
            <a:r>
              <a:rPr lang="nb-NO" sz="4000" dirty="0" err="1"/>
              <a:t>of</a:t>
            </a:r>
            <a:r>
              <a:rPr lang="nb-NO" sz="4000" dirty="0"/>
              <a:t> AI data)</a:t>
            </a:r>
            <a:endParaRPr lang="en-US" sz="4000" dirty="0"/>
          </a:p>
        </p:txBody>
      </p:sp>
      <p:sp>
        <p:nvSpPr>
          <p:cNvPr id="3" name="TextBox 2"/>
          <p:cNvSpPr txBox="1"/>
          <p:nvPr/>
        </p:nvSpPr>
        <p:spPr>
          <a:xfrm>
            <a:off x="827584" y="4941168"/>
            <a:ext cx="8136904" cy="1323439"/>
          </a:xfrm>
          <a:prstGeom prst="rect">
            <a:avLst/>
          </a:prstGeom>
          <a:noFill/>
        </p:spPr>
        <p:txBody>
          <a:bodyPr wrap="square" rtlCol="0">
            <a:spAutoFit/>
          </a:bodyPr>
          <a:lstStyle/>
          <a:p>
            <a:r>
              <a:rPr lang="nb-NO" sz="2000" b="1" dirty="0" err="1"/>
              <a:t>Synthetic</a:t>
            </a:r>
            <a:r>
              <a:rPr lang="nb-NO" sz="2000" b="1" dirty="0"/>
              <a:t> time-lapse </a:t>
            </a:r>
            <a:r>
              <a:rPr lang="nb-NO" sz="2000" b="1" dirty="0" err="1"/>
              <a:t>seismic</a:t>
            </a:r>
            <a:r>
              <a:rPr lang="nb-NO" sz="2000" b="1" dirty="0"/>
              <a:t> (</a:t>
            </a:r>
            <a:r>
              <a:rPr lang="nb-NO" sz="2000" b="1" dirty="0" err="1"/>
              <a:t>acoustic</a:t>
            </a:r>
            <a:r>
              <a:rPr lang="nb-NO" sz="2000" b="1" dirty="0"/>
              <a:t> </a:t>
            </a:r>
            <a:r>
              <a:rPr lang="nb-NO" sz="2000" b="1" dirty="0" err="1"/>
              <a:t>impedance</a:t>
            </a:r>
            <a:r>
              <a:rPr lang="nb-NO" sz="2000" b="1" dirty="0"/>
              <a:t> (AI) </a:t>
            </a:r>
            <a:r>
              <a:rPr lang="nb-NO" sz="2000" b="1" dirty="0" err="1"/>
              <a:t>proessing</a:t>
            </a:r>
            <a:r>
              <a:rPr lang="nb-NO" sz="2000" b="1" dirty="0"/>
              <a:t>)</a:t>
            </a:r>
            <a:r>
              <a:rPr lang="nb-NO" sz="2000" dirty="0"/>
              <a:t>:</a:t>
            </a:r>
          </a:p>
          <a:p>
            <a:r>
              <a:rPr lang="nb-NO" sz="2000" dirty="0" err="1"/>
              <a:t>Use</a:t>
            </a:r>
            <a:r>
              <a:rPr lang="nb-NO" sz="2000" dirty="0"/>
              <a:t> rock </a:t>
            </a:r>
            <a:r>
              <a:rPr lang="nb-NO" sz="2000" dirty="0" err="1"/>
              <a:t>physics</a:t>
            </a:r>
            <a:r>
              <a:rPr lang="nb-NO" sz="2000" dirty="0"/>
              <a:t> </a:t>
            </a:r>
            <a:r>
              <a:rPr lang="nb-NO" sz="2000" dirty="0" err="1"/>
              <a:t>relations</a:t>
            </a:r>
            <a:r>
              <a:rPr lang="nb-NO" sz="2000" dirty="0"/>
              <a:t> </a:t>
            </a:r>
            <a:r>
              <a:rPr lang="nb-NO" sz="2000" dirty="0" err="1"/>
              <a:t>connecting</a:t>
            </a:r>
            <a:r>
              <a:rPr lang="nb-NO" sz="2000" dirty="0"/>
              <a:t> </a:t>
            </a:r>
            <a:r>
              <a:rPr lang="nb-NO" sz="2000" dirty="0" err="1"/>
              <a:t>reservoir</a:t>
            </a:r>
            <a:r>
              <a:rPr lang="nb-NO" sz="2000" dirty="0"/>
              <a:t> </a:t>
            </a:r>
            <a:r>
              <a:rPr lang="nb-NO" sz="2000" dirty="0" err="1"/>
              <a:t>properties</a:t>
            </a:r>
            <a:r>
              <a:rPr lang="nb-NO" sz="2000" dirty="0"/>
              <a:t> to AI.</a:t>
            </a:r>
          </a:p>
          <a:p>
            <a:endParaRPr lang="nb-NO" sz="2000" dirty="0"/>
          </a:p>
          <a:p>
            <a:r>
              <a:rPr lang="nb-NO" sz="2000" dirty="0" err="1"/>
              <a:t>Simulations</a:t>
            </a:r>
            <a:r>
              <a:rPr lang="nb-NO" sz="2000" dirty="0"/>
              <a:t> </a:t>
            </a:r>
            <a:r>
              <a:rPr lang="nb-NO" sz="2000" dirty="0" err="1"/>
              <a:t>indicate</a:t>
            </a:r>
            <a:r>
              <a:rPr lang="nb-NO" sz="2000" dirty="0"/>
              <a:t> </a:t>
            </a:r>
            <a:r>
              <a:rPr lang="nb-NO" sz="2000" dirty="0" err="1"/>
              <a:t>some</a:t>
            </a:r>
            <a:r>
              <a:rPr lang="nb-NO" sz="2000" dirty="0"/>
              <a:t> </a:t>
            </a:r>
            <a:r>
              <a:rPr lang="nb-NO" sz="2000" dirty="0" err="1"/>
              <a:t>information</a:t>
            </a:r>
            <a:r>
              <a:rPr lang="nb-NO" sz="2000" dirty="0"/>
              <a:t> </a:t>
            </a:r>
            <a:r>
              <a:rPr lang="nb-NO" sz="2000" dirty="0" err="1"/>
              <a:t>about</a:t>
            </a:r>
            <a:r>
              <a:rPr lang="nb-NO" sz="2000" dirty="0"/>
              <a:t> </a:t>
            </a:r>
            <a:r>
              <a:rPr lang="nb-NO" sz="2000" dirty="0" err="1"/>
              <a:t>saturation</a:t>
            </a:r>
            <a:r>
              <a:rPr lang="nb-NO" sz="2000" dirty="0"/>
              <a:t> from AI for </a:t>
            </a:r>
            <a:r>
              <a:rPr lang="nb-NO" sz="2000" dirty="0" err="1"/>
              <a:t>this</a:t>
            </a:r>
            <a:r>
              <a:rPr lang="nb-NO" sz="2000" dirty="0"/>
              <a:t> case. </a:t>
            </a:r>
          </a:p>
        </p:txBody>
      </p:sp>
      <p:pic>
        <p:nvPicPr>
          <p:cNvPr id="6" name="Picture 5" descr="D:\My_research\Gullfaks\time_lapse_seismic\delta_S_AI.png"/>
          <p:cNvPicPr/>
          <p:nvPr/>
        </p:nvPicPr>
        <p:blipFill>
          <a:blip r:embed="rId2">
            <a:extLst>
              <a:ext uri="{28A0092B-C50C-407E-A947-70E740481C1C}">
                <a14:useLocalDpi xmlns:a14="http://schemas.microsoft.com/office/drawing/2010/main" val="0"/>
              </a:ext>
            </a:extLst>
          </a:blip>
          <a:srcRect/>
          <a:stretch>
            <a:fillRect/>
          </a:stretch>
        </p:blipFill>
        <p:spPr bwMode="auto">
          <a:xfrm>
            <a:off x="611560" y="1340768"/>
            <a:ext cx="4467225" cy="3343910"/>
          </a:xfrm>
          <a:prstGeom prst="rect">
            <a:avLst/>
          </a:prstGeom>
          <a:noFill/>
          <a:ln>
            <a:noFill/>
          </a:ln>
        </p:spPr>
      </p:pic>
      <p:sp>
        <p:nvSpPr>
          <p:cNvPr id="4" name="Rectangle 3"/>
          <p:cNvSpPr/>
          <p:nvPr/>
        </p:nvSpPr>
        <p:spPr>
          <a:xfrm>
            <a:off x="395536" y="2636912"/>
            <a:ext cx="432048" cy="7763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5207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Gullfaks case (</a:t>
            </a:r>
            <a:r>
              <a:rPr lang="nb-NO" sz="4000" dirty="0" err="1"/>
              <a:t>likelihood</a:t>
            </a:r>
            <a:r>
              <a:rPr lang="nb-NO" sz="4000" dirty="0"/>
              <a:t> </a:t>
            </a:r>
            <a:r>
              <a:rPr lang="nb-NO" sz="4000" dirty="0" err="1"/>
              <a:t>of</a:t>
            </a:r>
            <a:r>
              <a:rPr lang="nb-NO" sz="4000" dirty="0"/>
              <a:t> R0,G data)</a:t>
            </a:r>
            <a:endParaRPr lang="en-US" sz="4000" dirty="0"/>
          </a:p>
        </p:txBody>
      </p:sp>
      <p:pic>
        <p:nvPicPr>
          <p:cNvPr id="4" name="Picture 3" descr="D:\My_research\Gullfaks\time_lapse_seismic\delta_S_G.png"/>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340768"/>
            <a:ext cx="3816424" cy="3096345"/>
          </a:xfrm>
          <a:prstGeom prst="rect">
            <a:avLst/>
          </a:prstGeom>
          <a:noFill/>
          <a:ln>
            <a:noFill/>
          </a:ln>
        </p:spPr>
      </p:pic>
      <p:pic>
        <p:nvPicPr>
          <p:cNvPr id="5" name="Picture 4" descr="D:\My_research\Gullfaks\time_lapse_seismic\delta_S_R0.png"/>
          <p:cNvPicPr/>
          <p:nvPr/>
        </p:nvPicPr>
        <p:blipFill>
          <a:blip r:embed="rId3">
            <a:extLst>
              <a:ext uri="{28A0092B-C50C-407E-A947-70E740481C1C}">
                <a14:useLocalDpi xmlns:a14="http://schemas.microsoft.com/office/drawing/2010/main" val="0"/>
              </a:ext>
            </a:extLst>
          </a:blip>
          <a:srcRect/>
          <a:stretch>
            <a:fillRect/>
          </a:stretch>
        </p:blipFill>
        <p:spPr bwMode="auto">
          <a:xfrm>
            <a:off x="107505" y="1340769"/>
            <a:ext cx="4320480" cy="3096344"/>
          </a:xfrm>
          <a:prstGeom prst="rect">
            <a:avLst/>
          </a:prstGeom>
          <a:noFill/>
          <a:ln>
            <a:noFill/>
          </a:ln>
        </p:spPr>
      </p:pic>
      <p:sp>
        <p:nvSpPr>
          <p:cNvPr id="3" name="TextBox 2"/>
          <p:cNvSpPr txBox="1"/>
          <p:nvPr/>
        </p:nvSpPr>
        <p:spPr>
          <a:xfrm>
            <a:off x="395536" y="4797152"/>
            <a:ext cx="8676456" cy="1323439"/>
          </a:xfrm>
          <a:prstGeom prst="rect">
            <a:avLst/>
          </a:prstGeom>
          <a:noFill/>
        </p:spPr>
        <p:txBody>
          <a:bodyPr wrap="square" rtlCol="0">
            <a:spAutoFit/>
          </a:bodyPr>
          <a:lstStyle/>
          <a:p>
            <a:r>
              <a:rPr lang="nb-NO" sz="2000" b="1" dirty="0" err="1"/>
              <a:t>Synthetic</a:t>
            </a:r>
            <a:r>
              <a:rPr lang="nb-NO" sz="2000" b="1" dirty="0"/>
              <a:t> time-lapse </a:t>
            </a:r>
            <a:r>
              <a:rPr lang="nb-NO" sz="2000" b="1" dirty="0" err="1"/>
              <a:t>seismic</a:t>
            </a:r>
            <a:r>
              <a:rPr lang="nb-NO" sz="2000" b="1" dirty="0"/>
              <a:t> (</a:t>
            </a:r>
            <a:r>
              <a:rPr lang="nb-NO" sz="2000" b="1" dirty="0" err="1"/>
              <a:t>processing</a:t>
            </a:r>
            <a:r>
              <a:rPr lang="nb-NO" sz="2000" b="1" dirty="0"/>
              <a:t> more angle </a:t>
            </a:r>
            <a:r>
              <a:rPr lang="nb-NO" sz="2000" b="1" dirty="0" err="1"/>
              <a:t>information</a:t>
            </a:r>
            <a:r>
              <a:rPr lang="nb-NO" sz="2000" b="1" dirty="0"/>
              <a:t> (R0,G))</a:t>
            </a:r>
            <a:r>
              <a:rPr lang="nb-NO" sz="2000" dirty="0"/>
              <a:t>:</a:t>
            </a:r>
          </a:p>
          <a:p>
            <a:r>
              <a:rPr lang="nb-NO" sz="2000" dirty="0" err="1"/>
              <a:t>Use</a:t>
            </a:r>
            <a:r>
              <a:rPr lang="nb-NO" sz="2000" dirty="0"/>
              <a:t> rock </a:t>
            </a:r>
            <a:r>
              <a:rPr lang="nb-NO" sz="2000" dirty="0" err="1"/>
              <a:t>physics</a:t>
            </a:r>
            <a:r>
              <a:rPr lang="nb-NO" sz="2000" dirty="0"/>
              <a:t> </a:t>
            </a:r>
            <a:r>
              <a:rPr lang="nb-NO" sz="2000" dirty="0" err="1"/>
              <a:t>relations</a:t>
            </a:r>
            <a:r>
              <a:rPr lang="nb-NO" sz="2000" dirty="0"/>
              <a:t> </a:t>
            </a:r>
            <a:r>
              <a:rPr lang="nb-NO" sz="2000" dirty="0" err="1"/>
              <a:t>connecting</a:t>
            </a:r>
            <a:r>
              <a:rPr lang="nb-NO" sz="2000" dirty="0"/>
              <a:t> </a:t>
            </a:r>
            <a:r>
              <a:rPr lang="nb-NO" sz="2000" dirty="0" err="1"/>
              <a:t>reservoir</a:t>
            </a:r>
            <a:r>
              <a:rPr lang="nb-NO" sz="2000" dirty="0"/>
              <a:t> </a:t>
            </a:r>
            <a:r>
              <a:rPr lang="nb-NO" sz="2000" dirty="0" err="1"/>
              <a:t>properties</a:t>
            </a:r>
            <a:r>
              <a:rPr lang="nb-NO" sz="2000" dirty="0"/>
              <a:t> to (R0,G).</a:t>
            </a:r>
          </a:p>
          <a:p>
            <a:endParaRPr lang="nb-NO" sz="2000" dirty="0"/>
          </a:p>
          <a:p>
            <a:r>
              <a:rPr lang="nb-NO" sz="2000" dirty="0" err="1"/>
              <a:t>Simulations</a:t>
            </a:r>
            <a:r>
              <a:rPr lang="nb-NO" sz="2000" dirty="0"/>
              <a:t> </a:t>
            </a:r>
            <a:r>
              <a:rPr lang="nb-NO" sz="2000" dirty="0" err="1"/>
              <a:t>indicate</a:t>
            </a:r>
            <a:r>
              <a:rPr lang="nb-NO" sz="2000" dirty="0"/>
              <a:t> </a:t>
            </a:r>
            <a:r>
              <a:rPr lang="nb-NO" sz="2000" dirty="0" err="1"/>
              <a:t>limited</a:t>
            </a:r>
            <a:r>
              <a:rPr lang="nb-NO" sz="2000" dirty="0"/>
              <a:t> </a:t>
            </a:r>
            <a:r>
              <a:rPr lang="nb-NO" sz="2000" dirty="0" err="1"/>
              <a:t>information</a:t>
            </a:r>
            <a:r>
              <a:rPr lang="nb-NO" sz="2000" dirty="0"/>
              <a:t> </a:t>
            </a:r>
            <a:r>
              <a:rPr lang="nb-NO" sz="2000" dirty="0" err="1"/>
              <a:t>about</a:t>
            </a:r>
            <a:r>
              <a:rPr lang="nb-NO" sz="2000" dirty="0"/>
              <a:t> </a:t>
            </a:r>
            <a:r>
              <a:rPr lang="nb-NO" sz="2000" dirty="0" err="1"/>
              <a:t>saturation</a:t>
            </a:r>
            <a:r>
              <a:rPr lang="nb-NO" sz="2000" dirty="0"/>
              <a:t> from (R0, G). </a:t>
            </a:r>
          </a:p>
        </p:txBody>
      </p:sp>
      <p:sp>
        <p:nvSpPr>
          <p:cNvPr id="6" name="Rectangle 5"/>
          <p:cNvSpPr/>
          <p:nvPr/>
        </p:nvSpPr>
        <p:spPr>
          <a:xfrm>
            <a:off x="35496" y="2564904"/>
            <a:ext cx="432048" cy="7763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716016" y="2564904"/>
            <a:ext cx="432048" cy="7763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0038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579296" cy="1143000"/>
          </a:xfrm>
        </p:spPr>
        <p:txBody>
          <a:bodyPr>
            <a:normAutofit/>
          </a:bodyPr>
          <a:lstStyle/>
          <a:p>
            <a:pPr algn="l"/>
            <a:r>
              <a:rPr lang="nb-NO" sz="4000" dirty="0" err="1"/>
              <a:t>Simulation-regression</a:t>
            </a:r>
            <a:r>
              <a:rPr lang="nb-NO" sz="4000" dirty="0"/>
              <a:t> </a:t>
            </a:r>
            <a:r>
              <a:rPr lang="nb-NO" sz="4000" dirty="0" err="1"/>
              <a:t>illustration</a:t>
            </a:r>
            <a:endParaRPr lang="en-US" sz="40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Oval 3"/>
          <p:cNvSpPr/>
          <p:nvPr/>
        </p:nvSpPr>
        <p:spPr>
          <a:xfrm>
            <a:off x="3794274" y="213285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3" name="Object 22"/>
          <p:cNvGraphicFramePr>
            <a:graphicFrameLocks noChangeAspect="1"/>
          </p:cNvGraphicFramePr>
          <p:nvPr/>
        </p:nvGraphicFramePr>
        <p:xfrm>
          <a:off x="4253883" y="2462001"/>
          <a:ext cx="263525" cy="277813"/>
        </p:xfrm>
        <a:graphic>
          <a:graphicData uri="http://schemas.openxmlformats.org/presentationml/2006/ole">
            <mc:AlternateContent xmlns:mc="http://schemas.openxmlformats.org/markup-compatibility/2006">
              <mc:Choice xmlns:v="urn:schemas-microsoft-com:vml" Requires="v">
                <p:oleObj name="Equation" r:id="rId3" imgW="139680" imgH="139680" progId="Equation.DSMT4">
                  <p:embed/>
                </p:oleObj>
              </mc:Choice>
              <mc:Fallback>
                <p:oleObj name="Equation" r:id="rId3" imgW="139680" imgH="139680" progId="Equation.DSMT4">
                  <p:embed/>
                  <p:pic>
                    <p:nvPicPr>
                      <p:cNvPr id="23" name="Object 22"/>
                      <p:cNvPicPr>
                        <a:picLocks noChangeAspect="1" noChangeArrowheads="1"/>
                      </p:cNvPicPr>
                      <p:nvPr/>
                    </p:nvPicPr>
                    <p:blipFill>
                      <a:blip r:embed="rId4"/>
                      <a:srcRect/>
                      <a:stretch>
                        <a:fillRect/>
                      </a:stretch>
                    </p:blipFill>
                    <p:spPr bwMode="auto">
                      <a:xfrm>
                        <a:off x="4253883" y="2462001"/>
                        <a:ext cx="263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 name="Oval 27"/>
          <p:cNvSpPr/>
          <p:nvPr/>
        </p:nvSpPr>
        <p:spPr>
          <a:xfrm>
            <a:off x="827584" y="220486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29" name="Object 28"/>
          <p:cNvGraphicFramePr>
            <a:graphicFrameLocks noChangeAspect="1"/>
          </p:cNvGraphicFramePr>
          <p:nvPr/>
        </p:nvGraphicFramePr>
        <p:xfrm>
          <a:off x="1379959" y="2503115"/>
          <a:ext cx="239713" cy="277813"/>
        </p:xfrm>
        <a:graphic>
          <a:graphicData uri="http://schemas.openxmlformats.org/presentationml/2006/ole">
            <mc:AlternateContent xmlns:mc="http://schemas.openxmlformats.org/markup-compatibility/2006">
              <mc:Choice xmlns:v="urn:schemas-microsoft-com:vml" Requires="v">
                <p:oleObj name="Equation" r:id="rId5" imgW="126720" imgH="139680" progId="Equation.DSMT4">
                  <p:embed/>
                </p:oleObj>
              </mc:Choice>
              <mc:Fallback>
                <p:oleObj name="Equation" r:id="rId5" imgW="126720" imgH="139680" progId="Equation.DSMT4">
                  <p:embed/>
                  <p:pic>
                    <p:nvPicPr>
                      <p:cNvPr id="29" name="Object 28"/>
                      <p:cNvPicPr>
                        <a:picLocks noChangeAspect="1" noChangeArrowheads="1"/>
                      </p:cNvPicPr>
                      <p:nvPr/>
                    </p:nvPicPr>
                    <p:blipFill>
                      <a:blip r:embed="rId6"/>
                      <a:srcRect/>
                      <a:stretch>
                        <a:fillRect/>
                      </a:stretch>
                    </p:blipFill>
                    <p:spPr bwMode="auto">
                      <a:xfrm>
                        <a:off x="1379959" y="2503115"/>
                        <a:ext cx="2397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1" name="Straight Arrow Connector 30"/>
          <p:cNvCxnSpPr>
            <a:stCxn id="4" idx="3"/>
            <a:endCxn id="55" idx="7"/>
          </p:cNvCxnSpPr>
          <p:nvPr/>
        </p:nvCxnSpPr>
        <p:spPr>
          <a:xfrm flipH="1">
            <a:off x="3518088" y="2931871"/>
            <a:ext cx="466002" cy="10302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Oval 52"/>
          <p:cNvSpPr/>
          <p:nvPr/>
        </p:nvSpPr>
        <p:spPr>
          <a:xfrm>
            <a:off x="5553904" y="3753036"/>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4" name="Object 53"/>
          <p:cNvGraphicFramePr>
            <a:graphicFrameLocks noChangeAspect="1"/>
          </p:cNvGraphicFramePr>
          <p:nvPr/>
        </p:nvGraphicFramePr>
        <p:xfrm>
          <a:off x="6069916" y="4057092"/>
          <a:ext cx="263525" cy="327025"/>
        </p:xfrm>
        <a:graphic>
          <a:graphicData uri="http://schemas.openxmlformats.org/presentationml/2006/ole">
            <mc:AlternateContent xmlns:mc="http://schemas.openxmlformats.org/markup-compatibility/2006">
              <mc:Choice xmlns:v="urn:schemas-microsoft-com:vml" Requires="v">
                <p:oleObj name="Equation" r:id="rId7" imgW="139680" imgH="164880" progId="Equation.DSMT4">
                  <p:embed/>
                </p:oleObj>
              </mc:Choice>
              <mc:Fallback>
                <p:oleObj name="Equation" r:id="rId7" imgW="139680" imgH="164880" progId="Equation.DSMT4">
                  <p:embed/>
                  <p:pic>
                    <p:nvPicPr>
                      <p:cNvPr id="54" name="Object 53"/>
                      <p:cNvPicPr>
                        <a:picLocks noChangeAspect="1" noChangeArrowheads="1"/>
                      </p:cNvPicPr>
                      <p:nvPr/>
                    </p:nvPicPr>
                    <p:blipFill>
                      <a:blip r:embed="rId8"/>
                      <a:srcRect/>
                      <a:stretch>
                        <a:fillRect/>
                      </a:stretch>
                    </p:blipFill>
                    <p:spPr bwMode="auto">
                      <a:xfrm>
                        <a:off x="6069916" y="4057092"/>
                        <a:ext cx="263525"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5" name="Oval 54"/>
          <p:cNvSpPr/>
          <p:nvPr/>
        </p:nvSpPr>
        <p:spPr>
          <a:xfrm>
            <a:off x="2411760" y="3825044"/>
            <a:ext cx="1296144" cy="9361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aphicFrame>
        <p:nvGraphicFramePr>
          <p:cNvPr id="56" name="Object 55"/>
          <p:cNvGraphicFramePr>
            <a:graphicFrameLocks noChangeAspect="1"/>
          </p:cNvGraphicFramePr>
          <p:nvPr/>
        </p:nvGraphicFramePr>
        <p:xfrm>
          <a:off x="2604641" y="4040200"/>
          <a:ext cx="912813" cy="504825"/>
        </p:xfrm>
        <a:graphic>
          <a:graphicData uri="http://schemas.openxmlformats.org/presentationml/2006/ole">
            <mc:AlternateContent xmlns:mc="http://schemas.openxmlformats.org/markup-compatibility/2006">
              <mc:Choice xmlns:v="urn:schemas-microsoft-com:vml" Requires="v">
                <p:oleObj name="Equation" r:id="rId9" imgW="482400" imgH="253800" progId="Equation.DSMT4">
                  <p:embed/>
                </p:oleObj>
              </mc:Choice>
              <mc:Fallback>
                <p:oleObj name="Equation" r:id="rId9" imgW="482400" imgH="253800" progId="Equation.DSMT4">
                  <p:embed/>
                  <p:pic>
                    <p:nvPicPr>
                      <p:cNvPr id="56" name="Object 55"/>
                      <p:cNvPicPr>
                        <a:picLocks noChangeAspect="1" noChangeArrowheads="1"/>
                      </p:cNvPicPr>
                      <p:nvPr/>
                    </p:nvPicPr>
                    <p:blipFill>
                      <a:blip r:embed="rId10"/>
                      <a:srcRect/>
                      <a:stretch>
                        <a:fillRect/>
                      </a:stretch>
                    </p:blipFill>
                    <p:spPr bwMode="auto">
                      <a:xfrm>
                        <a:off x="2604641" y="4040200"/>
                        <a:ext cx="9128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57" name="Straight Arrow Connector 56"/>
          <p:cNvCxnSpPr>
            <a:stCxn id="28" idx="5"/>
            <a:endCxn id="55" idx="1"/>
          </p:cNvCxnSpPr>
          <p:nvPr/>
        </p:nvCxnSpPr>
        <p:spPr>
          <a:xfrm>
            <a:off x="1933912" y="3003879"/>
            <a:ext cx="667664"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4" idx="5"/>
            <a:endCxn id="53" idx="1"/>
          </p:cNvCxnSpPr>
          <p:nvPr/>
        </p:nvCxnSpPr>
        <p:spPr>
          <a:xfrm>
            <a:off x="4900602" y="2931871"/>
            <a:ext cx="843118" cy="9582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789708" y="4293096"/>
            <a:ext cx="162018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2123728" y="5085184"/>
            <a:ext cx="5354800" cy="369332"/>
          </a:xfrm>
          <a:prstGeom prst="rect">
            <a:avLst/>
          </a:prstGeom>
          <a:noFill/>
        </p:spPr>
        <p:txBody>
          <a:bodyPr wrap="square" rtlCol="0">
            <a:spAutoFit/>
          </a:bodyPr>
          <a:lstStyle/>
          <a:p>
            <a:r>
              <a:rPr lang="nb-NO" dirty="0" err="1"/>
              <a:t>Build</a:t>
            </a:r>
            <a:r>
              <a:rPr lang="nb-NO" dirty="0"/>
              <a:t> </a:t>
            </a:r>
            <a:r>
              <a:rPr lang="nb-NO" dirty="0" err="1"/>
              <a:t>regression</a:t>
            </a:r>
            <a:r>
              <a:rPr lang="nb-NO" dirty="0"/>
              <a:t> </a:t>
            </a:r>
            <a:r>
              <a:rPr lang="nb-NO" dirty="0" err="1"/>
              <a:t>model</a:t>
            </a:r>
            <a:r>
              <a:rPr lang="nb-NO" dirty="0"/>
              <a:t> from Monte Carlo samples.</a:t>
            </a:r>
            <a:endParaRPr lang="en-US" dirty="0"/>
          </a:p>
        </p:txBody>
      </p:sp>
      <p:sp>
        <p:nvSpPr>
          <p:cNvPr id="62" name="TextBox 61"/>
          <p:cNvSpPr txBox="1"/>
          <p:nvPr/>
        </p:nvSpPr>
        <p:spPr>
          <a:xfrm>
            <a:off x="4860032" y="1844824"/>
            <a:ext cx="3072782" cy="369332"/>
          </a:xfrm>
          <a:prstGeom prst="rect">
            <a:avLst/>
          </a:prstGeom>
          <a:noFill/>
        </p:spPr>
        <p:txBody>
          <a:bodyPr wrap="square" rtlCol="0">
            <a:spAutoFit/>
          </a:bodyPr>
          <a:lstStyle/>
          <a:p>
            <a:r>
              <a:rPr lang="nb-NO" dirty="0"/>
              <a:t>Sample </a:t>
            </a:r>
            <a:r>
              <a:rPr lang="nb-NO" dirty="0" err="1"/>
              <a:t>reservoir</a:t>
            </a:r>
            <a:r>
              <a:rPr lang="nb-NO" dirty="0"/>
              <a:t> variables.</a:t>
            </a:r>
            <a:endParaRPr lang="en-US" dirty="0"/>
          </a:p>
        </p:txBody>
      </p:sp>
      <p:sp>
        <p:nvSpPr>
          <p:cNvPr id="63" name="TextBox 62"/>
          <p:cNvSpPr txBox="1"/>
          <p:nvPr/>
        </p:nvSpPr>
        <p:spPr>
          <a:xfrm>
            <a:off x="5724128" y="3284984"/>
            <a:ext cx="3072782" cy="369332"/>
          </a:xfrm>
          <a:prstGeom prst="rect">
            <a:avLst/>
          </a:prstGeom>
          <a:noFill/>
        </p:spPr>
        <p:txBody>
          <a:bodyPr wrap="square" rtlCol="0">
            <a:spAutoFit/>
          </a:bodyPr>
          <a:lstStyle/>
          <a:p>
            <a:r>
              <a:rPr lang="nb-NO" dirty="0"/>
              <a:t>Sample data from </a:t>
            </a:r>
            <a:r>
              <a:rPr lang="nb-NO" dirty="0" err="1"/>
              <a:t>likelihood</a:t>
            </a:r>
            <a:r>
              <a:rPr lang="nb-NO" dirty="0"/>
              <a:t>.</a:t>
            </a:r>
            <a:endParaRPr lang="en-US" dirty="0"/>
          </a:p>
        </p:txBody>
      </p:sp>
      <p:cxnSp>
        <p:nvCxnSpPr>
          <p:cNvPr id="66" name="Straight Arrow Connector 65"/>
          <p:cNvCxnSpPr/>
          <p:nvPr/>
        </p:nvCxnSpPr>
        <p:spPr>
          <a:xfrm flipH="1" flipV="1">
            <a:off x="4558855" y="4491118"/>
            <a:ext cx="13145" cy="594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5496" y="1772816"/>
            <a:ext cx="3072782" cy="369332"/>
          </a:xfrm>
          <a:prstGeom prst="rect">
            <a:avLst/>
          </a:prstGeom>
          <a:noFill/>
        </p:spPr>
        <p:txBody>
          <a:bodyPr wrap="square" rtlCol="0">
            <a:spAutoFit/>
          </a:bodyPr>
          <a:lstStyle/>
          <a:p>
            <a:r>
              <a:rPr lang="nb-NO" dirty="0"/>
              <a:t>Set alternatives.</a:t>
            </a:r>
            <a:endParaRPr lang="en-US" dirty="0"/>
          </a:p>
        </p:txBody>
      </p:sp>
      <p:sp>
        <p:nvSpPr>
          <p:cNvPr id="70" name="TextBox 69"/>
          <p:cNvSpPr txBox="1"/>
          <p:nvPr/>
        </p:nvSpPr>
        <p:spPr>
          <a:xfrm>
            <a:off x="59058" y="3707740"/>
            <a:ext cx="3072782" cy="369332"/>
          </a:xfrm>
          <a:prstGeom prst="rect">
            <a:avLst/>
          </a:prstGeom>
          <a:noFill/>
        </p:spPr>
        <p:txBody>
          <a:bodyPr wrap="square" rtlCol="0">
            <a:spAutoFit/>
          </a:bodyPr>
          <a:lstStyle/>
          <a:p>
            <a:r>
              <a:rPr lang="nb-NO" dirty="0" err="1"/>
              <a:t>Evaluate</a:t>
            </a:r>
            <a:r>
              <a:rPr lang="nb-NO" dirty="0"/>
              <a:t> </a:t>
            </a:r>
            <a:r>
              <a:rPr lang="nb-NO" dirty="0" err="1"/>
              <a:t>value</a:t>
            </a:r>
            <a:r>
              <a:rPr lang="nb-NO" dirty="0"/>
              <a:t> </a:t>
            </a:r>
            <a:r>
              <a:rPr lang="nb-NO" dirty="0" err="1"/>
              <a:t>function</a:t>
            </a:r>
            <a:r>
              <a:rPr lang="nb-NO" dirty="0"/>
              <a:t>.</a:t>
            </a:r>
            <a:endParaRPr lang="en-US" dirty="0"/>
          </a:p>
        </p:txBody>
      </p:sp>
    </p:spTree>
    <p:extLst>
      <p:ext uri="{BB962C8B-B14F-4D97-AF65-F5344CB8AC3E}">
        <p14:creationId xmlns:p14="http://schemas.microsoft.com/office/powerpoint/2010/main" val="2332470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45720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itle 1"/>
          <p:cNvSpPr txBox="1">
            <a:spLocks/>
          </p:cNvSpPr>
          <p:nvPr/>
        </p:nvSpPr>
        <p:spPr>
          <a:xfrm>
            <a:off x="72008" y="-27384"/>
            <a:ext cx="9036496"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800" dirty="0"/>
              <a:t>Large data: </a:t>
            </a:r>
            <a:r>
              <a:rPr lang="nb-NO" sz="3800" dirty="0" err="1"/>
              <a:t>Partial</a:t>
            </a:r>
            <a:r>
              <a:rPr lang="nb-NO" sz="3800" dirty="0"/>
              <a:t> </a:t>
            </a:r>
            <a:r>
              <a:rPr lang="nb-NO" sz="3800" dirty="0" err="1"/>
              <a:t>least</a:t>
            </a:r>
            <a:r>
              <a:rPr lang="nb-NO" sz="3800" dirty="0"/>
              <a:t> </a:t>
            </a:r>
            <a:r>
              <a:rPr lang="nb-NO" sz="3800" dirty="0" err="1"/>
              <a:t>squares</a:t>
            </a:r>
            <a:r>
              <a:rPr lang="nb-NO" sz="3800" dirty="0"/>
              <a:t> </a:t>
            </a:r>
            <a:r>
              <a:rPr lang="nb-NO" sz="3800" dirty="0" err="1"/>
              <a:t>regression</a:t>
            </a:r>
            <a:r>
              <a:rPr lang="nb-NO" sz="3800" dirty="0"/>
              <a:t> </a:t>
            </a:r>
          </a:p>
        </p:txBody>
      </p:sp>
      <p:sp>
        <p:nvSpPr>
          <p:cNvPr id="2" name="TextBox 1"/>
          <p:cNvSpPr txBox="1"/>
          <p:nvPr/>
        </p:nvSpPr>
        <p:spPr>
          <a:xfrm>
            <a:off x="539552" y="1412776"/>
            <a:ext cx="7571184" cy="1938992"/>
          </a:xfrm>
          <a:prstGeom prst="rect">
            <a:avLst/>
          </a:prstGeom>
          <a:noFill/>
        </p:spPr>
        <p:txBody>
          <a:bodyPr wrap="square" rtlCol="0">
            <a:spAutoFit/>
          </a:bodyPr>
          <a:lstStyle/>
          <a:p>
            <a:pPr marL="285750" indent="-285750">
              <a:buFont typeface="Arial" panose="020B0604020202020204" pitchFamily="34" charset="0"/>
              <a:buChar char="•"/>
            </a:pPr>
            <a:r>
              <a:rPr lang="nb-NO" sz="2000" dirty="0" err="1"/>
              <a:t>Partial</a:t>
            </a:r>
            <a:r>
              <a:rPr lang="nb-NO" sz="2000" dirty="0"/>
              <a:t> </a:t>
            </a:r>
            <a:r>
              <a:rPr lang="nb-NO" sz="2000" dirty="0" err="1"/>
              <a:t>least</a:t>
            </a:r>
            <a:r>
              <a:rPr lang="nb-NO" sz="2000" dirty="0"/>
              <a:t> </a:t>
            </a:r>
            <a:r>
              <a:rPr lang="nb-NO" sz="2000" dirty="0" err="1"/>
              <a:t>squares</a:t>
            </a:r>
            <a:r>
              <a:rPr lang="nb-NO" sz="2000" dirty="0"/>
              <a:t> (PLS) </a:t>
            </a:r>
            <a:r>
              <a:rPr lang="nb-NO" sz="2000" dirty="0" err="1"/>
              <a:t>regression</a:t>
            </a:r>
            <a:r>
              <a:rPr lang="nb-NO" sz="2000" dirty="0"/>
              <a:t> is used for </a:t>
            </a:r>
            <a:r>
              <a:rPr lang="nb-NO" sz="2000" dirty="0" err="1"/>
              <a:t>regression</a:t>
            </a:r>
            <a:r>
              <a:rPr lang="nb-NO" sz="2000" dirty="0"/>
              <a:t> </a:t>
            </a:r>
            <a:r>
              <a:rPr lang="nb-NO" sz="2000" dirty="0" err="1"/>
              <a:t>values</a:t>
            </a:r>
            <a:r>
              <a:rPr lang="nb-NO" sz="2000" dirty="0"/>
              <a:t> </a:t>
            </a:r>
            <a:r>
              <a:rPr lang="nb-NO" sz="2000" dirty="0" err="1"/>
              <a:t>on</a:t>
            </a:r>
            <a:r>
              <a:rPr lang="nb-NO" sz="2000" dirty="0"/>
              <a:t> </a:t>
            </a:r>
            <a:r>
              <a:rPr lang="nb-NO" sz="2000" dirty="0" err="1"/>
              <a:t>large</a:t>
            </a:r>
            <a:r>
              <a:rPr lang="nb-NO" sz="2000" dirty="0"/>
              <a:t> </a:t>
            </a:r>
            <a:r>
              <a:rPr lang="nb-NO" sz="2000" dirty="0" err="1"/>
              <a:t>seismic</a:t>
            </a:r>
            <a:r>
              <a:rPr lang="nb-NO" sz="2000" dirty="0"/>
              <a:t> data </a:t>
            </a:r>
            <a:r>
              <a:rPr lang="nb-NO" sz="2000" dirty="0" err="1"/>
              <a:t>set</a:t>
            </a:r>
            <a:r>
              <a:rPr lang="nb-NO" sz="2000" dirty="0"/>
              <a:t>.</a:t>
            </a:r>
          </a:p>
          <a:p>
            <a:pPr marL="285750" indent="-285750">
              <a:buFont typeface="Arial" panose="020B0604020202020204" pitchFamily="34" charset="0"/>
              <a:buChar char="•"/>
            </a:pPr>
            <a:r>
              <a:rPr lang="nb-NO" sz="2000" dirty="0"/>
              <a:t>Cross-</a:t>
            </a:r>
            <a:r>
              <a:rPr lang="nb-NO" sz="2000" dirty="0" err="1"/>
              <a:t>validation</a:t>
            </a:r>
            <a:r>
              <a:rPr lang="nb-NO" sz="2000" dirty="0"/>
              <a:t> to </a:t>
            </a:r>
            <a:r>
              <a:rPr lang="nb-NO" sz="2000" dirty="0" err="1"/>
              <a:t>find</a:t>
            </a:r>
            <a:r>
              <a:rPr lang="nb-NO" sz="2000" dirty="0"/>
              <a:t> optimal </a:t>
            </a:r>
            <a:r>
              <a:rPr lang="nb-NO" sz="2000" dirty="0" err="1"/>
              <a:t>number</a:t>
            </a:r>
            <a:r>
              <a:rPr lang="nb-NO" sz="2000" dirty="0"/>
              <a:t> </a:t>
            </a:r>
            <a:r>
              <a:rPr lang="nb-NO" sz="2000" dirty="0" err="1"/>
              <a:t>of</a:t>
            </a:r>
            <a:r>
              <a:rPr lang="nb-NO" sz="2000" dirty="0"/>
              <a:t> linear combinations. </a:t>
            </a:r>
          </a:p>
          <a:p>
            <a:pPr marL="285750" indent="-285750">
              <a:buFont typeface="Arial" panose="020B0604020202020204" pitchFamily="34" charset="0"/>
              <a:buChar char="•"/>
            </a:pPr>
            <a:r>
              <a:rPr lang="nb-NO" sz="2000" dirty="0"/>
              <a:t>PLS is </a:t>
            </a:r>
            <a:r>
              <a:rPr lang="nb-NO" sz="2000" dirty="0" err="1"/>
              <a:t>similar</a:t>
            </a:r>
            <a:r>
              <a:rPr lang="nb-NO" sz="2000" dirty="0"/>
              <a:t> to </a:t>
            </a:r>
            <a:r>
              <a:rPr lang="nb-NO" sz="2000" dirty="0" err="1"/>
              <a:t>Principle</a:t>
            </a:r>
            <a:r>
              <a:rPr lang="nb-NO" sz="2000" dirty="0"/>
              <a:t> </a:t>
            </a:r>
            <a:r>
              <a:rPr lang="nb-NO" sz="2000" dirty="0" err="1"/>
              <a:t>component</a:t>
            </a:r>
            <a:r>
              <a:rPr lang="nb-NO" sz="2000" dirty="0"/>
              <a:t> </a:t>
            </a:r>
            <a:r>
              <a:rPr lang="nb-NO" sz="2000" dirty="0" err="1"/>
              <a:t>regression</a:t>
            </a:r>
            <a:r>
              <a:rPr lang="nb-NO" sz="2000" dirty="0"/>
              <a:t> (PCR). </a:t>
            </a:r>
          </a:p>
          <a:p>
            <a:r>
              <a:rPr lang="nb-NO" sz="2000" dirty="0"/>
              <a:t>	(PLS </a:t>
            </a:r>
            <a:r>
              <a:rPr lang="nb-NO" sz="2000" dirty="0" err="1"/>
              <a:t>focuses</a:t>
            </a:r>
            <a:r>
              <a:rPr lang="nb-NO" sz="2000" dirty="0"/>
              <a:t> </a:t>
            </a:r>
            <a:r>
              <a:rPr lang="nb-NO" sz="2000" dirty="0" err="1"/>
              <a:t>on</a:t>
            </a:r>
            <a:r>
              <a:rPr lang="nb-NO" sz="2000" dirty="0"/>
              <a:t> </a:t>
            </a:r>
            <a:r>
              <a:rPr lang="nb-NO" sz="2000" dirty="0" err="1"/>
              <a:t>explaining</a:t>
            </a:r>
            <a:r>
              <a:rPr lang="nb-NO" sz="2000" dirty="0"/>
              <a:t> </a:t>
            </a:r>
            <a:r>
              <a:rPr lang="nb-NO" sz="2000" dirty="0" err="1"/>
              <a:t>covariance</a:t>
            </a:r>
            <a:r>
              <a:rPr lang="nb-NO" sz="2000" dirty="0"/>
              <a:t> </a:t>
            </a:r>
            <a:r>
              <a:rPr lang="nb-NO" sz="2000" dirty="0" err="1"/>
              <a:t>instead</a:t>
            </a:r>
            <a:r>
              <a:rPr lang="nb-NO" sz="2000" dirty="0"/>
              <a:t> </a:t>
            </a:r>
            <a:r>
              <a:rPr lang="nb-NO" sz="2000" dirty="0" err="1"/>
              <a:t>of</a:t>
            </a:r>
            <a:r>
              <a:rPr lang="nb-NO" sz="2000" dirty="0"/>
              <a:t> </a:t>
            </a:r>
            <a:r>
              <a:rPr lang="nb-NO" sz="2000" dirty="0" err="1"/>
              <a:t>variance</a:t>
            </a:r>
            <a:r>
              <a:rPr lang="nb-NO" sz="2000" dirty="0"/>
              <a:t>.) </a:t>
            </a:r>
          </a:p>
          <a:p>
            <a:pPr marL="285750" indent="-285750">
              <a:buFont typeface="Arial" panose="020B0604020202020204" pitchFamily="34" charset="0"/>
              <a:buChar char="•"/>
            </a:pPr>
            <a:endParaRPr lang="nb-NO" sz="2000" dirty="0"/>
          </a:p>
        </p:txBody>
      </p:sp>
      <p:cxnSp>
        <p:nvCxnSpPr>
          <p:cNvPr id="6" name="Straight Arrow Connector 5"/>
          <p:cNvCxnSpPr/>
          <p:nvPr/>
        </p:nvCxnSpPr>
        <p:spPr>
          <a:xfrm flipV="1">
            <a:off x="2123728" y="3627026"/>
            <a:ext cx="0" cy="13861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123728" y="5013176"/>
            <a:ext cx="568863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2279176" y="3814746"/>
            <a:ext cx="4817660" cy="1054414"/>
          </a:xfrm>
          <a:custGeom>
            <a:avLst/>
            <a:gdLst>
              <a:gd name="connsiteX0" fmla="*/ 0 w 4817660"/>
              <a:gd name="connsiteY0" fmla="*/ 0 h 941695"/>
              <a:gd name="connsiteX1" fmla="*/ 27296 w 4817660"/>
              <a:gd name="connsiteY1" fmla="*/ 81886 h 941695"/>
              <a:gd name="connsiteX2" fmla="*/ 54591 w 4817660"/>
              <a:gd name="connsiteY2" fmla="*/ 177421 h 941695"/>
              <a:gd name="connsiteX3" fmla="*/ 68239 w 4817660"/>
              <a:gd name="connsiteY3" fmla="*/ 272955 h 941695"/>
              <a:gd name="connsiteX4" fmla="*/ 95534 w 4817660"/>
              <a:gd name="connsiteY4" fmla="*/ 313898 h 941695"/>
              <a:gd name="connsiteX5" fmla="*/ 136478 w 4817660"/>
              <a:gd name="connsiteY5" fmla="*/ 395785 h 941695"/>
              <a:gd name="connsiteX6" fmla="*/ 204717 w 4817660"/>
              <a:gd name="connsiteY6" fmla="*/ 518615 h 941695"/>
              <a:gd name="connsiteX7" fmla="*/ 259308 w 4817660"/>
              <a:gd name="connsiteY7" fmla="*/ 573206 h 941695"/>
              <a:gd name="connsiteX8" fmla="*/ 327546 w 4817660"/>
              <a:gd name="connsiteY8" fmla="*/ 627797 h 941695"/>
              <a:gd name="connsiteX9" fmla="*/ 395785 w 4817660"/>
              <a:gd name="connsiteY9" fmla="*/ 709683 h 941695"/>
              <a:gd name="connsiteX10" fmla="*/ 436728 w 4817660"/>
              <a:gd name="connsiteY10" fmla="*/ 723331 h 941695"/>
              <a:gd name="connsiteX11" fmla="*/ 559558 w 4817660"/>
              <a:gd name="connsiteY11" fmla="*/ 805218 h 941695"/>
              <a:gd name="connsiteX12" fmla="*/ 600502 w 4817660"/>
              <a:gd name="connsiteY12" fmla="*/ 818866 h 941695"/>
              <a:gd name="connsiteX13" fmla="*/ 641445 w 4817660"/>
              <a:gd name="connsiteY13" fmla="*/ 859809 h 941695"/>
              <a:gd name="connsiteX14" fmla="*/ 723331 w 4817660"/>
              <a:gd name="connsiteY14" fmla="*/ 887104 h 941695"/>
              <a:gd name="connsiteX15" fmla="*/ 805218 w 4817660"/>
              <a:gd name="connsiteY15" fmla="*/ 914400 h 941695"/>
              <a:gd name="connsiteX16" fmla="*/ 846161 w 4817660"/>
              <a:gd name="connsiteY16" fmla="*/ 928048 h 941695"/>
              <a:gd name="connsiteX17" fmla="*/ 887105 w 4817660"/>
              <a:gd name="connsiteY17" fmla="*/ 941695 h 941695"/>
              <a:gd name="connsiteX18" fmla="*/ 1719618 w 4817660"/>
              <a:gd name="connsiteY18" fmla="*/ 914400 h 941695"/>
              <a:gd name="connsiteX19" fmla="*/ 1760561 w 4817660"/>
              <a:gd name="connsiteY19" fmla="*/ 900752 h 941695"/>
              <a:gd name="connsiteX20" fmla="*/ 1815152 w 4817660"/>
              <a:gd name="connsiteY20" fmla="*/ 887104 h 941695"/>
              <a:gd name="connsiteX21" fmla="*/ 1897039 w 4817660"/>
              <a:gd name="connsiteY21" fmla="*/ 859809 h 941695"/>
              <a:gd name="connsiteX22" fmla="*/ 1951630 w 4817660"/>
              <a:gd name="connsiteY22" fmla="*/ 846161 h 941695"/>
              <a:gd name="connsiteX23" fmla="*/ 1992573 w 4817660"/>
              <a:gd name="connsiteY23" fmla="*/ 832513 h 941695"/>
              <a:gd name="connsiteX24" fmla="*/ 2115403 w 4817660"/>
              <a:gd name="connsiteY24" fmla="*/ 818866 h 941695"/>
              <a:gd name="connsiteX25" fmla="*/ 2279176 w 4817660"/>
              <a:gd name="connsiteY25" fmla="*/ 777922 h 941695"/>
              <a:gd name="connsiteX26" fmla="*/ 3575714 w 4817660"/>
              <a:gd name="connsiteY26" fmla="*/ 764275 h 941695"/>
              <a:gd name="connsiteX27" fmla="*/ 4121624 w 4817660"/>
              <a:gd name="connsiteY27" fmla="*/ 736979 h 941695"/>
              <a:gd name="connsiteX28" fmla="*/ 4162567 w 4817660"/>
              <a:gd name="connsiteY28" fmla="*/ 723331 h 941695"/>
              <a:gd name="connsiteX29" fmla="*/ 4217158 w 4817660"/>
              <a:gd name="connsiteY29" fmla="*/ 709683 h 941695"/>
              <a:gd name="connsiteX30" fmla="*/ 4285397 w 4817660"/>
              <a:gd name="connsiteY30" fmla="*/ 696036 h 941695"/>
              <a:gd name="connsiteX31" fmla="*/ 4326340 w 4817660"/>
              <a:gd name="connsiteY31" fmla="*/ 682388 h 941695"/>
              <a:gd name="connsiteX32" fmla="*/ 4435523 w 4817660"/>
              <a:gd name="connsiteY32" fmla="*/ 668740 h 941695"/>
              <a:gd name="connsiteX33" fmla="*/ 4599296 w 4817660"/>
              <a:gd name="connsiteY33" fmla="*/ 641445 h 941695"/>
              <a:gd name="connsiteX34" fmla="*/ 4817660 w 4817660"/>
              <a:gd name="connsiteY34" fmla="*/ 614149 h 9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817660" h="941695">
                <a:moveTo>
                  <a:pt x="0" y="0"/>
                </a:moveTo>
                <a:cubicBezTo>
                  <a:pt x="9099" y="27295"/>
                  <a:pt x="19029" y="54328"/>
                  <a:pt x="27296" y="81886"/>
                </a:cubicBezTo>
                <a:cubicBezTo>
                  <a:pt x="78706" y="253255"/>
                  <a:pt x="8725" y="39825"/>
                  <a:pt x="54591" y="177421"/>
                </a:cubicBezTo>
                <a:cubicBezTo>
                  <a:pt x="59140" y="209266"/>
                  <a:pt x="58996" y="242144"/>
                  <a:pt x="68239" y="272955"/>
                </a:cubicBezTo>
                <a:cubicBezTo>
                  <a:pt x="72952" y="288666"/>
                  <a:pt x="88199" y="299227"/>
                  <a:pt x="95534" y="313898"/>
                </a:cubicBezTo>
                <a:cubicBezTo>
                  <a:pt x="152033" y="426898"/>
                  <a:pt x="58259" y="278459"/>
                  <a:pt x="136478" y="395785"/>
                </a:cubicBezTo>
                <a:cubicBezTo>
                  <a:pt x="169876" y="495983"/>
                  <a:pt x="143428" y="457327"/>
                  <a:pt x="204717" y="518615"/>
                </a:cubicBezTo>
                <a:cubicBezTo>
                  <a:pt x="234492" y="607944"/>
                  <a:pt x="193137" y="520270"/>
                  <a:pt x="259308" y="573206"/>
                </a:cubicBezTo>
                <a:cubicBezTo>
                  <a:pt x="347498" y="643758"/>
                  <a:pt x="224632" y="593492"/>
                  <a:pt x="327546" y="627797"/>
                </a:cubicBezTo>
                <a:cubicBezTo>
                  <a:pt x="347687" y="658008"/>
                  <a:pt x="364261" y="688667"/>
                  <a:pt x="395785" y="709683"/>
                </a:cubicBezTo>
                <a:cubicBezTo>
                  <a:pt x="407755" y="717663"/>
                  <a:pt x="424152" y="716345"/>
                  <a:pt x="436728" y="723331"/>
                </a:cubicBezTo>
                <a:cubicBezTo>
                  <a:pt x="436745" y="723341"/>
                  <a:pt x="539078" y="791564"/>
                  <a:pt x="559558" y="805218"/>
                </a:cubicBezTo>
                <a:cubicBezTo>
                  <a:pt x="571528" y="813198"/>
                  <a:pt x="586854" y="814317"/>
                  <a:pt x="600502" y="818866"/>
                </a:cubicBezTo>
                <a:cubicBezTo>
                  <a:pt x="614150" y="832514"/>
                  <a:pt x="624573" y="850436"/>
                  <a:pt x="641445" y="859809"/>
                </a:cubicBezTo>
                <a:cubicBezTo>
                  <a:pt x="666596" y="873782"/>
                  <a:pt x="696036" y="878006"/>
                  <a:pt x="723331" y="887104"/>
                </a:cubicBezTo>
                <a:lnTo>
                  <a:pt x="805218" y="914400"/>
                </a:lnTo>
                <a:lnTo>
                  <a:pt x="846161" y="928048"/>
                </a:lnTo>
                <a:lnTo>
                  <a:pt x="887105" y="941695"/>
                </a:lnTo>
                <a:cubicBezTo>
                  <a:pt x="929888" y="940804"/>
                  <a:pt x="1506822" y="941000"/>
                  <a:pt x="1719618" y="914400"/>
                </a:cubicBezTo>
                <a:cubicBezTo>
                  <a:pt x="1733893" y="912616"/>
                  <a:pt x="1746729" y="904704"/>
                  <a:pt x="1760561" y="900752"/>
                </a:cubicBezTo>
                <a:cubicBezTo>
                  <a:pt x="1778596" y="895599"/>
                  <a:pt x="1797186" y="892494"/>
                  <a:pt x="1815152" y="887104"/>
                </a:cubicBezTo>
                <a:cubicBezTo>
                  <a:pt x="1842711" y="878836"/>
                  <a:pt x="1869126" y="866787"/>
                  <a:pt x="1897039" y="859809"/>
                </a:cubicBezTo>
                <a:cubicBezTo>
                  <a:pt x="1915236" y="855260"/>
                  <a:pt x="1933595" y="851314"/>
                  <a:pt x="1951630" y="846161"/>
                </a:cubicBezTo>
                <a:cubicBezTo>
                  <a:pt x="1965462" y="842209"/>
                  <a:pt x="1978383" y="834878"/>
                  <a:pt x="1992573" y="832513"/>
                </a:cubicBezTo>
                <a:cubicBezTo>
                  <a:pt x="2033208" y="825741"/>
                  <a:pt x="2074460" y="823415"/>
                  <a:pt x="2115403" y="818866"/>
                </a:cubicBezTo>
                <a:cubicBezTo>
                  <a:pt x="2183951" y="791447"/>
                  <a:pt x="2198202" y="779510"/>
                  <a:pt x="2279176" y="777922"/>
                </a:cubicBezTo>
                <a:lnTo>
                  <a:pt x="3575714" y="764275"/>
                </a:lnTo>
                <a:cubicBezTo>
                  <a:pt x="3812056" y="717005"/>
                  <a:pt x="3538993" y="767644"/>
                  <a:pt x="4121624" y="736979"/>
                </a:cubicBezTo>
                <a:cubicBezTo>
                  <a:pt x="4135990" y="736223"/>
                  <a:pt x="4148735" y="727283"/>
                  <a:pt x="4162567" y="723331"/>
                </a:cubicBezTo>
                <a:cubicBezTo>
                  <a:pt x="4180602" y="718178"/>
                  <a:pt x="4198848" y="713752"/>
                  <a:pt x="4217158" y="709683"/>
                </a:cubicBezTo>
                <a:cubicBezTo>
                  <a:pt x="4239802" y="704651"/>
                  <a:pt x="4262893" y="701662"/>
                  <a:pt x="4285397" y="696036"/>
                </a:cubicBezTo>
                <a:cubicBezTo>
                  <a:pt x="4299353" y="692547"/>
                  <a:pt x="4312186" y="684961"/>
                  <a:pt x="4326340" y="682388"/>
                </a:cubicBezTo>
                <a:cubicBezTo>
                  <a:pt x="4362426" y="675827"/>
                  <a:pt x="4399129" y="673289"/>
                  <a:pt x="4435523" y="668740"/>
                </a:cubicBezTo>
                <a:cubicBezTo>
                  <a:pt x="4520109" y="640544"/>
                  <a:pt x="4449105" y="661035"/>
                  <a:pt x="4599296" y="641445"/>
                </a:cubicBezTo>
                <a:cubicBezTo>
                  <a:pt x="4818432" y="612862"/>
                  <a:pt x="4723332" y="614149"/>
                  <a:pt x="4817660" y="614149"/>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5029200" y="5229200"/>
            <a:ext cx="3081536" cy="369332"/>
          </a:xfrm>
          <a:prstGeom prst="rect">
            <a:avLst/>
          </a:prstGeom>
          <a:noFill/>
        </p:spPr>
        <p:txBody>
          <a:bodyPr wrap="square" rtlCol="0">
            <a:spAutoFit/>
          </a:bodyPr>
          <a:lstStyle/>
          <a:p>
            <a:r>
              <a:rPr lang="nb-NO" dirty="0" err="1"/>
              <a:t>Number</a:t>
            </a:r>
            <a:r>
              <a:rPr lang="nb-NO" dirty="0"/>
              <a:t> </a:t>
            </a:r>
            <a:r>
              <a:rPr lang="nb-NO" dirty="0" err="1"/>
              <a:t>of</a:t>
            </a:r>
            <a:r>
              <a:rPr lang="nb-NO" dirty="0"/>
              <a:t> </a:t>
            </a:r>
            <a:r>
              <a:rPr lang="nb-NO" dirty="0" err="1"/>
              <a:t>regressors</a:t>
            </a:r>
            <a:endParaRPr lang="en-US" dirty="0"/>
          </a:p>
        </p:txBody>
      </p:sp>
      <p:sp>
        <p:nvSpPr>
          <p:cNvPr id="22" name="TextBox 21"/>
          <p:cNvSpPr txBox="1"/>
          <p:nvPr/>
        </p:nvSpPr>
        <p:spPr>
          <a:xfrm>
            <a:off x="288032" y="3573016"/>
            <a:ext cx="1763688" cy="923330"/>
          </a:xfrm>
          <a:prstGeom prst="rect">
            <a:avLst/>
          </a:prstGeom>
          <a:noFill/>
        </p:spPr>
        <p:txBody>
          <a:bodyPr wrap="square" rtlCol="0">
            <a:spAutoFit/>
          </a:bodyPr>
          <a:lstStyle/>
          <a:p>
            <a:r>
              <a:rPr lang="nb-NO" dirty="0" err="1"/>
              <a:t>Prediction</a:t>
            </a:r>
            <a:r>
              <a:rPr lang="nb-NO" dirty="0"/>
              <a:t> residual</a:t>
            </a:r>
          </a:p>
          <a:p>
            <a:r>
              <a:rPr lang="nb-NO" dirty="0"/>
              <a:t>(cross-</a:t>
            </a:r>
            <a:r>
              <a:rPr lang="nb-NO" dirty="0" err="1"/>
              <a:t>validated</a:t>
            </a:r>
            <a:r>
              <a:rPr lang="nb-NO" dirty="0"/>
              <a:t>)</a:t>
            </a:r>
            <a:endParaRPr lang="en-US" dirty="0"/>
          </a:p>
        </p:txBody>
      </p:sp>
    </p:spTree>
    <p:extLst>
      <p:ext uri="{BB962C8B-B14F-4D97-AF65-F5344CB8AC3E}">
        <p14:creationId xmlns:p14="http://schemas.microsoft.com/office/powerpoint/2010/main" val="1332358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Gullfaks case (PLS for </a:t>
            </a:r>
            <a:r>
              <a:rPr lang="nb-NO" sz="4000" dirty="0" err="1"/>
              <a:t>expected</a:t>
            </a:r>
            <a:r>
              <a:rPr lang="nb-NO" sz="4000" dirty="0"/>
              <a:t> </a:t>
            </a:r>
            <a:r>
              <a:rPr lang="nb-NO" sz="4000" dirty="0" err="1"/>
              <a:t>values</a:t>
            </a:r>
            <a:r>
              <a:rPr lang="nb-NO" sz="4000" dirty="0"/>
              <a:t>)</a:t>
            </a:r>
            <a:endParaRPr lang="en-US" sz="4000" dirty="0"/>
          </a:p>
        </p:txBody>
      </p:sp>
      <p:pic>
        <p:nvPicPr>
          <p:cNvPr id="4" name="Picture 3" descr="H:\Gullfaks\VOI\R0_G\crossValidation_PLSR.png"/>
          <p:cNvPicPr/>
          <p:nvPr/>
        </p:nvPicPr>
        <p:blipFill>
          <a:blip r:embed="rId2">
            <a:extLst>
              <a:ext uri="{28A0092B-C50C-407E-A947-70E740481C1C}">
                <a14:useLocalDpi xmlns:a14="http://schemas.microsoft.com/office/drawing/2010/main" val="0"/>
              </a:ext>
            </a:extLst>
          </a:blip>
          <a:srcRect/>
          <a:stretch>
            <a:fillRect/>
          </a:stretch>
        </p:blipFill>
        <p:spPr bwMode="auto">
          <a:xfrm>
            <a:off x="2557462" y="1196752"/>
            <a:ext cx="4029075" cy="3016250"/>
          </a:xfrm>
          <a:prstGeom prst="rect">
            <a:avLst/>
          </a:prstGeom>
          <a:noFill/>
          <a:ln>
            <a:noFill/>
          </a:ln>
        </p:spPr>
      </p:pic>
      <p:graphicFrame>
        <p:nvGraphicFramePr>
          <p:cNvPr id="5" name="Object 4"/>
          <p:cNvGraphicFramePr>
            <a:graphicFrameLocks noChangeAspect="1"/>
          </p:cNvGraphicFramePr>
          <p:nvPr/>
        </p:nvGraphicFramePr>
        <p:xfrm>
          <a:off x="611560" y="4797152"/>
          <a:ext cx="1467812" cy="432718"/>
        </p:xfrm>
        <a:graphic>
          <a:graphicData uri="http://schemas.openxmlformats.org/presentationml/2006/ole">
            <mc:AlternateContent xmlns:mc="http://schemas.openxmlformats.org/markup-compatibility/2006">
              <mc:Choice xmlns:v="urn:schemas-microsoft-com:vml" Requires="v">
                <p:oleObj name="Equation" r:id="rId3" imgW="863280" imgH="253800" progId="Equation.DSMT4">
                  <p:embed/>
                </p:oleObj>
              </mc:Choice>
              <mc:Fallback>
                <p:oleObj name="Equation" r:id="rId3" imgW="863280" imgH="253800" progId="Equation.DSMT4">
                  <p:embed/>
                  <p:pic>
                    <p:nvPicPr>
                      <p:cNvPr id="5" name="Object 4"/>
                      <p:cNvPicPr>
                        <a:picLocks noChangeAspect="1" noChangeArrowheads="1"/>
                      </p:cNvPicPr>
                      <p:nvPr/>
                    </p:nvPicPr>
                    <p:blipFill>
                      <a:blip r:embed="rId4"/>
                      <a:srcRect/>
                      <a:stretch>
                        <a:fillRect/>
                      </a:stretch>
                    </p:blipFill>
                    <p:spPr bwMode="auto">
                      <a:xfrm>
                        <a:off x="611560" y="4797152"/>
                        <a:ext cx="1467812" cy="432718"/>
                      </a:xfrm>
                      <a:prstGeom prst="rect">
                        <a:avLst/>
                      </a:prstGeom>
                      <a:noFill/>
                      <a:ln w="9525">
                        <a:noFill/>
                        <a:miter lim="800000"/>
                        <a:headEnd/>
                        <a:tailEnd/>
                      </a:ln>
                    </p:spPr>
                  </p:pic>
                </p:oleObj>
              </mc:Fallback>
            </mc:AlternateContent>
          </a:graphicData>
        </a:graphic>
      </p:graphicFrame>
      <p:sp>
        <p:nvSpPr>
          <p:cNvPr id="6" name="TextBox 5"/>
          <p:cNvSpPr txBox="1"/>
          <p:nvPr/>
        </p:nvSpPr>
        <p:spPr>
          <a:xfrm>
            <a:off x="2557462" y="4797152"/>
            <a:ext cx="6407026" cy="707886"/>
          </a:xfrm>
          <a:prstGeom prst="rect">
            <a:avLst/>
          </a:prstGeom>
          <a:noFill/>
        </p:spPr>
        <p:txBody>
          <a:bodyPr wrap="square" rtlCol="0">
            <a:spAutoFit/>
          </a:bodyPr>
          <a:lstStyle/>
          <a:p>
            <a:r>
              <a:rPr lang="nb-NO" sz="2000" dirty="0" err="1"/>
              <a:t>Fit</a:t>
            </a:r>
            <a:r>
              <a:rPr lang="nb-NO" sz="2000" dirty="0"/>
              <a:t> </a:t>
            </a:r>
            <a:r>
              <a:rPr lang="nb-NO" sz="2000" dirty="0" err="1"/>
              <a:t>regression</a:t>
            </a:r>
            <a:r>
              <a:rPr lang="nb-NO" sz="2000" dirty="0"/>
              <a:t> </a:t>
            </a:r>
            <a:r>
              <a:rPr lang="nb-NO" sz="2000" dirty="0" err="1"/>
              <a:t>model</a:t>
            </a:r>
            <a:r>
              <a:rPr lang="nb-NO" sz="2000" dirty="0"/>
              <a:t> from Monte Carlo samples.</a:t>
            </a:r>
          </a:p>
          <a:p>
            <a:r>
              <a:rPr lang="nb-NO" sz="2000" dirty="0"/>
              <a:t>12 </a:t>
            </a:r>
            <a:r>
              <a:rPr lang="nb-NO" sz="2000" dirty="0" err="1"/>
              <a:t>regressor</a:t>
            </a:r>
            <a:r>
              <a:rPr lang="nb-NO" sz="2000" dirty="0"/>
              <a:t> </a:t>
            </a:r>
            <a:r>
              <a:rPr lang="nb-NO" sz="2000" dirty="0" err="1"/>
              <a:t>components</a:t>
            </a:r>
            <a:r>
              <a:rPr lang="nb-NO" sz="2000" dirty="0"/>
              <a:t> in </a:t>
            </a:r>
            <a:r>
              <a:rPr lang="nb-NO" sz="2000" dirty="0" err="1"/>
              <a:t>the</a:t>
            </a:r>
            <a:r>
              <a:rPr lang="nb-NO" sz="2000" dirty="0"/>
              <a:t> PLS </a:t>
            </a:r>
            <a:r>
              <a:rPr lang="nb-NO" sz="2000" dirty="0" err="1"/>
              <a:t>regression</a:t>
            </a:r>
            <a:r>
              <a:rPr lang="nb-NO" sz="2000" dirty="0"/>
              <a:t>. </a:t>
            </a:r>
          </a:p>
        </p:txBody>
      </p:sp>
    </p:spTree>
    <p:extLst>
      <p:ext uri="{BB962C8B-B14F-4D97-AF65-F5344CB8AC3E}">
        <p14:creationId xmlns:p14="http://schemas.microsoft.com/office/powerpoint/2010/main" val="7889953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Gullfaks case (</a:t>
            </a:r>
            <a:r>
              <a:rPr lang="nb-NO" sz="4000" dirty="0" err="1"/>
              <a:t>predictive</a:t>
            </a:r>
            <a:r>
              <a:rPr lang="nb-NO" sz="4000" dirty="0"/>
              <a:t> </a:t>
            </a:r>
            <a:r>
              <a:rPr lang="nb-NO" sz="4000" dirty="0" err="1"/>
              <a:t>power</a:t>
            </a:r>
            <a:r>
              <a:rPr lang="nb-NO" sz="4000" dirty="0"/>
              <a:t>) </a:t>
            </a:r>
            <a:endParaRPr lang="en-US" sz="4000" dirty="0"/>
          </a:p>
        </p:txBody>
      </p:sp>
      <p:pic>
        <p:nvPicPr>
          <p:cNvPr id="10" name="Picture 9" descr="H:\Gullfaks\VOI\AI\PLSR_fit.png"/>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4896543" cy="3384376"/>
          </a:xfrm>
          <a:prstGeom prst="rect">
            <a:avLst/>
          </a:prstGeom>
          <a:noFill/>
          <a:ln>
            <a:noFill/>
          </a:ln>
        </p:spPr>
      </p:pic>
      <p:sp>
        <p:nvSpPr>
          <p:cNvPr id="6" name="TextBox 5"/>
          <p:cNvSpPr txBox="1"/>
          <p:nvPr/>
        </p:nvSpPr>
        <p:spPr>
          <a:xfrm>
            <a:off x="827584" y="5301208"/>
            <a:ext cx="7200800" cy="400110"/>
          </a:xfrm>
          <a:prstGeom prst="rect">
            <a:avLst/>
          </a:prstGeom>
          <a:noFill/>
        </p:spPr>
        <p:txBody>
          <a:bodyPr wrap="square" rtlCol="0">
            <a:spAutoFit/>
          </a:bodyPr>
          <a:lstStyle/>
          <a:p>
            <a:r>
              <a:rPr lang="nb-NO" sz="2000" dirty="0" err="1"/>
              <a:t>Fit</a:t>
            </a:r>
            <a:r>
              <a:rPr lang="nb-NO" sz="2000" dirty="0"/>
              <a:t> </a:t>
            </a:r>
            <a:r>
              <a:rPr lang="nb-NO" sz="2000" dirty="0" err="1"/>
              <a:t>of</a:t>
            </a:r>
            <a:r>
              <a:rPr lang="nb-NO" sz="2000" dirty="0"/>
              <a:t> </a:t>
            </a:r>
            <a:r>
              <a:rPr lang="nb-NO" sz="2000" dirty="0" err="1"/>
              <a:t>regression</a:t>
            </a:r>
            <a:r>
              <a:rPr lang="nb-NO" sz="2000" dirty="0"/>
              <a:t> </a:t>
            </a:r>
            <a:r>
              <a:rPr lang="nb-NO" sz="2000" dirty="0" err="1"/>
              <a:t>models</a:t>
            </a:r>
            <a:r>
              <a:rPr lang="nb-NO" sz="2000" dirty="0"/>
              <a:t> is </a:t>
            </a:r>
            <a:r>
              <a:rPr lang="nb-NO" sz="2000" dirty="0" err="1"/>
              <a:t>reasonable</a:t>
            </a:r>
            <a:r>
              <a:rPr lang="nb-NO" sz="2000" dirty="0"/>
              <a:t> (</a:t>
            </a:r>
            <a:r>
              <a:rPr lang="nb-NO" sz="2000" dirty="0" err="1"/>
              <a:t>based</a:t>
            </a:r>
            <a:r>
              <a:rPr lang="nb-NO" sz="2000" dirty="0"/>
              <a:t> </a:t>
            </a:r>
            <a:r>
              <a:rPr lang="nb-NO" sz="2000" dirty="0" err="1"/>
              <a:t>on</a:t>
            </a:r>
            <a:r>
              <a:rPr lang="nb-NO" sz="2000" dirty="0"/>
              <a:t> AI data </a:t>
            </a:r>
            <a:r>
              <a:rPr lang="nb-NO" sz="2000" dirty="0" err="1"/>
              <a:t>here</a:t>
            </a:r>
            <a:r>
              <a:rPr lang="nb-NO" sz="2000" dirty="0"/>
              <a:t>). </a:t>
            </a:r>
            <a:endParaRPr lang="en-US" sz="2000" dirty="0"/>
          </a:p>
        </p:txBody>
      </p:sp>
    </p:spTree>
    <p:extLst>
      <p:ext uri="{BB962C8B-B14F-4D97-AF65-F5344CB8AC3E}">
        <p14:creationId xmlns:p14="http://schemas.microsoft.com/office/powerpoint/2010/main" val="904064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579296" cy="1143000"/>
          </a:xfrm>
        </p:spPr>
        <p:txBody>
          <a:bodyPr>
            <a:normAutofit/>
          </a:bodyPr>
          <a:lstStyle/>
          <a:p>
            <a:pPr algn="l"/>
            <a:r>
              <a:rPr lang="nb-NO" sz="4000" dirty="0"/>
              <a:t>Gullfaks case (VOI </a:t>
            </a:r>
            <a:r>
              <a:rPr lang="nb-NO" sz="4000" dirty="0" err="1"/>
              <a:t>results</a:t>
            </a:r>
            <a:r>
              <a:rPr lang="nb-NO" sz="4000" dirty="0"/>
              <a:t>)</a:t>
            </a:r>
            <a:endParaRPr lang="en-US" sz="4000" dirty="0"/>
          </a:p>
        </p:txBody>
      </p:sp>
      <p:pic>
        <p:nvPicPr>
          <p:cNvPr id="4" name="Picture 3" descr="H:\Gullfaks\VOI\AI\VOIpdfs.png"/>
          <p:cNvPicPr/>
          <p:nvPr/>
        </p:nvPicPr>
        <p:blipFill rotWithShape="1">
          <a:blip r:embed="rId2">
            <a:extLst>
              <a:ext uri="{28A0092B-C50C-407E-A947-70E740481C1C}">
                <a14:useLocalDpi xmlns:a14="http://schemas.microsoft.com/office/drawing/2010/main" val="0"/>
              </a:ext>
            </a:extLst>
          </a:blip>
          <a:srcRect t="1104"/>
          <a:stretch/>
        </p:blipFill>
        <p:spPr bwMode="auto">
          <a:xfrm>
            <a:off x="107504" y="1240011"/>
            <a:ext cx="4464496" cy="3269109"/>
          </a:xfrm>
          <a:prstGeom prst="rect">
            <a:avLst/>
          </a:prstGeom>
          <a:noFill/>
          <a:ln>
            <a:noFill/>
          </a:ln>
          <a:extLst>
            <a:ext uri="{53640926-AAD7-44D8-BBD7-CCE9431645EC}">
              <a14:shadowObscured xmlns:a14="http://schemas.microsoft.com/office/drawing/2010/main"/>
            </a:ext>
          </a:extLst>
        </p:spPr>
      </p:pic>
      <p:pic>
        <p:nvPicPr>
          <p:cNvPr id="5" name="Picture 4" descr="H:\Gullfaks\VOI\R0_G\VOIpdfs.png"/>
          <p:cNvPicPr/>
          <p:nvPr/>
        </p:nvPicPr>
        <p:blipFill rotWithShape="1">
          <a:blip r:embed="rId3">
            <a:extLst>
              <a:ext uri="{28A0092B-C50C-407E-A947-70E740481C1C}">
                <a14:useLocalDpi xmlns:a14="http://schemas.microsoft.com/office/drawing/2010/main" val="0"/>
              </a:ext>
            </a:extLst>
          </a:blip>
          <a:srcRect t="1381"/>
          <a:stretch/>
        </p:blipFill>
        <p:spPr bwMode="auto">
          <a:xfrm>
            <a:off x="4427984" y="1268760"/>
            <a:ext cx="4716016" cy="3240360"/>
          </a:xfrm>
          <a:prstGeom prst="rect">
            <a:avLst/>
          </a:prstGeom>
          <a:noFill/>
          <a:ln>
            <a:noFill/>
          </a:ln>
          <a:extLst>
            <a:ext uri="{53640926-AAD7-44D8-BBD7-CCE9431645EC}">
              <a14:shadowObscured xmlns:a14="http://schemas.microsoft.com/office/drawing/2010/main"/>
            </a:ext>
          </a:extLst>
        </p:spPr>
      </p:pic>
      <p:sp>
        <p:nvSpPr>
          <p:cNvPr id="3" name="TextBox 2"/>
          <p:cNvSpPr txBox="1"/>
          <p:nvPr/>
        </p:nvSpPr>
        <p:spPr>
          <a:xfrm>
            <a:off x="922600" y="4611906"/>
            <a:ext cx="2785304" cy="400110"/>
          </a:xfrm>
          <a:prstGeom prst="rect">
            <a:avLst/>
          </a:prstGeom>
          <a:noFill/>
        </p:spPr>
        <p:txBody>
          <a:bodyPr wrap="square" rtlCol="0">
            <a:spAutoFit/>
          </a:bodyPr>
          <a:lstStyle/>
          <a:p>
            <a:r>
              <a:rPr lang="nb-NO" sz="2000" dirty="0"/>
              <a:t>Acoustic </a:t>
            </a:r>
            <a:r>
              <a:rPr lang="nb-NO" sz="2000" dirty="0" err="1"/>
              <a:t>impedance</a:t>
            </a:r>
            <a:r>
              <a:rPr lang="nb-NO" sz="2000" dirty="0"/>
              <a:t> (AI) </a:t>
            </a:r>
            <a:endParaRPr lang="en-US" sz="2000" dirty="0"/>
          </a:p>
        </p:txBody>
      </p:sp>
      <p:sp>
        <p:nvSpPr>
          <p:cNvPr id="7" name="TextBox 6"/>
          <p:cNvSpPr txBox="1"/>
          <p:nvPr/>
        </p:nvSpPr>
        <p:spPr>
          <a:xfrm>
            <a:off x="5436096" y="4581128"/>
            <a:ext cx="3024336" cy="400110"/>
          </a:xfrm>
          <a:prstGeom prst="rect">
            <a:avLst/>
          </a:prstGeom>
          <a:noFill/>
        </p:spPr>
        <p:txBody>
          <a:bodyPr wrap="square" rtlCol="0">
            <a:spAutoFit/>
          </a:bodyPr>
          <a:lstStyle/>
          <a:p>
            <a:r>
              <a:rPr lang="nb-NO" sz="2000" dirty="0"/>
              <a:t>Angle </a:t>
            </a:r>
            <a:r>
              <a:rPr lang="nb-NO" sz="2000" dirty="0" err="1"/>
              <a:t>information</a:t>
            </a:r>
            <a:r>
              <a:rPr lang="nb-NO" sz="2000" dirty="0"/>
              <a:t>, (R0,G)</a:t>
            </a:r>
            <a:endParaRPr lang="en-US" sz="2000" dirty="0"/>
          </a:p>
        </p:txBody>
      </p:sp>
      <p:sp>
        <p:nvSpPr>
          <p:cNvPr id="8" name="TextBox 7"/>
          <p:cNvSpPr txBox="1"/>
          <p:nvPr/>
        </p:nvSpPr>
        <p:spPr>
          <a:xfrm>
            <a:off x="1043608" y="5229200"/>
            <a:ext cx="7056784" cy="1015663"/>
          </a:xfrm>
          <a:prstGeom prst="rect">
            <a:avLst/>
          </a:prstGeom>
          <a:noFill/>
        </p:spPr>
        <p:txBody>
          <a:bodyPr wrap="square" rtlCol="0">
            <a:spAutoFit/>
          </a:bodyPr>
          <a:lstStyle/>
          <a:p>
            <a:r>
              <a:rPr lang="nb-NO" sz="2000" dirty="0"/>
              <a:t>VOI </a:t>
            </a:r>
            <a:r>
              <a:rPr lang="nb-NO" sz="2000" dirty="0" err="1"/>
              <a:t>of</a:t>
            </a:r>
            <a:r>
              <a:rPr lang="nb-NO" sz="2000" dirty="0"/>
              <a:t> time-lapse data is </a:t>
            </a:r>
            <a:r>
              <a:rPr lang="nb-NO" sz="2000" dirty="0" err="1"/>
              <a:t>about</a:t>
            </a:r>
            <a:r>
              <a:rPr lang="nb-NO" sz="2000" dirty="0"/>
              <a:t> $50 million. </a:t>
            </a:r>
          </a:p>
          <a:p>
            <a:r>
              <a:rPr lang="nb-NO" sz="2000" dirty="0"/>
              <a:t>No </a:t>
            </a:r>
            <a:r>
              <a:rPr lang="nb-NO" sz="2000" dirty="0" err="1"/>
              <a:t>big</a:t>
            </a:r>
            <a:r>
              <a:rPr lang="nb-NO" sz="2000" dirty="0"/>
              <a:t> </a:t>
            </a:r>
            <a:r>
              <a:rPr lang="nb-NO" sz="2000" dirty="0" err="1"/>
              <a:t>differences</a:t>
            </a:r>
            <a:r>
              <a:rPr lang="nb-NO" sz="2000" dirty="0"/>
              <a:t> in VOI </a:t>
            </a:r>
            <a:r>
              <a:rPr lang="nb-NO" sz="2000" dirty="0" err="1"/>
              <a:t>of</a:t>
            </a:r>
            <a:r>
              <a:rPr lang="nb-NO" sz="2000" dirty="0"/>
              <a:t> </a:t>
            </a:r>
            <a:r>
              <a:rPr lang="nb-NO" sz="2000" dirty="0" err="1"/>
              <a:t>processing</a:t>
            </a:r>
            <a:r>
              <a:rPr lang="nb-NO" sz="2000" dirty="0"/>
              <a:t> </a:t>
            </a:r>
            <a:r>
              <a:rPr lang="nb-NO" sz="2000" dirty="0" err="1"/>
              <a:t>methods</a:t>
            </a:r>
            <a:r>
              <a:rPr lang="nb-NO" sz="2000" dirty="0"/>
              <a:t> </a:t>
            </a:r>
          </a:p>
          <a:p>
            <a:r>
              <a:rPr lang="nb-NO" sz="2000" dirty="0"/>
              <a:t>(</a:t>
            </a:r>
            <a:r>
              <a:rPr lang="nb-NO" sz="2000" dirty="0" err="1"/>
              <a:t>but</a:t>
            </a:r>
            <a:r>
              <a:rPr lang="nb-NO" sz="2000" dirty="0"/>
              <a:t> </a:t>
            </a:r>
            <a:r>
              <a:rPr lang="nb-NO" sz="2000" dirty="0" err="1"/>
              <a:t>the</a:t>
            </a:r>
            <a:r>
              <a:rPr lang="nb-NO" sz="2000" dirty="0"/>
              <a:t> </a:t>
            </a:r>
            <a:r>
              <a:rPr lang="nb-NO" sz="2000" dirty="0" err="1"/>
              <a:t>price</a:t>
            </a:r>
            <a:r>
              <a:rPr lang="nb-NO" sz="2000" dirty="0"/>
              <a:t> </a:t>
            </a:r>
            <a:r>
              <a:rPr lang="nb-NO" sz="2000" dirty="0" err="1"/>
              <a:t>of</a:t>
            </a:r>
            <a:r>
              <a:rPr lang="nb-NO" sz="2000" dirty="0"/>
              <a:t> </a:t>
            </a:r>
            <a:r>
              <a:rPr lang="nb-NO" sz="2000" dirty="0" err="1"/>
              <a:t>these</a:t>
            </a:r>
            <a:r>
              <a:rPr lang="nb-NO" sz="2000" dirty="0"/>
              <a:t> </a:t>
            </a:r>
            <a:r>
              <a:rPr lang="nb-NO" sz="2000" dirty="0" err="1"/>
              <a:t>likely</a:t>
            </a:r>
            <a:r>
              <a:rPr lang="nb-NO" sz="2000" dirty="0"/>
              <a:t> </a:t>
            </a:r>
            <a:r>
              <a:rPr lang="nb-NO" sz="2000" dirty="0" err="1"/>
              <a:t>differ</a:t>
            </a:r>
            <a:r>
              <a:rPr lang="nb-NO" sz="2000" dirty="0"/>
              <a:t>). </a:t>
            </a:r>
            <a:endParaRPr lang="en-US" sz="2000" dirty="0"/>
          </a:p>
        </p:txBody>
      </p:sp>
      <p:sp>
        <p:nvSpPr>
          <p:cNvPr id="6" name="TextBox 5"/>
          <p:cNvSpPr txBox="1"/>
          <p:nvPr/>
        </p:nvSpPr>
        <p:spPr>
          <a:xfrm>
            <a:off x="5459104" y="6453336"/>
            <a:ext cx="3649400" cy="338554"/>
          </a:xfrm>
          <a:prstGeom prst="rect">
            <a:avLst/>
          </a:prstGeom>
          <a:noFill/>
        </p:spPr>
        <p:txBody>
          <a:bodyPr wrap="square" rtlCol="0">
            <a:spAutoFit/>
          </a:bodyPr>
          <a:lstStyle/>
          <a:p>
            <a:r>
              <a:rPr lang="nb-NO" sz="1600" dirty="0"/>
              <a:t>(</a:t>
            </a:r>
            <a:r>
              <a:rPr lang="nb-NO" sz="1600" dirty="0" err="1"/>
              <a:t>Bootstrap</a:t>
            </a:r>
            <a:r>
              <a:rPr lang="nb-NO" sz="1600" dirty="0"/>
              <a:t> used to </a:t>
            </a:r>
            <a:r>
              <a:rPr lang="nb-NO" sz="1600" dirty="0" err="1"/>
              <a:t>get</a:t>
            </a:r>
            <a:r>
              <a:rPr lang="nb-NO" sz="1600" dirty="0"/>
              <a:t> </a:t>
            </a:r>
            <a:r>
              <a:rPr lang="nb-NO" sz="1600" dirty="0" err="1"/>
              <a:t>distribution</a:t>
            </a:r>
            <a:r>
              <a:rPr lang="nb-NO" sz="1600" dirty="0"/>
              <a:t>.)</a:t>
            </a:r>
            <a:endParaRPr lang="en-US" sz="1600" dirty="0"/>
          </a:p>
        </p:txBody>
      </p:sp>
    </p:spTree>
    <p:extLst>
      <p:ext uri="{BB962C8B-B14F-4D97-AF65-F5344CB8AC3E}">
        <p14:creationId xmlns:p14="http://schemas.microsoft.com/office/powerpoint/2010/main" val="2900290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453A9-3035-EA8D-BEDC-30DFC78D5873}"/>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107F8228-2D98-3C33-17E7-4621B8A6B89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itle 1">
            <a:extLst>
              <a:ext uri="{FF2B5EF4-FFF2-40B4-BE49-F238E27FC236}">
                <a16:creationId xmlns:a16="http://schemas.microsoft.com/office/drawing/2014/main" id="{B560E6CD-7520-5A86-DCF4-4CD19EB92CC4}"/>
              </a:ext>
            </a:extLst>
          </p:cNvPr>
          <p:cNvSpPr txBox="1">
            <a:spLocks/>
          </p:cNvSpPr>
          <p:nvPr/>
        </p:nvSpPr>
        <p:spPr>
          <a:xfrm>
            <a:off x="457200" y="274638"/>
            <a:ext cx="85792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dirty="0" err="1"/>
              <a:t>Examples</a:t>
            </a:r>
            <a:r>
              <a:rPr lang="nb-NO" dirty="0"/>
              <a:t> </a:t>
            </a:r>
            <a:r>
              <a:rPr lang="nb-NO" dirty="0" err="1"/>
              <a:t>of</a:t>
            </a:r>
            <a:r>
              <a:rPr lang="nb-NO" dirty="0"/>
              <a:t> CO2 </a:t>
            </a:r>
            <a:r>
              <a:rPr lang="nb-NO" dirty="0" err="1"/>
              <a:t>monitoring</a:t>
            </a:r>
            <a:endParaRPr lang="en-US" dirty="0"/>
          </a:p>
        </p:txBody>
      </p:sp>
      <p:sp>
        <p:nvSpPr>
          <p:cNvPr id="7" name="Rectangle 5">
            <a:extLst>
              <a:ext uri="{FF2B5EF4-FFF2-40B4-BE49-F238E27FC236}">
                <a16:creationId xmlns:a16="http://schemas.microsoft.com/office/drawing/2014/main" id="{C96DD625-0B41-C4D7-7598-311D942342D3}"/>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7">
            <a:extLst>
              <a:ext uri="{FF2B5EF4-FFF2-40B4-BE49-F238E27FC236}">
                <a16:creationId xmlns:a16="http://schemas.microsoft.com/office/drawing/2014/main" id="{14ECD247-FFDF-0785-D697-4FE4EFFCEEF4}"/>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1" descr="A map of the arctic&#10;&#10;AI-generated content may be incorrect.">
            <a:extLst>
              <a:ext uri="{FF2B5EF4-FFF2-40B4-BE49-F238E27FC236}">
                <a16:creationId xmlns:a16="http://schemas.microsoft.com/office/drawing/2014/main" id="{28375549-8141-A025-9E6C-A919098F68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146" y="1847787"/>
            <a:ext cx="2944326" cy="3162424"/>
          </a:xfrm>
          <a:prstGeom prst="rect">
            <a:avLst/>
          </a:prstGeom>
        </p:spPr>
      </p:pic>
      <p:pic>
        <p:nvPicPr>
          <p:cNvPr id="14" name="Picture 13" descr="A close up of a wood&#10;&#10;AI-generated content may be incorrect.">
            <a:extLst>
              <a:ext uri="{FF2B5EF4-FFF2-40B4-BE49-F238E27FC236}">
                <a16:creationId xmlns:a16="http://schemas.microsoft.com/office/drawing/2014/main" id="{39392869-22ED-6BD7-60AB-07CAA5C19D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0072" y="2420888"/>
            <a:ext cx="5538317" cy="2291449"/>
          </a:xfrm>
          <a:prstGeom prst="rect">
            <a:avLst/>
          </a:prstGeom>
        </p:spPr>
      </p:pic>
      <p:sp>
        <p:nvSpPr>
          <p:cNvPr id="15" name="TextBox 14">
            <a:extLst>
              <a:ext uri="{FF2B5EF4-FFF2-40B4-BE49-F238E27FC236}">
                <a16:creationId xmlns:a16="http://schemas.microsoft.com/office/drawing/2014/main" id="{988121A5-CF43-287E-89DD-A31F830E81F9}"/>
              </a:ext>
            </a:extLst>
          </p:cNvPr>
          <p:cNvSpPr txBox="1"/>
          <p:nvPr/>
        </p:nvSpPr>
        <p:spPr>
          <a:xfrm>
            <a:off x="3707904" y="1772816"/>
            <a:ext cx="3312368" cy="646331"/>
          </a:xfrm>
          <a:prstGeom prst="rect">
            <a:avLst/>
          </a:prstGeom>
          <a:noFill/>
        </p:spPr>
        <p:txBody>
          <a:bodyPr wrap="square" rtlCol="0">
            <a:spAutoFit/>
          </a:bodyPr>
          <a:lstStyle/>
          <a:p>
            <a:r>
              <a:rPr lang="en-NO" dirty="0"/>
              <a:t>Smeaheia prospect </a:t>
            </a:r>
          </a:p>
          <a:p>
            <a:r>
              <a:rPr lang="en-NO" dirty="0"/>
              <a:t>(uncertainty in fault migration)</a:t>
            </a:r>
          </a:p>
        </p:txBody>
      </p:sp>
    </p:spTree>
    <p:extLst>
      <p:ext uri="{BB962C8B-B14F-4D97-AF65-F5344CB8AC3E}">
        <p14:creationId xmlns:p14="http://schemas.microsoft.com/office/powerpoint/2010/main" val="1047696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9BF4B-16B8-4347-EEC2-BB60DB9E3B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0472BA-5F09-4082-9814-FCFE8F1542A0}"/>
              </a:ext>
            </a:extLst>
          </p:cNvPr>
          <p:cNvSpPr>
            <a:spLocks noGrp="1"/>
          </p:cNvSpPr>
          <p:nvPr>
            <p:ph type="title"/>
          </p:nvPr>
        </p:nvSpPr>
        <p:spPr/>
        <p:txBody>
          <a:bodyPr/>
          <a:lstStyle/>
          <a:p>
            <a:r>
              <a:rPr lang="en-NO" dirty="0"/>
              <a:t>CO</a:t>
            </a:r>
            <a:r>
              <a:rPr lang="en-NO" sz="2800" dirty="0"/>
              <a:t>2</a:t>
            </a:r>
            <a:r>
              <a:rPr lang="en-NO" dirty="0"/>
              <a:t> monitoring</a:t>
            </a:r>
          </a:p>
        </p:txBody>
      </p:sp>
      <p:pic>
        <p:nvPicPr>
          <p:cNvPr id="6" name="Picture 5" descr="A diagram of a graph&#10;&#10;AI-generated content may be incorrect.">
            <a:extLst>
              <a:ext uri="{FF2B5EF4-FFF2-40B4-BE49-F238E27FC236}">
                <a16:creationId xmlns:a16="http://schemas.microsoft.com/office/drawing/2014/main" id="{AFA6E4C6-691B-041F-FADD-6BD43F7E70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1556792"/>
            <a:ext cx="7772400" cy="4069631"/>
          </a:xfrm>
          <a:prstGeom prst="rect">
            <a:avLst/>
          </a:prstGeom>
        </p:spPr>
      </p:pic>
      <p:sp>
        <p:nvSpPr>
          <p:cNvPr id="7" name="TextBox 6">
            <a:extLst>
              <a:ext uri="{FF2B5EF4-FFF2-40B4-BE49-F238E27FC236}">
                <a16:creationId xmlns:a16="http://schemas.microsoft.com/office/drawing/2014/main" id="{D63DD023-0271-DE61-8BAF-02B85E98DA4C}"/>
              </a:ext>
            </a:extLst>
          </p:cNvPr>
          <p:cNvSpPr txBox="1"/>
          <p:nvPr/>
        </p:nvSpPr>
        <p:spPr>
          <a:xfrm>
            <a:off x="914400" y="5626423"/>
            <a:ext cx="7113984" cy="923330"/>
          </a:xfrm>
          <a:prstGeom prst="rect">
            <a:avLst/>
          </a:prstGeom>
          <a:noFill/>
        </p:spPr>
        <p:txBody>
          <a:bodyPr wrap="square" rtlCol="0">
            <a:spAutoFit/>
          </a:bodyPr>
          <a:lstStyle/>
          <a:p>
            <a:r>
              <a:rPr lang="en-NO" dirty="0"/>
              <a:t>Monitor when the </a:t>
            </a:r>
          </a:p>
          <a:p>
            <a:pPr marL="285750" indent="-285750">
              <a:buFontTx/>
              <a:buChar char="-"/>
            </a:pPr>
            <a:r>
              <a:rPr lang="en-NO" dirty="0"/>
              <a:t>uncertainty is larger?</a:t>
            </a:r>
          </a:p>
          <a:p>
            <a:pPr marL="285750" indent="-285750">
              <a:buFontTx/>
              <a:buChar char="-"/>
            </a:pPr>
            <a:r>
              <a:rPr lang="en-GB" dirty="0"/>
              <a:t>r</a:t>
            </a:r>
            <a:r>
              <a:rPr lang="en-NO" dirty="0"/>
              <a:t>isk of leakage exceeds limit?</a:t>
            </a:r>
          </a:p>
        </p:txBody>
      </p:sp>
    </p:spTree>
    <p:extLst>
      <p:ext uri="{BB962C8B-B14F-4D97-AF65-F5344CB8AC3E}">
        <p14:creationId xmlns:p14="http://schemas.microsoft.com/office/powerpoint/2010/main" val="1999186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B93C0-BEA2-F3FC-36AE-E3D26BFCB6F3}"/>
            </a:ext>
          </a:extLst>
        </p:cNvPr>
        <p:cNvGrpSpPr/>
        <p:nvPr/>
      </p:nvGrpSpPr>
      <p:grpSpPr>
        <a:xfrm>
          <a:off x="0" y="0"/>
          <a:ext cx="0" cy="0"/>
          <a:chOff x="0" y="0"/>
          <a:chExt cx="0" cy="0"/>
        </a:xfrm>
      </p:grpSpPr>
      <p:sp>
        <p:nvSpPr>
          <p:cNvPr id="4" name="Rectangle 2">
            <a:extLst>
              <a:ext uri="{FF2B5EF4-FFF2-40B4-BE49-F238E27FC236}">
                <a16:creationId xmlns:a16="http://schemas.microsoft.com/office/drawing/2014/main" id="{B6FECE4A-F905-7637-9BBE-F9DF33E2AE9A}"/>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itle 1">
            <a:extLst>
              <a:ext uri="{FF2B5EF4-FFF2-40B4-BE49-F238E27FC236}">
                <a16:creationId xmlns:a16="http://schemas.microsoft.com/office/drawing/2014/main" id="{C514F1B8-4AC9-B4E0-CA49-4F34E17D919A}"/>
              </a:ext>
            </a:extLst>
          </p:cNvPr>
          <p:cNvSpPr txBox="1">
            <a:spLocks/>
          </p:cNvSpPr>
          <p:nvPr/>
        </p:nvSpPr>
        <p:spPr>
          <a:xfrm>
            <a:off x="457200" y="274638"/>
            <a:ext cx="85792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dirty="0" err="1"/>
              <a:t>Examples</a:t>
            </a:r>
            <a:r>
              <a:rPr lang="nb-NO" dirty="0"/>
              <a:t> </a:t>
            </a:r>
            <a:r>
              <a:rPr lang="nb-NO" dirty="0" err="1"/>
              <a:t>of</a:t>
            </a:r>
            <a:r>
              <a:rPr lang="nb-NO" dirty="0"/>
              <a:t> CO2 </a:t>
            </a:r>
            <a:r>
              <a:rPr lang="nb-NO" dirty="0" err="1"/>
              <a:t>monitoring</a:t>
            </a:r>
            <a:endParaRPr lang="en-US" dirty="0"/>
          </a:p>
        </p:txBody>
      </p:sp>
      <p:sp>
        <p:nvSpPr>
          <p:cNvPr id="7" name="Rectangle 5">
            <a:extLst>
              <a:ext uri="{FF2B5EF4-FFF2-40B4-BE49-F238E27FC236}">
                <a16:creationId xmlns:a16="http://schemas.microsoft.com/office/drawing/2014/main" id="{20F43734-0B51-8AF8-3F0F-E9A337258E51}"/>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7">
            <a:extLst>
              <a:ext uri="{FF2B5EF4-FFF2-40B4-BE49-F238E27FC236}">
                <a16:creationId xmlns:a16="http://schemas.microsoft.com/office/drawing/2014/main" id="{A4F4C331-D828-AC02-66DF-B0E592BF3D78}"/>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TextBox 14">
            <a:extLst>
              <a:ext uri="{FF2B5EF4-FFF2-40B4-BE49-F238E27FC236}">
                <a16:creationId xmlns:a16="http://schemas.microsoft.com/office/drawing/2014/main" id="{A9D939B6-615E-DEB6-5C0A-297C13917959}"/>
              </a:ext>
            </a:extLst>
          </p:cNvPr>
          <p:cNvSpPr txBox="1"/>
          <p:nvPr/>
        </p:nvSpPr>
        <p:spPr>
          <a:xfrm>
            <a:off x="611560" y="1616188"/>
            <a:ext cx="4392488" cy="646331"/>
          </a:xfrm>
          <a:prstGeom prst="rect">
            <a:avLst/>
          </a:prstGeom>
          <a:noFill/>
        </p:spPr>
        <p:txBody>
          <a:bodyPr wrap="square" rtlCol="0">
            <a:spAutoFit/>
          </a:bodyPr>
          <a:lstStyle/>
          <a:p>
            <a:r>
              <a:rPr lang="en-NO" dirty="0"/>
              <a:t>Sleipner storage</a:t>
            </a:r>
          </a:p>
          <a:p>
            <a:r>
              <a:rPr lang="en-NO" dirty="0"/>
              <a:t>(migration from pressure and chimneys)</a:t>
            </a:r>
          </a:p>
        </p:txBody>
      </p:sp>
      <p:pic>
        <p:nvPicPr>
          <p:cNvPr id="2" name="Picture 1">
            <a:extLst>
              <a:ext uri="{FF2B5EF4-FFF2-40B4-BE49-F238E27FC236}">
                <a16:creationId xmlns:a16="http://schemas.microsoft.com/office/drawing/2014/main" id="{151FFFE2-B574-8E48-6A96-ADD1553F349F}"/>
              </a:ext>
            </a:extLst>
          </p:cNvPr>
          <p:cNvPicPr>
            <a:picLocks noChangeAspect="1"/>
          </p:cNvPicPr>
          <p:nvPr/>
        </p:nvPicPr>
        <p:blipFill>
          <a:blip r:embed="rId2"/>
          <a:stretch>
            <a:fillRect/>
          </a:stretch>
        </p:blipFill>
        <p:spPr>
          <a:xfrm>
            <a:off x="6156176" y="2876128"/>
            <a:ext cx="2590800" cy="3505200"/>
          </a:xfrm>
          <a:prstGeom prst="rect">
            <a:avLst/>
          </a:prstGeom>
        </p:spPr>
      </p:pic>
      <p:pic>
        <p:nvPicPr>
          <p:cNvPr id="5" name="Picture 4" descr="A close-up of a grey liquid&#10;&#10;AI-generated content may be incorrect.">
            <a:extLst>
              <a:ext uri="{FF2B5EF4-FFF2-40B4-BE49-F238E27FC236}">
                <a16:creationId xmlns:a16="http://schemas.microsoft.com/office/drawing/2014/main" id="{B43880F1-A834-4970-5739-7EA89A2BD2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51" y="3356991"/>
            <a:ext cx="5956389" cy="2917907"/>
          </a:xfrm>
          <a:prstGeom prst="rect">
            <a:avLst/>
          </a:prstGeom>
        </p:spPr>
      </p:pic>
      <p:sp>
        <p:nvSpPr>
          <p:cNvPr id="8" name="TextBox 7">
            <a:extLst>
              <a:ext uri="{FF2B5EF4-FFF2-40B4-BE49-F238E27FC236}">
                <a16:creationId xmlns:a16="http://schemas.microsoft.com/office/drawing/2014/main" id="{F024C87F-270B-7DBC-3EDF-679937D68D22}"/>
              </a:ext>
            </a:extLst>
          </p:cNvPr>
          <p:cNvSpPr txBox="1"/>
          <p:nvPr/>
        </p:nvSpPr>
        <p:spPr>
          <a:xfrm>
            <a:off x="457200" y="2924944"/>
            <a:ext cx="4114800" cy="369332"/>
          </a:xfrm>
          <a:prstGeom prst="rect">
            <a:avLst/>
          </a:prstGeom>
          <a:noFill/>
        </p:spPr>
        <p:txBody>
          <a:bodyPr wrap="square" rtlCol="0">
            <a:spAutoFit/>
          </a:bodyPr>
          <a:lstStyle/>
          <a:p>
            <a:r>
              <a:rPr lang="en-NO" dirty="0"/>
              <a:t>2025 Full Waveform inversion results</a:t>
            </a:r>
          </a:p>
        </p:txBody>
      </p:sp>
    </p:spTree>
    <p:extLst>
      <p:ext uri="{BB962C8B-B14F-4D97-AF65-F5344CB8AC3E}">
        <p14:creationId xmlns:p14="http://schemas.microsoft.com/office/powerpoint/2010/main" val="4234946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AE756D7-A529-68AD-E909-3CEBF756ACD9}"/>
              </a:ext>
            </a:extLst>
          </p:cNvPr>
          <p:cNvSpPr>
            <a:spLocks noGrp="1"/>
          </p:cNvSpPr>
          <p:nvPr>
            <p:ph type="title"/>
          </p:nvPr>
        </p:nvSpPr>
        <p:spPr>
          <a:xfrm>
            <a:off x="179512" y="268272"/>
            <a:ext cx="8229600" cy="523220"/>
          </a:xfrm>
        </p:spPr>
        <p:txBody>
          <a:bodyPr/>
          <a:lstStyle/>
          <a:p>
            <a:r>
              <a:rPr lang="nb-NO" dirty="0" err="1"/>
              <a:t>Flow</a:t>
            </a:r>
            <a:r>
              <a:rPr lang="nb-NO" dirty="0"/>
              <a:t> </a:t>
            </a:r>
            <a:r>
              <a:rPr lang="nb-NO" dirty="0" err="1"/>
              <a:t>experiment</a:t>
            </a:r>
            <a:r>
              <a:rPr lang="nb-NO" dirty="0"/>
              <a:t>, Sleipner </a:t>
            </a:r>
            <a:r>
              <a:rPr lang="nb-NO" dirty="0" err="1"/>
              <a:t>model</a:t>
            </a:r>
            <a:endParaRPr lang="nb-NO" dirty="0"/>
          </a:p>
        </p:txBody>
      </p:sp>
      <p:pic>
        <p:nvPicPr>
          <p:cNvPr id="2" name="Sequence 01_edited">
            <a:hlinkClick r:id="" action="ppaction://media"/>
            <a:extLst>
              <a:ext uri="{FF2B5EF4-FFF2-40B4-BE49-F238E27FC236}">
                <a16:creationId xmlns:a16="http://schemas.microsoft.com/office/drawing/2014/main" id="{92E7DC17-8F60-1C4C-04D6-C8E33F2408E2}"/>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3998" b="13981"/>
          <a:stretch/>
        </p:blipFill>
        <p:spPr>
          <a:xfrm>
            <a:off x="0" y="2296350"/>
            <a:ext cx="9144000" cy="3704400"/>
          </a:xfrm>
          <a:prstGeom prst="rect">
            <a:avLst/>
          </a:prstGeom>
        </p:spPr>
      </p:pic>
      <p:sp>
        <p:nvSpPr>
          <p:cNvPr id="8" name="Freeform: Shape 7">
            <a:extLst>
              <a:ext uri="{FF2B5EF4-FFF2-40B4-BE49-F238E27FC236}">
                <a16:creationId xmlns:a16="http://schemas.microsoft.com/office/drawing/2014/main" id="{6074BECE-8AE0-9632-3F69-805ED0F97F05}"/>
              </a:ext>
            </a:extLst>
          </p:cNvPr>
          <p:cNvSpPr/>
          <p:nvPr/>
        </p:nvSpPr>
        <p:spPr>
          <a:xfrm>
            <a:off x="2291380" y="2427867"/>
            <a:ext cx="2974489" cy="1877210"/>
          </a:xfrm>
          <a:custGeom>
            <a:avLst/>
            <a:gdLst>
              <a:gd name="connsiteX0" fmla="*/ 0 w 2974489"/>
              <a:gd name="connsiteY0" fmla="*/ 424928 h 1877210"/>
              <a:gd name="connsiteX1" fmla="*/ 301214 w 2974489"/>
              <a:gd name="connsiteY1" fmla="*/ 285078 h 1877210"/>
              <a:gd name="connsiteX2" fmla="*/ 451821 w 2974489"/>
              <a:gd name="connsiteY2" fmla="*/ 166744 h 1877210"/>
              <a:gd name="connsiteX3" fmla="*/ 661595 w 2974489"/>
              <a:gd name="connsiteY3" fmla="*/ 53789 h 1877210"/>
              <a:gd name="connsiteX4" fmla="*/ 699247 w 2974489"/>
              <a:gd name="connsiteY4" fmla="*/ 26895 h 1877210"/>
              <a:gd name="connsiteX5" fmla="*/ 736899 w 2974489"/>
              <a:gd name="connsiteY5" fmla="*/ 16137 h 1877210"/>
              <a:gd name="connsiteX6" fmla="*/ 833717 w 2974489"/>
              <a:gd name="connsiteY6" fmla="*/ 0 h 1877210"/>
              <a:gd name="connsiteX7" fmla="*/ 946673 w 2974489"/>
              <a:gd name="connsiteY7" fmla="*/ 16137 h 1877210"/>
              <a:gd name="connsiteX8" fmla="*/ 995082 w 2974489"/>
              <a:gd name="connsiteY8" fmla="*/ 26895 h 1877210"/>
              <a:gd name="connsiteX9" fmla="*/ 1016597 w 2974489"/>
              <a:gd name="connsiteY9" fmla="*/ 43031 h 1877210"/>
              <a:gd name="connsiteX10" fmla="*/ 1054249 w 2974489"/>
              <a:gd name="connsiteY10" fmla="*/ 75304 h 1877210"/>
              <a:gd name="connsiteX11" fmla="*/ 1070386 w 2974489"/>
              <a:gd name="connsiteY11" fmla="*/ 91440 h 1877210"/>
              <a:gd name="connsiteX12" fmla="*/ 1091901 w 2974489"/>
              <a:gd name="connsiteY12" fmla="*/ 107577 h 1877210"/>
              <a:gd name="connsiteX13" fmla="*/ 1129553 w 2974489"/>
              <a:gd name="connsiteY13" fmla="*/ 139850 h 1877210"/>
              <a:gd name="connsiteX14" fmla="*/ 1226372 w 2974489"/>
              <a:gd name="connsiteY14" fmla="*/ 199017 h 1877210"/>
              <a:gd name="connsiteX15" fmla="*/ 1280160 w 2974489"/>
              <a:gd name="connsiteY15" fmla="*/ 252805 h 1877210"/>
              <a:gd name="connsiteX16" fmla="*/ 1328569 w 2974489"/>
              <a:gd name="connsiteY16" fmla="*/ 285078 h 1877210"/>
              <a:gd name="connsiteX17" fmla="*/ 1500692 w 2974489"/>
              <a:gd name="connsiteY17" fmla="*/ 381897 h 1877210"/>
              <a:gd name="connsiteX18" fmla="*/ 1780390 w 2974489"/>
              <a:gd name="connsiteY18" fmla="*/ 548640 h 1877210"/>
              <a:gd name="connsiteX19" fmla="*/ 2108499 w 2974489"/>
              <a:gd name="connsiteY19" fmla="*/ 693869 h 1877210"/>
              <a:gd name="connsiteX20" fmla="*/ 2199939 w 2974489"/>
              <a:gd name="connsiteY20" fmla="*/ 758415 h 1877210"/>
              <a:gd name="connsiteX21" fmla="*/ 2264485 w 2974489"/>
              <a:gd name="connsiteY21" fmla="*/ 812203 h 1877210"/>
              <a:gd name="connsiteX22" fmla="*/ 2441986 w 2974489"/>
              <a:gd name="connsiteY22" fmla="*/ 903643 h 1877210"/>
              <a:gd name="connsiteX23" fmla="*/ 2495774 w 2974489"/>
              <a:gd name="connsiteY23" fmla="*/ 941295 h 1877210"/>
              <a:gd name="connsiteX24" fmla="*/ 2544183 w 2974489"/>
              <a:gd name="connsiteY24" fmla="*/ 962810 h 1877210"/>
              <a:gd name="connsiteX25" fmla="*/ 2565699 w 2974489"/>
              <a:gd name="connsiteY25" fmla="*/ 973568 h 1877210"/>
              <a:gd name="connsiteX26" fmla="*/ 2597972 w 2974489"/>
              <a:gd name="connsiteY26" fmla="*/ 1005840 h 1877210"/>
              <a:gd name="connsiteX27" fmla="*/ 2624866 w 2974489"/>
              <a:gd name="connsiteY27" fmla="*/ 1054250 h 1877210"/>
              <a:gd name="connsiteX28" fmla="*/ 2651760 w 2974489"/>
              <a:gd name="connsiteY28" fmla="*/ 1086523 h 1877210"/>
              <a:gd name="connsiteX29" fmla="*/ 2684033 w 2974489"/>
              <a:gd name="connsiteY29" fmla="*/ 1129553 h 1877210"/>
              <a:gd name="connsiteX30" fmla="*/ 2689412 w 2974489"/>
              <a:gd name="connsiteY30" fmla="*/ 1145690 h 1877210"/>
              <a:gd name="connsiteX31" fmla="*/ 2716306 w 2974489"/>
              <a:gd name="connsiteY31" fmla="*/ 1183342 h 1877210"/>
              <a:gd name="connsiteX32" fmla="*/ 2727063 w 2974489"/>
              <a:gd name="connsiteY32" fmla="*/ 1210236 h 1877210"/>
              <a:gd name="connsiteX33" fmla="*/ 2748579 w 2974489"/>
              <a:gd name="connsiteY33" fmla="*/ 1264024 h 1877210"/>
              <a:gd name="connsiteX34" fmla="*/ 2770094 w 2974489"/>
              <a:gd name="connsiteY34" fmla="*/ 1307055 h 1877210"/>
              <a:gd name="connsiteX35" fmla="*/ 2786230 w 2974489"/>
              <a:gd name="connsiteY35" fmla="*/ 1317812 h 1877210"/>
              <a:gd name="connsiteX36" fmla="*/ 2877670 w 2974489"/>
              <a:gd name="connsiteY36" fmla="*/ 1398495 h 1877210"/>
              <a:gd name="connsiteX37" fmla="*/ 2904565 w 2974489"/>
              <a:gd name="connsiteY37" fmla="*/ 1414631 h 1877210"/>
              <a:gd name="connsiteX38" fmla="*/ 2926080 w 2974489"/>
              <a:gd name="connsiteY38" fmla="*/ 1425389 h 1877210"/>
              <a:gd name="connsiteX39" fmla="*/ 2947595 w 2974489"/>
              <a:gd name="connsiteY39" fmla="*/ 1441525 h 1877210"/>
              <a:gd name="connsiteX40" fmla="*/ 2958353 w 2974489"/>
              <a:gd name="connsiteY40" fmla="*/ 1473798 h 1877210"/>
              <a:gd name="connsiteX41" fmla="*/ 2974489 w 2974489"/>
              <a:gd name="connsiteY41" fmla="*/ 1511450 h 1877210"/>
              <a:gd name="connsiteX42" fmla="*/ 2899186 w 2974489"/>
              <a:gd name="connsiteY42" fmla="*/ 1586753 h 1877210"/>
              <a:gd name="connsiteX43" fmla="*/ 2770094 w 2974489"/>
              <a:gd name="connsiteY43" fmla="*/ 1651299 h 1877210"/>
              <a:gd name="connsiteX44" fmla="*/ 2651760 w 2974489"/>
              <a:gd name="connsiteY44" fmla="*/ 1710466 h 1877210"/>
              <a:gd name="connsiteX45" fmla="*/ 2581835 w 2974489"/>
              <a:gd name="connsiteY45" fmla="*/ 1753497 h 1877210"/>
              <a:gd name="connsiteX46" fmla="*/ 2517289 w 2974489"/>
              <a:gd name="connsiteY46" fmla="*/ 1785770 h 1877210"/>
              <a:gd name="connsiteX47" fmla="*/ 2452743 w 2974489"/>
              <a:gd name="connsiteY47" fmla="*/ 1823422 h 1877210"/>
              <a:gd name="connsiteX48" fmla="*/ 2415092 w 2974489"/>
              <a:gd name="connsiteY48" fmla="*/ 1839558 h 1877210"/>
              <a:gd name="connsiteX49" fmla="*/ 2345167 w 2974489"/>
              <a:gd name="connsiteY49" fmla="*/ 1861073 h 1877210"/>
              <a:gd name="connsiteX50" fmla="*/ 2296757 w 2974489"/>
              <a:gd name="connsiteY50" fmla="*/ 1871831 h 1877210"/>
              <a:gd name="connsiteX51" fmla="*/ 2275242 w 2974489"/>
              <a:gd name="connsiteY51" fmla="*/ 1877210 h 1877210"/>
              <a:gd name="connsiteX52" fmla="*/ 2216075 w 2974489"/>
              <a:gd name="connsiteY52" fmla="*/ 1871831 h 1877210"/>
              <a:gd name="connsiteX53" fmla="*/ 1979407 w 2974489"/>
              <a:gd name="connsiteY53" fmla="*/ 1861073 h 1877210"/>
              <a:gd name="connsiteX54" fmla="*/ 1936376 w 2974489"/>
              <a:gd name="connsiteY54" fmla="*/ 1844937 h 1877210"/>
              <a:gd name="connsiteX55" fmla="*/ 1436146 w 2974489"/>
              <a:gd name="connsiteY55" fmla="*/ 1602890 h 1877210"/>
              <a:gd name="connsiteX56" fmla="*/ 1134932 w 2974489"/>
              <a:gd name="connsiteY56" fmla="*/ 1436146 h 1877210"/>
              <a:gd name="connsiteX57" fmla="*/ 1102659 w 2974489"/>
              <a:gd name="connsiteY57" fmla="*/ 1393116 h 1877210"/>
              <a:gd name="connsiteX58" fmla="*/ 1027355 w 2974489"/>
              <a:gd name="connsiteY58" fmla="*/ 1328570 h 1877210"/>
              <a:gd name="connsiteX59" fmla="*/ 1005840 w 2974489"/>
              <a:gd name="connsiteY59" fmla="*/ 1296297 h 1877210"/>
              <a:gd name="connsiteX60" fmla="*/ 968188 w 2974489"/>
              <a:gd name="connsiteY60" fmla="*/ 1253266 h 1877210"/>
              <a:gd name="connsiteX61" fmla="*/ 935915 w 2974489"/>
              <a:gd name="connsiteY61" fmla="*/ 1204857 h 1877210"/>
              <a:gd name="connsiteX62" fmla="*/ 828339 w 2974489"/>
              <a:gd name="connsiteY62" fmla="*/ 1081144 h 1877210"/>
              <a:gd name="connsiteX63" fmla="*/ 769172 w 2974489"/>
              <a:gd name="connsiteY63" fmla="*/ 1005840 h 1877210"/>
              <a:gd name="connsiteX64" fmla="*/ 575534 w 2974489"/>
              <a:gd name="connsiteY64" fmla="*/ 855233 h 1877210"/>
              <a:gd name="connsiteX65" fmla="*/ 387275 w 2974489"/>
              <a:gd name="connsiteY65" fmla="*/ 704626 h 1877210"/>
              <a:gd name="connsiteX66" fmla="*/ 355002 w 2974489"/>
              <a:gd name="connsiteY66" fmla="*/ 672353 h 1877210"/>
              <a:gd name="connsiteX67" fmla="*/ 279699 w 2974489"/>
              <a:gd name="connsiteY67" fmla="*/ 623944 h 1877210"/>
              <a:gd name="connsiteX68" fmla="*/ 231289 w 2974489"/>
              <a:gd name="connsiteY68" fmla="*/ 602429 h 1877210"/>
              <a:gd name="connsiteX69" fmla="*/ 177501 w 2974489"/>
              <a:gd name="connsiteY69" fmla="*/ 591671 h 1877210"/>
              <a:gd name="connsiteX70" fmla="*/ 134470 w 2974489"/>
              <a:gd name="connsiteY70" fmla="*/ 580913 h 1877210"/>
              <a:gd name="connsiteX71" fmla="*/ 32273 w 2974489"/>
              <a:gd name="connsiteY71" fmla="*/ 559398 h 1877210"/>
              <a:gd name="connsiteX72" fmla="*/ 5379 w 2974489"/>
              <a:gd name="connsiteY72" fmla="*/ 543262 h 1877210"/>
              <a:gd name="connsiteX73" fmla="*/ 10757 w 2974489"/>
              <a:gd name="connsiteY73" fmla="*/ 414170 h 1877210"/>
              <a:gd name="connsiteX74" fmla="*/ 16136 w 2974489"/>
              <a:gd name="connsiteY74" fmla="*/ 392655 h 1877210"/>
              <a:gd name="connsiteX75" fmla="*/ 26894 w 2974489"/>
              <a:gd name="connsiteY75" fmla="*/ 381897 h 187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974489" h="1877210">
                <a:moveTo>
                  <a:pt x="0" y="424928"/>
                </a:moveTo>
                <a:cubicBezTo>
                  <a:pt x="146558" y="327222"/>
                  <a:pt x="-73085" y="469349"/>
                  <a:pt x="301214" y="285078"/>
                </a:cubicBezTo>
                <a:cubicBezTo>
                  <a:pt x="493952" y="190191"/>
                  <a:pt x="321694" y="258599"/>
                  <a:pt x="451821" y="166744"/>
                </a:cubicBezTo>
                <a:cubicBezTo>
                  <a:pt x="592082" y="67736"/>
                  <a:pt x="544388" y="117719"/>
                  <a:pt x="661595" y="53789"/>
                </a:cubicBezTo>
                <a:cubicBezTo>
                  <a:pt x="675135" y="46403"/>
                  <a:pt x="685452" y="33793"/>
                  <a:pt x="699247" y="26895"/>
                </a:cubicBezTo>
                <a:cubicBezTo>
                  <a:pt x="710922" y="21058"/>
                  <a:pt x="724193" y="19127"/>
                  <a:pt x="736899" y="16137"/>
                </a:cubicBezTo>
                <a:cubicBezTo>
                  <a:pt x="783114" y="5263"/>
                  <a:pt x="789737" y="5498"/>
                  <a:pt x="833717" y="0"/>
                </a:cubicBezTo>
                <a:cubicBezTo>
                  <a:pt x="871369" y="5379"/>
                  <a:pt x="909156" y="9884"/>
                  <a:pt x="946673" y="16137"/>
                </a:cubicBezTo>
                <a:cubicBezTo>
                  <a:pt x="962978" y="18855"/>
                  <a:pt x="979654" y="20961"/>
                  <a:pt x="995082" y="26895"/>
                </a:cubicBezTo>
                <a:cubicBezTo>
                  <a:pt x="1003449" y="30113"/>
                  <a:pt x="1009659" y="37354"/>
                  <a:pt x="1016597" y="43031"/>
                </a:cubicBezTo>
                <a:cubicBezTo>
                  <a:pt x="1029391" y="53498"/>
                  <a:pt x="1041962" y="64246"/>
                  <a:pt x="1054249" y="75304"/>
                </a:cubicBezTo>
                <a:cubicBezTo>
                  <a:pt x="1059903" y="80393"/>
                  <a:pt x="1064610" y="86490"/>
                  <a:pt x="1070386" y="91440"/>
                </a:cubicBezTo>
                <a:cubicBezTo>
                  <a:pt x="1077193" y="97274"/>
                  <a:pt x="1084963" y="101900"/>
                  <a:pt x="1091901" y="107577"/>
                </a:cubicBezTo>
                <a:cubicBezTo>
                  <a:pt x="1104695" y="118045"/>
                  <a:pt x="1115799" y="130681"/>
                  <a:pt x="1129553" y="139850"/>
                </a:cubicBezTo>
                <a:cubicBezTo>
                  <a:pt x="1208950" y="192781"/>
                  <a:pt x="1136529" y="122651"/>
                  <a:pt x="1226372" y="199017"/>
                </a:cubicBezTo>
                <a:cubicBezTo>
                  <a:pt x="1245692" y="215439"/>
                  <a:pt x="1257481" y="241465"/>
                  <a:pt x="1280160" y="252805"/>
                </a:cubicBezTo>
                <a:cubicBezTo>
                  <a:pt x="1362239" y="293846"/>
                  <a:pt x="1223402" y="222547"/>
                  <a:pt x="1328569" y="285078"/>
                </a:cubicBezTo>
                <a:cubicBezTo>
                  <a:pt x="1385151" y="318721"/>
                  <a:pt x="1446764" y="344147"/>
                  <a:pt x="1500692" y="381897"/>
                </a:cubicBezTo>
                <a:cubicBezTo>
                  <a:pt x="1605855" y="455512"/>
                  <a:pt x="1613456" y="463276"/>
                  <a:pt x="1780390" y="548640"/>
                </a:cubicBezTo>
                <a:cubicBezTo>
                  <a:pt x="1919352" y="619700"/>
                  <a:pt x="1986709" y="645153"/>
                  <a:pt x="2108499" y="693869"/>
                </a:cubicBezTo>
                <a:cubicBezTo>
                  <a:pt x="2169474" y="754844"/>
                  <a:pt x="2092087" y="682020"/>
                  <a:pt x="2199939" y="758415"/>
                </a:cubicBezTo>
                <a:cubicBezTo>
                  <a:pt x="2222793" y="774603"/>
                  <a:pt x="2241695" y="795925"/>
                  <a:pt x="2264485" y="812203"/>
                </a:cubicBezTo>
                <a:cubicBezTo>
                  <a:pt x="2395181" y="905557"/>
                  <a:pt x="2303010" y="831581"/>
                  <a:pt x="2441986" y="903643"/>
                </a:cubicBezTo>
                <a:cubicBezTo>
                  <a:pt x="2461415" y="913717"/>
                  <a:pt x="2476834" y="930329"/>
                  <a:pt x="2495774" y="941295"/>
                </a:cubicBezTo>
                <a:cubicBezTo>
                  <a:pt x="2511056" y="950142"/>
                  <a:pt x="2528150" y="955410"/>
                  <a:pt x="2544183" y="962810"/>
                </a:cubicBezTo>
                <a:cubicBezTo>
                  <a:pt x="2551464" y="966170"/>
                  <a:pt x="2558527" y="969982"/>
                  <a:pt x="2565699" y="973568"/>
                </a:cubicBezTo>
                <a:cubicBezTo>
                  <a:pt x="2591051" y="1011598"/>
                  <a:pt x="2557939" y="965807"/>
                  <a:pt x="2597972" y="1005840"/>
                </a:cubicBezTo>
                <a:cubicBezTo>
                  <a:pt x="2607061" y="1014929"/>
                  <a:pt x="2621354" y="1047928"/>
                  <a:pt x="2624866" y="1054250"/>
                </a:cubicBezTo>
                <a:cubicBezTo>
                  <a:pt x="2642786" y="1086507"/>
                  <a:pt x="2627588" y="1054293"/>
                  <a:pt x="2651760" y="1086523"/>
                </a:cubicBezTo>
                <a:cubicBezTo>
                  <a:pt x="2691857" y="1139986"/>
                  <a:pt x="2645917" y="1091439"/>
                  <a:pt x="2684033" y="1129553"/>
                </a:cubicBezTo>
                <a:cubicBezTo>
                  <a:pt x="2685826" y="1134932"/>
                  <a:pt x="2686599" y="1140767"/>
                  <a:pt x="2689412" y="1145690"/>
                </a:cubicBezTo>
                <a:cubicBezTo>
                  <a:pt x="2699156" y="1162742"/>
                  <a:pt x="2707982" y="1166694"/>
                  <a:pt x="2716306" y="1183342"/>
                </a:cubicBezTo>
                <a:cubicBezTo>
                  <a:pt x="2720624" y="1191978"/>
                  <a:pt x="2723477" y="1201271"/>
                  <a:pt x="2727063" y="1210236"/>
                </a:cubicBezTo>
                <a:cubicBezTo>
                  <a:pt x="2736369" y="1266070"/>
                  <a:pt x="2723882" y="1221686"/>
                  <a:pt x="2748579" y="1264024"/>
                </a:cubicBezTo>
                <a:cubicBezTo>
                  <a:pt x="2756659" y="1277876"/>
                  <a:pt x="2756751" y="1298160"/>
                  <a:pt x="2770094" y="1307055"/>
                </a:cubicBezTo>
                <a:cubicBezTo>
                  <a:pt x="2775473" y="1310641"/>
                  <a:pt x="2781425" y="1313488"/>
                  <a:pt x="2786230" y="1317812"/>
                </a:cubicBezTo>
                <a:cubicBezTo>
                  <a:pt x="2823212" y="1351096"/>
                  <a:pt x="2831892" y="1371030"/>
                  <a:pt x="2877670" y="1398495"/>
                </a:cubicBezTo>
                <a:cubicBezTo>
                  <a:pt x="2886635" y="1403874"/>
                  <a:pt x="2895426" y="1409554"/>
                  <a:pt x="2904565" y="1414631"/>
                </a:cubicBezTo>
                <a:cubicBezTo>
                  <a:pt x="2911574" y="1418525"/>
                  <a:pt x="2919281" y="1421139"/>
                  <a:pt x="2926080" y="1425389"/>
                </a:cubicBezTo>
                <a:cubicBezTo>
                  <a:pt x="2933682" y="1430140"/>
                  <a:pt x="2940423" y="1436146"/>
                  <a:pt x="2947595" y="1441525"/>
                </a:cubicBezTo>
                <a:cubicBezTo>
                  <a:pt x="2951181" y="1452283"/>
                  <a:pt x="2953748" y="1463436"/>
                  <a:pt x="2958353" y="1473798"/>
                </a:cubicBezTo>
                <a:cubicBezTo>
                  <a:pt x="2979578" y="1521555"/>
                  <a:pt x="2960261" y="1454539"/>
                  <a:pt x="2974489" y="1511450"/>
                </a:cubicBezTo>
                <a:cubicBezTo>
                  <a:pt x="2946758" y="1543142"/>
                  <a:pt x="2933262" y="1562699"/>
                  <a:pt x="2899186" y="1586753"/>
                </a:cubicBezTo>
                <a:cubicBezTo>
                  <a:pt x="2843449" y="1626097"/>
                  <a:pt x="2836575" y="1619905"/>
                  <a:pt x="2770094" y="1651299"/>
                </a:cubicBezTo>
                <a:cubicBezTo>
                  <a:pt x="2730216" y="1670130"/>
                  <a:pt x="2690518" y="1689426"/>
                  <a:pt x="2651760" y="1710466"/>
                </a:cubicBezTo>
                <a:cubicBezTo>
                  <a:pt x="2627707" y="1723523"/>
                  <a:pt x="2605714" y="1740125"/>
                  <a:pt x="2581835" y="1753497"/>
                </a:cubicBezTo>
                <a:cubicBezTo>
                  <a:pt x="2560847" y="1765250"/>
                  <a:pt x="2538440" y="1774313"/>
                  <a:pt x="2517289" y="1785770"/>
                </a:cubicBezTo>
                <a:cubicBezTo>
                  <a:pt x="2495387" y="1797633"/>
                  <a:pt x="2474785" y="1811821"/>
                  <a:pt x="2452743" y="1823422"/>
                </a:cubicBezTo>
                <a:cubicBezTo>
                  <a:pt x="2440660" y="1829781"/>
                  <a:pt x="2427980" y="1835047"/>
                  <a:pt x="2415092" y="1839558"/>
                </a:cubicBezTo>
                <a:cubicBezTo>
                  <a:pt x="2392074" y="1847614"/>
                  <a:pt x="2368694" y="1854656"/>
                  <a:pt x="2345167" y="1861073"/>
                </a:cubicBezTo>
                <a:cubicBezTo>
                  <a:pt x="2329219" y="1865422"/>
                  <a:pt x="2312864" y="1868114"/>
                  <a:pt x="2296757" y="1871831"/>
                </a:cubicBezTo>
                <a:cubicBezTo>
                  <a:pt x="2289554" y="1873493"/>
                  <a:pt x="2282414" y="1875417"/>
                  <a:pt x="2275242" y="1877210"/>
                </a:cubicBezTo>
                <a:cubicBezTo>
                  <a:pt x="2255520" y="1875417"/>
                  <a:pt x="2235849" y="1872910"/>
                  <a:pt x="2216075" y="1871831"/>
                </a:cubicBezTo>
                <a:cubicBezTo>
                  <a:pt x="2137221" y="1867530"/>
                  <a:pt x="2058015" y="1868631"/>
                  <a:pt x="1979407" y="1861073"/>
                </a:cubicBezTo>
                <a:cubicBezTo>
                  <a:pt x="1964158" y="1859607"/>
                  <a:pt x="1950285" y="1851357"/>
                  <a:pt x="1936376" y="1844937"/>
                </a:cubicBezTo>
                <a:cubicBezTo>
                  <a:pt x="1612007" y="1695229"/>
                  <a:pt x="1700652" y="1733426"/>
                  <a:pt x="1436146" y="1602890"/>
                </a:cubicBezTo>
                <a:cubicBezTo>
                  <a:pt x="1332069" y="1551527"/>
                  <a:pt x="1221863" y="1514797"/>
                  <a:pt x="1134932" y="1436146"/>
                </a:cubicBezTo>
                <a:cubicBezTo>
                  <a:pt x="1121637" y="1424117"/>
                  <a:pt x="1115337" y="1405794"/>
                  <a:pt x="1102659" y="1393116"/>
                </a:cubicBezTo>
                <a:cubicBezTo>
                  <a:pt x="1077050" y="1367508"/>
                  <a:pt x="1049160" y="1355827"/>
                  <a:pt x="1027355" y="1328570"/>
                </a:cubicBezTo>
                <a:cubicBezTo>
                  <a:pt x="1019278" y="1318474"/>
                  <a:pt x="1013778" y="1306503"/>
                  <a:pt x="1005840" y="1296297"/>
                </a:cubicBezTo>
                <a:cubicBezTo>
                  <a:pt x="954835" y="1230718"/>
                  <a:pt x="1034826" y="1348465"/>
                  <a:pt x="968188" y="1253266"/>
                </a:cubicBezTo>
                <a:cubicBezTo>
                  <a:pt x="944394" y="1219274"/>
                  <a:pt x="960937" y="1234230"/>
                  <a:pt x="935915" y="1204857"/>
                </a:cubicBezTo>
                <a:cubicBezTo>
                  <a:pt x="900478" y="1163257"/>
                  <a:pt x="863435" y="1123033"/>
                  <a:pt x="828339" y="1081144"/>
                </a:cubicBezTo>
                <a:cubicBezTo>
                  <a:pt x="807838" y="1056675"/>
                  <a:pt x="792629" y="1027492"/>
                  <a:pt x="769172" y="1005840"/>
                </a:cubicBezTo>
                <a:cubicBezTo>
                  <a:pt x="626127" y="873801"/>
                  <a:pt x="782627" y="1012339"/>
                  <a:pt x="575534" y="855233"/>
                </a:cubicBezTo>
                <a:cubicBezTo>
                  <a:pt x="511510" y="806663"/>
                  <a:pt x="444100" y="761451"/>
                  <a:pt x="387275" y="704626"/>
                </a:cubicBezTo>
                <a:cubicBezTo>
                  <a:pt x="376517" y="693868"/>
                  <a:pt x="367173" y="681481"/>
                  <a:pt x="355002" y="672353"/>
                </a:cubicBezTo>
                <a:cubicBezTo>
                  <a:pt x="331130" y="654449"/>
                  <a:pt x="306967" y="636063"/>
                  <a:pt x="279699" y="623944"/>
                </a:cubicBezTo>
                <a:cubicBezTo>
                  <a:pt x="263562" y="616772"/>
                  <a:pt x="248128" y="607747"/>
                  <a:pt x="231289" y="602429"/>
                </a:cubicBezTo>
                <a:cubicBezTo>
                  <a:pt x="213853" y="596923"/>
                  <a:pt x="195350" y="595638"/>
                  <a:pt x="177501" y="591671"/>
                </a:cubicBezTo>
                <a:cubicBezTo>
                  <a:pt x="163068" y="588464"/>
                  <a:pt x="148903" y="584120"/>
                  <a:pt x="134470" y="580913"/>
                </a:cubicBezTo>
                <a:cubicBezTo>
                  <a:pt x="100487" y="573361"/>
                  <a:pt x="32273" y="559398"/>
                  <a:pt x="32273" y="559398"/>
                </a:cubicBezTo>
                <a:cubicBezTo>
                  <a:pt x="23308" y="554019"/>
                  <a:pt x="6911" y="553604"/>
                  <a:pt x="5379" y="543262"/>
                </a:cubicBezTo>
                <a:cubicBezTo>
                  <a:pt x="-933" y="500659"/>
                  <a:pt x="7689" y="457129"/>
                  <a:pt x="10757" y="414170"/>
                </a:cubicBezTo>
                <a:cubicBezTo>
                  <a:pt x="11284" y="406796"/>
                  <a:pt x="12830" y="399267"/>
                  <a:pt x="16136" y="392655"/>
                </a:cubicBezTo>
                <a:cubicBezTo>
                  <a:pt x="18404" y="388119"/>
                  <a:pt x="23308" y="385483"/>
                  <a:pt x="26894" y="381897"/>
                </a:cubicBezTo>
              </a:path>
            </a:pathLst>
          </a:custGeom>
          <a:noFill/>
          <a:ln>
            <a:noFill/>
          </a:ln>
          <a:effectLst>
            <a:outerShdw blurRad="114300" dist="127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b-NO"/>
          </a:p>
        </p:txBody>
      </p:sp>
      <p:pic>
        <p:nvPicPr>
          <p:cNvPr id="9" name="Picture 8">
            <a:extLst>
              <a:ext uri="{FF2B5EF4-FFF2-40B4-BE49-F238E27FC236}">
                <a16:creationId xmlns:a16="http://schemas.microsoft.com/office/drawing/2014/main" id="{7865A4C0-E1A9-BDD8-2EA8-DE7224E4BAC1}"/>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l="2437" t="16086" r="12938" b="11977"/>
          <a:stretch/>
        </p:blipFill>
        <p:spPr>
          <a:xfrm>
            <a:off x="5991021" y="857250"/>
            <a:ext cx="3152980" cy="1439100"/>
          </a:xfrm>
          <a:prstGeom prst="rect">
            <a:avLst/>
          </a:prstGeom>
        </p:spPr>
      </p:pic>
    </p:spTree>
    <p:extLst>
      <p:ext uri="{BB962C8B-B14F-4D97-AF65-F5344CB8AC3E}">
        <p14:creationId xmlns:p14="http://schemas.microsoft.com/office/powerpoint/2010/main" val="564382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0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AF68EE9-5772-64EA-E4CE-6FFEFC8DD244}"/>
              </a:ext>
            </a:extLst>
          </p:cNvPr>
          <p:cNvSpPr>
            <a:spLocks noGrp="1"/>
          </p:cNvSpPr>
          <p:nvPr>
            <p:ph type="title"/>
          </p:nvPr>
        </p:nvSpPr>
        <p:spPr/>
        <p:txBody>
          <a:bodyPr/>
          <a:lstStyle/>
          <a:p>
            <a:r>
              <a:rPr lang="en-US" dirty="0"/>
              <a:t>Airflow simulations</a:t>
            </a:r>
          </a:p>
        </p:txBody>
      </p:sp>
      <p:sp>
        <p:nvSpPr>
          <p:cNvPr id="6" name="TextBox 5">
            <a:extLst>
              <a:ext uri="{FF2B5EF4-FFF2-40B4-BE49-F238E27FC236}">
                <a16:creationId xmlns:a16="http://schemas.microsoft.com/office/drawing/2014/main" id="{3D5DE586-4E03-3ADB-FEE3-BD6A14B155FF}"/>
              </a:ext>
            </a:extLst>
          </p:cNvPr>
          <p:cNvSpPr txBox="1"/>
          <p:nvPr/>
        </p:nvSpPr>
        <p:spPr>
          <a:xfrm>
            <a:off x="488951" y="1680269"/>
            <a:ext cx="7137400" cy="369332"/>
          </a:xfrm>
          <a:prstGeom prst="rect">
            <a:avLst/>
          </a:prstGeom>
          <a:noFill/>
        </p:spPr>
        <p:txBody>
          <a:bodyPr wrap="square" rtlCol="0">
            <a:spAutoFit/>
          </a:bodyPr>
          <a:lstStyle/>
          <a:p>
            <a:pPr marL="285743" indent="-285743">
              <a:buFont typeface="Arial" panose="020B0604020202020204" pitchFamily="34" charset="0"/>
              <a:buChar char="•"/>
            </a:pPr>
            <a:r>
              <a:rPr lang="en-US" dirty="0"/>
              <a:t>Simulation based on diffusion principle and gravitational forces</a:t>
            </a:r>
          </a:p>
        </p:txBody>
      </p:sp>
      <p:pic>
        <p:nvPicPr>
          <p:cNvPr id="7" name="output_video2">
            <a:hlinkClick r:id="" action="ppaction://media"/>
            <a:extLst>
              <a:ext uri="{FF2B5EF4-FFF2-40B4-BE49-F238E27FC236}">
                <a16:creationId xmlns:a16="http://schemas.microsoft.com/office/drawing/2014/main" id="{A81DCF97-CA21-46FC-BAF9-7C10B41E2FD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rot="16200000">
            <a:off x="3132767" y="466097"/>
            <a:ext cx="2454274" cy="7176758"/>
          </a:xfrm>
          <a:prstGeom prst="rect">
            <a:avLst/>
          </a:prstGeom>
        </p:spPr>
      </p:pic>
    </p:spTree>
    <p:extLst>
      <p:ext uri="{BB962C8B-B14F-4D97-AF65-F5344CB8AC3E}">
        <p14:creationId xmlns:p14="http://schemas.microsoft.com/office/powerpoint/2010/main" val="386336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BC846-8880-B7CA-28C6-5D90F7BE43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843710-D68D-7F36-7B6E-8F96EE0EDBC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72000" y="4839360"/>
            <a:ext cx="4405764" cy="1022038"/>
          </a:xfrm>
          <a:prstGeom prst="rect">
            <a:avLst/>
          </a:prstGeom>
        </p:spPr>
      </p:pic>
      <p:sp>
        <p:nvSpPr>
          <p:cNvPr id="9" name="TextBox 8">
            <a:extLst>
              <a:ext uri="{FF2B5EF4-FFF2-40B4-BE49-F238E27FC236}">
                <a16:creationId xmlns:a16="http://schemas.microsoft.com/office/drawing/2014/main" id="{16C5FA65-0730-AEEA-74E7-EBD651A5D357}"/>
              </a:ext>
            </a:extLst>
          </p:cNvPr>
          <p:cNvSpPr txBox="1"/>
          <p:nvPr/>
        </p:nvSpPr>
        <p:spPr>
          <a:xfrm>
            <a:off x="467544" y="876137"/>
            <a:ext cx="7597301" cy="369332"/>
          </a:xfrm>
          <a:prstGeom prst="rect">
            <a:avLst/>
          </a:prstGeom>
          <a:noFill/>
        </p:spPr>
        <p:txBody>
          <a:bodyPr wrap="square" rtlCol="0">
            <a:spAutoFit/>
          </a:bodyPr>
          <a:lstStyle/>
          <a:p>
            <a:r>
              <a:rPr lang="en-NO" b="1" dirty="0"/>
              <a:t>Invasion percolation</a:t>
            </a:r>
          </a:p>
        </p:txBody>
      </p:sp>
      <p:pic>
        <p:nvPicPr>
          <p:cNvPr id="7" name="Picture 6" descr="Diagram&#10;&#10;Description automatically generated">
            <a:extLst>
              <a:ext uri="{FF2B5EF4-FFF2-40B4-BE49-F238E27FC236}">
                <a16:creationId xmlns:a16="http://schemas.microsoft.com/office/drawing/2014/main" id="{CC641688-61D8-0007-4925-F08CD0B96312}"/>
              </a:ext>
            </a:extLst>
          </p:cNvPr>
          <p:cNvPicPr>
            <a:picLocks noChangeAspect="1"/>
          </p:cNvPicPr>
          <p:nvPr/>
        </p:nvPicPr>
        <p:blipFill>
          <a:blip r:embed="rId3"/>
          <a:stretch>
            <a:fillRect/>
          </a:stretch>
        </p:blipFill>
        <p:spPr>
          <a:xfrm>
            <a:off x="4952960" y="2354304"/>
            <a:ext cx="3864604" cy="2497853"/>
          </a:xfrm>
          <a:prstGeom prst="rect">
            <a:avLst/>
          </a:prstGeom>
        </p:spPr>
      </p:pic>
      <p:sp>
        <p:nvSpPr>
          <p:cNvPr id="8" name="TextBox 7">
            <a:extLst>
              <a:ext uri="{FF2B5EF4-FFF2-40B4-BE49-F238E27FC236}">
                <a16:creationId xmlns:a16="http://schemas.microsoft.com/office/drawing/2014/main" id="{E465CD06-B03A-CA25-895F-76E7037C2397}"/>
              </a:ext>
            </a:extLst>
          </p:cNvPr>
          <p:cNvSpPr txBox="1"/>
          <p:nvPr/>
        </p:nvSpPr>
        <p:spPr>
          <a:xfrm>
            <a:off x="7045462" y="2354303"/>
            <a:ext cx="1772102" cy="300082"/>
          </a:xfrm>
          <a:prstGeom prst="rect">
            <a:avLst/>
          </a:prstGeom>
          <a:noFill/>
        </p:spPr>
        <p:txBody>
          <a:bodyPr wrap="square" rtlCol="0">
            <a:spAutoFit/>
          </a:bodyPr>
          <a:lstStyle/>
          <a:p>
            <a:r>
              <a:rPr lang="en-NO" sz="1350" dirty="0"/>
              <a:t>M</a:t>
            </a:r>
            <a:r>
              <a:rPr lang="en-GB" sz="1350" dirty="0"/>
              <a:t>a</a:t>
            </a:r>
            <a:r>
              <a:rPr lang="en-NO" sz="1350" dirty="0"/>
              <a:t>rkovian structure.</a:t>
            </a:r>
          </a:p>
        </p:txBody>
      </p:sp>
      <p:pic>
        <p:nvPicPr>
          <p:cNvPr id="4" name="Picture 3" descr="A diagram of a rock formation&#10;&#10;AI-generated content may be incorrect.">
            <a:extLst>
              <a:ext uri="{FF2B5EF4-FFF2-40B4-BE49-F238E27FC236}">
                <a16:creationId xmlns:a16="http://schemas.microsoft.com/office/drawing/2014/main" id="{7300E40D-C4BD-CC4E-BC2F-4002C3465601}"/>
              </a:ext>
            </a:extLst>
          </p:cNvPr>
          <p:cNvPicPr>
            <a:picLocks noChangeAspect="1"/>
          </p:cNvPicPr>
          <p:nvPr/>
        </p:nvPicPr>
        <p:blipFill>
          <a:blip r:embed="rId4"/>
          <a:stretch>
            <a:fillRect/>
          </a:stretch>
        </p:blipFill>
        <p:spPr>
          <a:xfrm>
            <a:off x="166236" y="1885378"/>
            <a:ext cx="4751400" cy="3087244"/>
          </a:xfrm>
          <a:prstGeom prst="rect">
            <a:avLst/>
          </a:prstGeom>
        </p:spPr>
      </p:pic>
    </p:spTree>
    <p:extLst>
      <p:ext uri="{BB962C8B-B14F-4D97-AF65-F5344CB8AC3E}">
        <p14:creationId xmlns:p14="http://schemas.microsoft.com/office/powerpoint/2010/main" val="832310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3320C7-0F7B-2212-1E7B-8786D5D96AA7}"/>
              </a:ext>
            </a:extLst>
          </p:cNvPr>
          <p:cNvSpPr txBox="1"/>
          <p:nvPr/>
        </p:nvSpPr>
        <p:spPr>
          <a:xfrm>
            <a:off x="375181" y="513056"/>
            <a:ext cx="5050333" cy="461665"/>
          </a:xfrm>
          <a:prstGeom prst="rect">
            <a:avLst/>
          </a:prstGeom>
          <a:noFill/>
        </p:spPr>
        <p:txBody>
          <a:bodyPr wrap="square" rtlCol="0">
            <a:spAutoFit/>
          </a:bodyPr>
          <a:lstStyle/>
          <a:p>
            <a:r>
              <a:rPr lang="en-NO" sz="2400" dirty="0"/>
              <a:t>Illustration Invasion percolation</a:t>
            </a:r>
          </a:p>
        </p:txBody>
      </p:sp>
      <p:cxnSp>
        <p:nvCxnSpPr>
          <p:cNvPr id="10" name="Straight Connector 9">
            <a:extLst>
              <a:ext uri="{FF2B5EF4-FFF2-40B4-BE49-F238E27FC236}">
                <a16:creationId xmlns:a16="http://schemas.microsoft.com/office/drawing/2014/main" id="{1686783C-0234-6251-4294-898DA7EC9C66}"/>
              </a:ext>
            </a:extLst>
          </p:cNvPr>
          <p:cNvCxnSpPr>
            <a:cxnSpLocks/>
          </p:cNvCxnSpPr>
          <p:nvPr/>
        </p:nvCxnSpPr>
        <p:spPr>
          <a:xfrm flipV="1">
            <a:off x="1601986" y="1906120"/>
            <a:ext cx="2065706" cy="3419546"/>
          </a:xfrm>
          <a:prstGeom prst="line">
            <a:avLst/>
          </a:prstGeom>
          <a:ln w="476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75F3A59-A108-C759-9D62-25FC91BE9985}"/>
              </a:ext>
            </a:extLst>
          </p:cNvPr>
          <p:cNvCxnSpPr>
            <a:cxnSpLocks/>
          </p:cNvCxnSpPr>
          <p:nvPr/>
        </p:nvCxnSpPr>
        <p:spPr>
          <a:xfrm flipH="1" flipV="1">
            <a:off x="3667691" y="1911131"/>
            <a:ext cx="2945156" cy="2392577"/>
          </a:xfrm>
          <a:prstGeom prst="line">
            <a:avLst/>
          </a:prstGeom>
          <a:ln w="476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E0F63A6-BE89-33CE-B7A3-0C87F680C158}"/>
              </a:ext>
            </a:extLst>
          </p:cNvPr>
          <p:cNvCxnSpPr>
            <a:cxnSpLocks/>
          </p:cNvCxnSpPr>
          <p:nvPr/>
        </p:nvCxnSpPr>
        <p:spPr>
          <a:xfrm flipH="1" flipV="1">
            <a:off x="3352060" y="2436598"/>
            <a:ext cx="2945156" cy="2392577"/>
          </a:xfrm>
          <a:prstGeom prst="line">
            <a:avLst/>
          </a:prstGeom>
          <a:ln w="476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E85E43E-810B-4D60-F93E-FA85D1D790A8}"/>
              </a:ext>
            </a:extLst>
          </p:cNvPr>
          <p:cNvCxnSpPr>
            <a:cxnSpLocks/>
          </p:cNvCxnSpPr>
          <p:nvPr/>
        </p:nvCxnSpPr>
        <p:spPr>
          <a:xfrm flipH="1" flipV="1">
            <a:off x="2791277" y="3383145"/>
            <a:ext cx="2465558" cy="1942522"/>
          </a:xfrm>
          <a:prstGeom prst="line">
            <a:avLst/>
          </a:prstGeom>
          <a:ln w="476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0EEA90C-1E2B-DD00-F597-141B9B6223D0}"/>
              </a:ext>
            </a:extLst>
          </p:cNvPr>
          <p:cNvCxnSpPr>
            <a:cxnSpLocks/>
          </p:cNvCxnSpPr>
          <p:nvPr/>
        </p:nvCxnSpPr>
        <p:spPr>
          <a:xfrm flipH="1" flipV="1">
            <a:off x="2241061" y="4268682"/>
            <a:ext cx="1850234" cy="1258348"/>
          </a:xfrm>
          <a:prstGeom prst="line">
            <a:avLst/>
          </a:prstGeom>
          <a:ln w="476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A4C543E4-DF42-6D74-FF7C-7E59276EF9BA}"/>
              </a:ext>
            </a:extLst>
          </p:cNvPr>
          <p:cNvSpPr txBox="1"/>
          <p:nvPr/>
        </p:nvSpPr>
        <p:spPr>
          <a:xfrm>
            <a:off x="556762" y="4344427"/>
            <a:ext cx="1082279" cy="507831"/>
          </a:xfrm>
          <a:prstGeom prst="rect">
            <a:avLst/>
          </a:prstGeom>
          <a:noFill/>
        </p:spPr>
        <p:txBody>
          <a:bodyPr wrap="square" rtlCol="0">
            <a:spAutoFit/>
          </a:bodyPr>
          <a:lstStyle/>
          <a:p>
            <a:r>
              <a:rPr lang="en-NO" sz="1350" dirty="0"/>
              <a:t>Injection of CO</a:t>
            </a:r>
            <a:r>
              <a:rPr lang="en-NO" sz="1350" baseline="-25000" dirty="0"/>
              <a:t>2</a:t>
            </a:r>
          </a:p>
        </p:txBody>
      </p:sp>
      <p:sp>
        <p:nvSpPr>
          <p:cNvPr id="26" name="Right Triangle 25">
            <a:extLst>
              <a:ext uri="{FF2B5EF4-FFF2-40B4-BE49-F238E27FC236}">
                <a16:creationId xmlns:a16="http://schemas.microsoft.com/office/drawing/2014/main" id="{D47E03C4-C08C-FB66-775C-857C505626D8}"/>
              </a:ext>
            </a:extLst>
          </p:cNvPr>
          <p:cNvSpPr/>
          <p:nvPr/>
        </p:nvSpPr>
        <p:spPr>
          <a:xfrm rot="7344248">
            <a:off x="2202959" y="4329276"/>
            <a:ext cx="487077" cy="76987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350"/>
          </a:p>
        </p:txBody>
      </p:sp>
      <p:sp>
        <p:nvSpPr>
          <p:cNvPr id="28" name="Right Triangle 27">
            <a:extLst>
              <a:ext uri="{FF2B5EF4-FFF2-40B4-BE49-F238E27FC236}">
                <a16:creationId xmlns:a16="http://schemas.microsoft.com/office/drawing/2014/main" id="{C02B2627-F738-7411-B7C2-13502D0EEB2B}"/>
              </a:ext>
            </a:extLst>
          </p:cNvPr>
          <p:cNvSpPr/>
          <p:nvPr/>
        </p:nvSpPr>
        <p:spPr>
          <a:xfrm rot="7542180">
            <a:off x="2750760" y="3437491"/>
            <a:ext cx="204421" cy="304928"/>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350"/>
          </a:p>
        </p:txBody>
      </p:sp>
      <p:sp>
        <p:nvSpPr>
          <p:cNvPr id="29" name="Freeform 28">
            <a:extLst>
              <a:ext uri="{FF2B5EF4-FFF2-40B4-BE49-F238E27FC236}">
                <a16:creationId xmlns:a16="http://schemas.microsoft.com/office/drawing/2014/main" id="{1D8A82A2-139F-930F-9A18-01AB5286969D}"/>
              </a:ext>
            </a:extLst>
          </p:cNvPr>
          <p:cNvSpPr/>
          <p:nvPr/>
        </p:nvSpPr>
        <p:spPr>
          <a:xfrm>
            <a:off x="2411017" y="3707606"/>
            <a:ext cx="345440" cy="642938"/>
          </a:xfrm>
          <a:custGeom>
            <a:avLst/>
            <a:gdLst>
              <a:gd name="connsiteX0" fmla="*/ 0 w 460587"/>
              <a:gd name="connsiteY0" fmla="*/ 857250 h 857250"/>
              <a:gd name="connsiteX1" fmla="*/ 385762 w 460587"/>
              <a:gd name="connsiteY1" fmla="*/ 557213 h 857250"/>
              <a:gd name="connsiteX2" fmla="*/ 171450 w 460587"/>
              <a:gd name="connsiteY2" fmla="*/ 442913 h 857250"/>
              <a:gd name="connsiteX3" fmla="*/ 228600 w 460587"/>
              <a:gd name="connsiteY3" fmla="*/ 300038 h 857250"/>
              <a:gd name="connsiteX4" fmla="*/ 457200 w 460587"/>
              <a:gd name="connsiteY4" fmla="*/ 300038 h 857250"/>
              <a:gd name="connsiteX5" fmla="*/ 371475 w 460587"/>
              <a:gd name="connsiteY5" fmla="*/ 0 h 857250"/>
              <a:gd name="connsiteX6" fmla="*/ 371475 w 460587"/>
              <a:gd name="connsiteY6" fmla="*/ 0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0587" h="857250">
                <a:moveTo>
                  <a:pt x="0" y="857250"/>
                </a:moveTo>
                <a:cubicBezTo>
                  <a:pt x="178593" y="741759"/>
                  <a:pt x="357187" y="626269"/>
                  <a:pt x="385762" y="557213"/>
                </a:cubicBezTo>
                <a:cubicBezTo>
                  <a:pt x="414337" y="488157"/>
                  <a:pt x="197644" y="485775"/>
                  <a:pt x="171450" y="442913"/>
                </a:cubicBezTo>
                <a:cubicBezTo>
                  <a:pt x="145256" y="400050"/>
                  <a:pt x="180975" y="323850"/>
                  <a:pt x="228600" y="300038"/>
                </a:cubicBezTo>
                <a:cubicBezTo>
                  <a:pt x="276225" y="276225"/>
                  <a:pt x="433388" y="350044"/>
                  <a:pt x="457200" y="300038"/>
                </a:cubicBezTo>
                <a:cubicBezTo>
                  <a:pt x="481013" y="250032"/>
                  <a:pt x="371475" y="0"/>
                  <a:pt x="371475" y="0"/>
                </a:cubicBezTo>
                <a:lnTo>
                  <a:pt x="371475" y="0"/>
                </a:lnTo>
              </a:path>
            </a:pathLst>
          </a:custGeom>
          <a:noFill/>
          <a:ln>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350"/>
          </a:p>
        </p:txBody>
      </p:sp>
      <p:sp>
        <p:nvSpPr>
          <p:cNvPr id="30" name="TextBox 29">
            <a:extLst>
              <a:ext uri="{FF2B5EF4-FFF2-40B4-BE49-F238E27FC236}">
                <a16:creationId xmlns:a16="http://schemas.microsoft.com/office/drawing/2014/main" id="{8854211F-514E-9917-1072-2DB895CF9E23}"/>
              </a:ext>
            </a:extLst>
          </p:cNvPr>
          <p:cNvSpPr txBox="1"/>
          <p:nvPr/>
        </p:nvSpPr>
        <p:spPr>
          <a:xfrm>
            <a:off x="2458041" y="4231405"/>
            <a:ext cx="884615" cy="300082"/>
          </a:xfrm>
          <a:prstGeom prst="rect">
            <a:avLst/>
          </a:prstGeom>
          <a:noFill/>
        </p:spPr>
        <p:txBody>
          <a:bodyPr wrap="square" rtlCol="0">
            <a:spAutoFit/>
          </a:bodyPr>
          <a:lstStyle/>
          <a:p>
            <a:r>
              <a:rPr lang="en-IN" sz="1350" dirty="0"/>
              <a:t>Migration</a:t>
            </a:r>
            <a:endParaRPr lang="en-NO" sz="1350" dirty="0"/>
          </a:p>
        </p:txBody>
      </p:sp>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3B787031-B6AD-A76C-3594-1CB0998242E9}"/>
                  </a:ext>
                </a:extLst>
              </p:cNvPr>
              <p:cNvSpPr txBox="1"/>
              <p:nvPr/>
            </p:nvSpPr>
            <p:spPr>
              <a:xfrm>
                <a:off x="2903409" y="5211309"/>
                <a:ext cx="768985" cy="300082"/>
              </a:xfrm>
              <a:prstGeom prst="rect">
                <a:avLst/>
              </a:prstGeom>
              <a:noFill/>
            </p:spPr>
            <p:txBody>
              <a:bodyPr wrap="square" rtlCol="0">
                <a:spAutoFit/>
              </a:bodyPr>
              <a:lstStyle/>
              <a:p>
                <a:r>
                  <a:rPr lang="en-NO" sz="1350" dirty="0"/>
                  <a:t>Layer </a:t>
                </a:r>
                <a14:m>
                  <m:oMath xmlns:m="http://schemas.openxmlformats.org/officeDocument/2006/math">
                    <m:r>
                      <a:rPr lang="en-IN" sz="1350" i="1">
                        <a:latin typeface="Cambria Math" panose="02040503050406030204" pitchFamily="18" charset="0"/>
                      </a:rPr>
                      <m:t>1</m:t>
                    </m:r>
                  </m:oMath>
                </a14:m>
                <a:endParaRPr lang="en-NO" sz="1350" dirty="0"/>
              </a:p>
            </p:txBody>
          </p:sp>
        </mc:Choice>
        <mc:Fallback xmlns="">
          <p:sp>
            <p:nvSpPr>
              <p:cNvPr id="31" name="TextBox 30">
                <a:extLst>
                  <a:ext uri="{FF2B5EF4-FFF2-40B4-BE49-F238E27FC236}">
                    <a16:creationId xmlns:a16="http://schemas.microsoft.com/office/drawing/2014/main" id="{3B787031-B6AD-A76C-3594-1CB0998242E9}"/>
                  </a:ext>
                </a:extLst>
              </p:cNvPr>
              <p:cNvSpPr txBox="1">
                <a:spLocks noRot="1" noChangeAspect="1" noMove="1" noResize="1" noEditPoints="1" noAdjustHandles="1" noChangeArrowheads="1" noChangeShapeType="1" noTextEdit="1"/>
              </p:cNvSpPr>
              <p:nvPr/>
            </p:nvSpPr>
            <p:spPr>
              <a:xfrm>
                <a:off x="2903409" y="5211309"/>
                <a:ext cx="768985" cy="300082"/>
              </a:xfrm>
              <a:prstGeom prst="rect">
                <a:avLst/>
              </a:prstGeom>
              <a:blipFill>
                <a:blip r:embed="rId3"/>
                <a:stretch>
                  <a:fillRect l="-1639" t="-4167" b="-25000"/>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D654D16D-8E98-8E32-AAA8-E146BFAB0C1C}"/>
                  </a:ext>
                </a:extLst>
              </p:cNvPr>
              <p:cNvSpPr txBox="1"/>
              <p:nvPr/>
            </p:nvSpPr>
            <p:spPr>
              <a:xfrm>
                <a:off x="3600307" y="4660895"/>
                <a:ext cx="692798" cy="300082"/>
              </a:xfrm>
              <a:prstGeom prst="rect">
                <a:avLst/>
              </a:prstGeom>
              <a:noFill/>
            </p:spPr>
            <p:txBody>
              <a:bodyPr wrap="square" rtlCol="0">
                <a:spAutoFit/>
              </a:bodyPr>
              <a:lstStyle/>
              <a:p>
                <a:r>
                  <a:rPr lang="en-GB" sz="1350" dirty="0"/>
                  <a:t>Layer </a:t>
                </a:r>
                <a14:m>
                  <m:oMath xmlns:m="http://schemas.openxmlformats.org/officeDocument/2006/math">
                    <m:r>
                      <a:rPr lang="en-IN" sz="1350" i="1">
                        <a:latin typeface="Cambria Math" panose="02040503050406030204" pitchFamily="18" charset="0"/>
                      </a:rPr>
                      <m:t>2</m:t>
                    </m:r>
                  </m:oMath>
                </a14:m>
                <a:endParaRPr lang="en-NO" sz="1350" dirty="0"/>
              </a:p>
            </p:txBody>
          </p:sp>
        </mc:Choice>
        <mc:Fallback xmlns="">
          <p:sp>
            <p:nvSpPr>
              <p:cNvPr id="32" name="TextBox 31">
                <a:extLst>
                  <a:ext uri="{FF2B5EF4-FFF2-40B4-BE49-F238E27FC236}">
                    <a16:creationId xmlns:a16="http://schemas.microsoft.com/office/drawing/2014/main" id="{D654D16D-8E98-8E32-AAA8-E146BFAB0C1C}"/>
                  </a:ext>
                </a:extLst>
              </p:cNvPr>
              <p:cNvSpPr txBox="1">
                <a:spLocks noRot="1" noChangeAspect="1" noMove="1" noResize="1" noEditPoints="1" noAdjustHandles="1" noChangeArrowheads="1" noChangeShapeType="1" noTextEdit="1"/>
              </p:cNvSpPr>
              <p:nvPr/>
            </p:nvSpPr>
            <p:spPr>
              <a:xfrm>
                <a:off x="3600307" y="4660895"/>
                <a:ext cx="692798" cy="300082"/>
              </a:xfrm>
              <a:prstGeom prst="rect">
                <a:avLst/>
              </a:prstGeom>
              <a:blipFill>
                <a:blip r:embed="rId4"/>
                <a:stretch>
                  <a:fillRect l="-1818" t="-4167" b="-20833"/>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DD9C8D67-28E2-E1CB-C22B-39A75177C966}"/>
                  </a:ext>
                </a:extLst>
              </p:cNvPr>
              <p:cNvSpPr txBox="1"/>
              <p:nvPr/>
            </p:nvSpPr>
            <p:spPr>
              <a:xfrm>
                <a:off x="4388050" y="3025957"/>
                <a:ext cx="882107" cy="300082"/>
              </a:xfrm>
              <a:prstGeom prst="rect">
                <a:avLst/>
              </a:prstGeom>
              <a:noFill/>
            </p:spPr>
            <p:txBody>
              <a:bodyPr wrap="square" rtlCol="0">
                <a:spAutoFit/>
              </a:bodyPr>
              <a:lstStyle/>
              <a:p>
                <a:r>
                  <a:rPr lang="en-NO" sz="1350" dirty="0"/>
                  <a:t>Layer </a:t>
                </a:r>
                <a14:m>
                  <m:oMath xmlns:m="http://schemas.openxmlformats.org/officeDocument/2006/math">
                    <m:r>
                      <a:rPr lang="en-IN" sz="1350" i="1">
                        <a:latin typeface="Cambria Math" panose="02040503050406030204" pitchFamily="18" charset="0"/>
                      </a:rPr>
                      <m:t>𝑚</m:t>
                    </m:r>
                  </m:oMath>
                </a14:m>
                <a:endParaRPr lang="en-NO" sz="1350" dirty="0"/>
              </a:p>
            </p:txBody>
          </p:sp>
        </mc:Choice>
        <mc:Fallback xmlns="">
          <p:sp>
            <p:nvSpPr>
              <p:cNvPr id="33" name="TextBox 32">
                <a:extLst>
                  <a:ext uri="{FF2B5EF4-FFF2-40B4-BE49-F238E27FC236}">
                    <a16:creationId xmlns:a16="http://schemas.microsoft.com/office/drawing/2014/main" id="{DD9C8D67-28E2-E1CB-C22B-39A75177C966}"/>
                  </a:ext>
                </a:extLst>
              </p:cNvPr>
              <p:cNvSpPr txBox="1">
                <a:spLocks noRot="1" noChangeAspect="1" noMove="1" noResize="1" noEditPoints="1" noAdjustHandles="1" noChangeArrowheads="1" noChangeShapeType="1" noTextEdit="1"/>
              </p:cNvSpPr>
              <p:nvPr/>
            </p:nvSpPr>
            <p:spPr>
              <a:xfrm>
                <a:off x="4388050" y="3025957"/>
                <a:ext cx="882107" cy="300082"/>
              </a:xfrm>
              <a:prstGeom prst="rect">
                <a:avLst/>
              </a:prstGeom>
              <a:blipFill>
                <a:blip r:embed="rId5"/>
                <a:stretch>
                  <a:fillRect l="-1408" t="-4000" b="-16000"/>
                </a:stretch>
              </a:blipFill>
            </p:spPr>
            <p:txBody>
              <a:bodyPr/>
              <a:lstStyle/>
              <a:p>
                <a:r>
                  <a:rPr lang="en-NO">
                    <a:noFill/>
                  </a:rPr>
                  <a:t> </a:t>
                </a:r>
              </a:p>
            </p:txBody>
          </p:sp>
        </mc:Fallback>
      </mc:AlternateContent>
      <p:sp>
        <p:nvSpPr>
          <p:cNvPr id="35" name="Freeform 34">
            <a:extLst>
              <a:ext uri="{FF2B5EF4-FFF2-40B4-BE49-F238E27FC236}">
                <a16:creationId xmlns:a16="http://schemas.microsoft.com/office/drawing/2014/main" id="{BCCFCBBC-AFBA-59A8-D954-574FC243F7DC}"/>
              </a:ext>
            </a:extLst>
          </p:cNvPr>
          <p:cNvSpPr/>
          <p:nvPr/>
        </p:nvSpPr>
        <p:spPr>
          <a:xfrm>
            <a:off x="1144405" y="1520860"/>
            <a:ext cx="1138024" cy="3194015"/>
          </a:xfrm>
          <a:custGeom>
            <a:avLst/>
            <a:gdLst>
              <a:gd name="connsiteX0" fmla="*/ 102902 w 1517365"/>
              <a:gd name="connsiteY0" fmla="*/ 0 h 3700462"/>
              <a:gd name="connsiteX1" fmla="*/ 2890 w 1517365"/>
              <a:gd name="connsiteY1" fmla="*/ 1585912 h 3700462"/>
              <a:gd name="connsiteX2" fmla="*/ 202915 w 1517365"/>
              <a:gd name="connsiteY2" fmla="*/ 3114675 h 3700462"/>
              <a:gd name="connsiteX3" fmla="*/ 1517365 w 1517365"/>
              <a:gd name="connsiteY3" fmla="*/ 3700462 h 3700462"/>
              <a:gd name="connsiteX4" fmla="*/ 1517365 w 1517365"/>
              <a:gd name="connsiteY4" fmla="*/ 3700462 h 3700462"/>
              <a:gd name="connsiteX5" fmla="*/ 1517365 w 1517365"/>
              <a:gd name="connsiteY5" fmla="*/ 3700462 h 3700462"/>
              <a:gd name="connsiteX6" fmla="*/ 1517365 w 1517365"/>
              <a:gd name="connsiteY6" fmla="*/ 3700462 h 3700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17365" h="3700462">
                <a:moveTo>
                  <a:pt x="102902" y="0"/>
                </a:moveTo>
                <a:cubicBezTo>
                  <a:pt x="44561" y="533400"/>
                  <a:pt x="-13779" y="1066800"/>
                  <a:pt x="2890" y="1585912"/>
                </a:cubicBezTo>
                <a:cubicBezTo>
                  <a:pt x="19559" y="2105025"/>
                  <a:pt x="-49498" y="2762250"/>
                  <a:pt x="202915" y="3114675"/>
                </a:cubicBezTo>
                <a:cubicBezTo>
                  <a:pt x="455328" y="3467100"/>
                  <a:pt x="1517365" y="3700462"/>
                  <a:pt x="1517365" y="3700462"/>
                </a:cubicBezTo>
                <a:lnTo>
                  <a:pt x="1517365" y="3700462"/>
                </a:lnTo>
                <a:lnTo>
                  <a:pt x="1517365" y="3700462"/>
                </a:lnTo>
                <a:lnTo>
                  <a:pt x="1517365" y="3700462"/>
                </a:lnTo>
              </a:path>
            </a:pathLst>
          </a:custGeom>
          <a:noFill/>
          <a:ln w="793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350"/>
          </a:p>
        </p:txBody>
      </p:sp>
      <p:cxnSp>
        <p:nvCxnSpPr>
          <p:cNvPr id="36" name="Straight Connector 35">
            <a:extLst>
              <a:ext uri="{FF2B5EF4-FFF2-40B4-BE49-F238E27FC236}">
                <a16:creationId xmlns:a16="http://schemas.microsoft.com/office/drawing/2014/main" id="{92D6E300-9456-318F-1CEA-F2B1B32BDF24}"/>
              </a:ext>
            </a:extLst>
          </p:cNvPr>
          <p:cNvCxnSpPr>
            <a:cxnSpLocks/>
          </p:cNvCxnSpPr>
          <p:nvPr/>
        </p:nvCxnSpPr>
        <p:spPr>
          <a:xfrm flipH="1" flipV="1">
            <a:off x="497508" y="1621383"/>
            <a:ext cx="7303467" cy="39227"/>
          </a:xfrm>
          <a:prstGeom prst="line">
            <a:avLst/>
          </a:prstGeom>
          <a:ln w="476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6D4A83F6-B9CD-1FB7-0D15-627405149192}"/>
              </a:ext>
            </a:extLst>
          </p:cNvPr>
          <p:cNvSpPr/>
          <p:nvPr/>
        </p:nvSpPr>
        <p:spPr>
          <a:xfrm>
            <a:off x="1097902" y="1520860"/>
            <a:ext cx="327277" cy="100523"/>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sz="1350"/>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CF194251-BF39-083B-2681-80973BE2EEDF}"/>
                  </a:ext>
                </a:extLst>
              </p:cNvPr>
              <p:cNvSpPr txBox="1"/>
              <p:nvPr/>
            </p:nvSpPr>
            <p:spPr>
              <a:xfrm>
                <a:off x="5094261" y="2262932"/>
                <a:ext cx="2604878" cy="668645"/>
              </a:xfrm>
              <a:prstGeom prst="rect">
                <a:avLst/>
              </a:prstGeom>
              <a:noFill/>
            </p:spPr>
            <p:txBody>
              <a:bodyPr wrap="square" rtlCol="0">
                <a:spAutoFit/>
              </a:bodyPr>
              <a:lstStyle/>
              <a:p>
                <a:r>
                  <a:rPr lang="en-IN" dirty="0"/>
                  <a:t>Migration</a:t>
                </a:r>
                <a:r>
                  <a:rPr lang="en-NO" dirty="0"/>
                  <a:t> from layer</a:t>
                </a:r>
                <a:r>
                  <a:rPr lang="en-NO" i="1" dirty="0"/>
                  <a:t> </a:t>
                </a:r>
                <a14:m>
                  <m:oMath xmlns:m="http://schemas.openxmlformats.org/officeDocument/2006/math">
                    <m:r>
                      <a:rPr lang="en-IN" i="1">
                        <a:latin typeface="Cambria Math" panose="02040503050406030204" pitchFamily="18" charset="0"/>
                      </a:rPr>
                      <m:t>𝑗</m:t>
                    </m:r>
                  </m:oMath>
                </a14:m>
                <a:r>
                  <a:rPr lang="en-GB" i="1" dirty="0"/>
                  <a:t> </a:t>
                </a:r>
                <a:r>
                  <a:rPr lang="en-GB" dirty="0"/>
                  <a:t>if:   </a:t>
                </a:r>
              </a:p>
              <a:p>
                <a:pPr/>
                <a14:m>
                  <m:oMathPara xmlns:m="http://schemas.openxmlformats.org/officeDocument/2006/math">
                    <m:oMathParaPr>
                      <m:jc m:val="left"/>
                    </m:oMathParaPr>
                    <m:oMath xmlns:m="http://schemas.openxmlformats.org/officeDocument/2006/math">
                      <m:sSub>
                        <m:sSubPr>
                          <m:ctrlPr>
                            <a:rPr lang="en-IN" i="1">
                              <a:latin typeface="Cambria Math" panose="02040503050406030204" pitchFamily="18" charset="0"/>
                            </a:rPr>
                          </m:ctrlPr>
                        </m:sSubPr>
                        <m:e>
                          <m:r>
                            <a:rPr lang="en-IN" i="1">
                              <a:latin typeface="Cambria Math" panose="02040503050406030204" pitchFamily="18" charset="0"/>
                            </a:rPr>
                            <m:t>𝑃</m:t>
                          </m:r>
                        </m:e>
                        <m:sub>
                          <m:r>
                            <a:rPr lang="en-IN" i="1">
                              <a:latin typeface="Cambria Math" panose="02040503050406030204" pitchFamily="18" charset="0"/>
                            </a:rPr>
                            <m:t>𝑗</m:t>
                          </m:r>
                        </m:sub>
                      </m:sSub>
                      <m:d>
                        <m:dPr>
                          <m:ctrlPr>
                            <a:rPr lang="en-IN" i="1">
                              <a:latin typeface="Cambria Math" panose="02040503050406030204" pitchFamily="18" charset="0"/>
                            </a:rPr>
                          </m:ctrlPr>
                        </m:dPr>
                        <m:e>
                          <m:r>
                            <a:rPr lang="en-IN" i="1">
                              <a:latin typeface="Cambria Math" panose="02040503050406030204" pitchFamily="18" charset="0"/>
                            </a:rPr>
                            <m:t>𝑡</m:t>
                          </m:r>
                        </m:e>
                      </m:d>
                      <m:r>
                        <a:rPr lang="en-IN" i="1">
                          <a:latin typeface="Cambria Math" panose="02040503050406030204" pitchFamily="18" charset="0"/>
                          <a:ea typeface="Cambria Math" panose="02040503050406030204" pitchFamily="18" charset="0"/>
                        </a:rPr>
                        <m:t>≥</m:t>
                      </m:r>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𝐶</m:t>
                          </m:r>
                        </m:e>
                        <m:sub>
                          <m:r>
                            <a:rPr lang="en-IN" i="1">
                              <a:latin typeface="Cambria Math" panose="02040503050406030204" pitchFamily="18" charset="0"/>
                              <a:ea typeface="Cambria Math" panose="02040503050406030204" pitchFamily="18" charset="0"/>
                            </a:rPr>
                            <m:t>𝑗</m:t>
                          </m:r>
                        </m:sub>
                      </m:sSub>
                      <m:r>
                        <a:rPr lang="en-IN" i="1">
                          <a:latin typeface="Cambria Math" panose="02040503050406030204" pitchFamily="18" charset="0"/>
                          <a:ea typeface="Cambria Math" panose="02040503050406030204" pitchFamily="18" charset="0"/>
                        </a:rPr>
                        <m:t>, </m:t>
                      </m:r>
                      <m:r>
                        <a:rPr lang="en-IN" i="1">
                          <a:latin typeface="Cambria Math" panose="02040503050406030204" pitchFamily="18" charset="0"/>
                          <a:ea typeface="Cambria Math" panose="02040503050406030204" pitchFamily="18" charset="0"/>
                        </a:rPr>
                        <m:t>𝑗</m:t>
                      </m:r>
                      <m:r>
                        <a:rPr lang="en-IN" i="1">
                          <a:latin typeface="Cambria Math" panose="02040503050406030204" pitchFamily="18" charset="0"/>
                          <a:ea typeface="Cambria Math" panose="02040503050406030204" pitchFamily="18" charset="0"/>
                        </a:rPr>
                        <m:t>=1,…,</m:t>
                      </m:r>
                      <m:r>
                        <a:rPr lang="en-IN" i="1">
                          <a:latin typeface="Cambria Math" panose="02040503050406030204" pitchFamily="18" charset="0"/>
                          <a:ea typeface="Cambria Math" panose="02040503050406030204" pitchFamily="18" charset="0"/>
                        </a:rPr>
                        <m:t>𝑚</m:t>
                      </m:r>
                    </m:oMath>
                  </m:oMathPara>
                </a14:m>
                <a:endParaRPr lang="en-NO" dirty="0"/>
              </a:p>
            </p:txBody>
          </p:sp>
        </mc:Choice>
        <mc:Fallback xmlns="">
          <p:sp>
            <p:nvSpPr>
              <p:cNvPr id="3" name="TextBox 2">
                <a:extLst>
                  <a:ext uri="{FF2B5EF4-FFF2-40B4-BE49-F238E27FC236}">
                    <a16:creationId xmlns:a16="http://schemas.microsoft.com/office/drawing/2014/main" id="{CF194251-BF39-083B-2681-80973BE2EEDF}"/>
                  </a:ext>
                </a:extLst>
              </p:cNvPr>
              <p:cNvSpPr txBox="1">
                <a:spLocks noRot="1" noChangeAspect="1" noMove="1" noResize="1" noEditPoints="1" noAdjustHandles="1" noChangeArrowheads="1" noChangeShapeType="1" noTextEdit="1"/>
              </p:cNvSpPr>
              <p:nvPr/>
            </p:nvSpPr>
            <p:spPr>
              <a:xfrm>
                <a:off x="5094261" y="2262932"/>
                <a:ext cx="2604878" cy="668645"/>
              </a:xfrm>
              <a:prstGeom prst="rect">
                <a:avLst/>
              </a:prstGeom>
              <a:blipFill>
                <a:blip r:embed="rId7"/>
                <a:stretch>
                  <a:fillRect l="-2427" t="-3774" r="-2427" b="-5660"/>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5F270D28-7661-679A-8B50-80365B0EFFDC}"/>
                  </a:ext>
                </a:extLst>
              </p:cNvPr>
              <p:cNvSpPr txBox="1"/>
              <p:nvPr/>
            </p:nvSpPr>
            <p:spPr>
              <a:xfrm>
                <a:off x="3966921" y="5488308"/>
                <a:ext cx="553105"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𝐶</m:t>
                          </m:r>
                        </m:e>
                        <m:sub>
                          <m:r>
                            <a:rPr lang="en-IN" i="1">
                              <a:latin typeface="Cambria Math" panose="02040503050406030204" pitchFamily="18" charset="0"/>
                              <a:ea typeface="Cambria Math" panose="02040503050406030204" pitchFamily="18" charset="0"/>
                            </a:rPr>
                            <m:t>1</m:t>
                          </m:r>
                        </m:sub>
                      </m:sSub>
                    </m:oMath>
                  </m:oMathPara>
                </a14:m>
                <a:endParaRPr lang="en-IN" dirty="0"/>
              </a:p>
            </p:txBody>
          </p:sp>
        </mc:Choice>
        <mc:Fallback xmlns="">
          <p:sp>
            <p:nvSpPr>
              <p:cNvPr id="5" name="TextBox 4">
                <a:extLst>
                  <a:ext uri="{FF2B5EF4-FFF2-40B4-BE49-F238E27FC236}">
                    <a16:creationId xmlns:a16="http://schemas.microsoft.com/office/drawing/2014/main" id="{5F270D28-7661-679A-8B50-80365B0EFFDC}"/>
                  </a:ext>
                </a:extLst>
              </p:cNvPr>
              <p:cNvSpPr txBox="1">
                <a:spLocks noRot="1" noChangeAspect="1" noMove="1" noResize="1" noEditPoints="1" noAdjustHandles="1" noChangeArrowheads="1" noChangeShapeType="1" noTextEdit="1"/>
              </p:cNvSpPr>
              <p:nvPr/>
            </p:nvSpPr>
            <p:spPr>
              <a:xfrm>
                <a:off x="3966921" y="5488308"/>
                <a:ext cx="553105" cy="369332"/>
              </a:xfrm>
              <a:prstGeom prst="rect">
                <a:avLst/>
              </a:prstGeom>
              <a:blipFill>
                <a:blip r:embed="rId8"/>
                <a:stretch>
                  <a:fillRect/>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3BB3B141-DD69-8361-6AE6-2A6ACE652169}"/>
                  </a:ext>
                </a:extLst>
              </p:cNvPr>
              <p:cNvSpPr txBox="1"/>
              <p:nvPr/>
            </p:nvSpPr>
            <p:spPr>
              <a:xfrm>
                <a:off x="5138865" y="5271986"/>
                <a:ext cx="553105"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𝐶</m:t>
                          </m:r>
                        </m:e>
                        <m:sub>
                          <m:r>
                            <a:rPr lang="en-IN" i="1">
                              <a:latin typeface="Cambria Math" panose="02040503050406030204" pitchFamily="18" charset="0"/>
                              <a:ea typeface="Cambria Math" panose="02040503050406030204" pitchFamily="18" charset="0"/>
                            </a:rPr>
                            <m:t>2</m:t>
                          </m:r>
                        </m:sub>
                      </m:sSub>
                    </m:oMath>
                  </m:oMathPara>
                </a14:m>
                <a:endParaRPr lang="en-IN" dirty="0"/>
              </a:p>
            </p:txBody>
          </p:sp>
        </mc:Choice>
        <mc:Fallback xmlns="">
          <p:sp>
            <p:nvSpPr>
              <p:cNvPr id="6" name="TextBox 5">
                <a:extLst>
                  <a:ext uri="{FF2B5EF4-FFF2-40B4-BE49-F238E27FC236}">
                    <a16:creationId xmlns:a16="http://schemas.microsoft.com/office/drawing/2014/main" id="{3BB3B141-DD69-8361-6AE6-2A6ACE652169}"/>
                  </a:ext>
                </a:extLst>
              </p:cNvPr>
              <p:cNvSpPr txBox="1">
                <a:spLocks noRot="1" noChangeAspect="1" noMove="1" noResize="1" noEditPoints="1" noAdjustHandles="1" noChangeArrowheads="1" noChangeShapeType="1" noTextEdit="1"/>
              </p:cNvSpPr>
              <p:nvPr/>
            </p:nvSpPr>
            <p:spPr>
              <a:xfrm>
                <a:off x="5138865" y="5271986"/>
                <a:ext cx="553105" cy="369332"/>
              </a:xfrm>
              <a:prstGeom prst="rect">
                <a:avLst/>
              </a:prstGeom>
              <a:blipFill>
                <a:blip r:embed="rId9"/>
                <a:stretch>
                  <a:fillRect/>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97A3F32A-034E-DCA2-03A8-0D064D7A4CDA}"/>
                  </a:ext>
                </a:extLst>
              </p:cNvPr>
              <p:cNvSpPr txBox="1"/>
              <p:nvPr/>
            </p:nvSpPr>
            <p:spPr>
              <a:xfrm>
                <a:off x="6540180" y="4196780"/>
                <a:ext cx="553105"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𝐶</m:t>
                          </m:r>
                        </m:e>
                        <m:sub>
                          <m:r>
                            <a:rPr lang="en-IN" i="1">
                              <a:latin typeface="Cambria Math" panose="02040503050406030204" pitchFamily="18" charset="0"/>
                              <a:ea typeface="Cambria Math" panose="02040503050406030204" pitchFamily="18" charset="0"/>
                            </a:rPr>
                            <m:t>𝑚</m:t>
                          </m:r>
                        </m:sub>
                      </m:sSub>
                    </m:oMath>
                  </m:oMathPara>
                </a14:m>
                <a:endParaRPr lang="en-IN" dirty="0"/>
              </a:p>
            </p:txBody>
          </p:sp>
        </mc:Choice>
        <mc:Fallback xmlns="">
          <p:sp>
            <p:nvSpPr>
              <p:cNvPr id="7" name="TextBox 6">
                <a:extLst>
                  <a:ext uri="{FF2B5EF4-FFF2-40B4-BE49-F238E27FC236}">
                    <a16:creationId xmlns:a16="http://schemas.microsoft.com/office/drawing/2014/main" id="{97A3F32A-034E-DCA2-03A8-0D064D7A4CDA}"/>
                  </a:ext>
                </a:extLst>
              </p:cNvPr>
              <p:cNvSpPr txBox="1">
                <a:spLocks noRot="1" noChangeAspect="1" noMove="1" noResize="1" noEditPoints="1" noAdjustHandles="1" noChangeArrowheads="1" noChangeShapeType="1" noTextEdit="1"/>
              </p:cNvSpPr>
              <p:nvPr/>
            </p:nvSpPr>
            <p:spPr>
              <a:xfrm>
                <a:off x="6540180" y="4196780"/>
                <a:ext cx="553105" cy="369332"/>
              </a:xfrm>
              <a:prstGeom prst="rect">
                <a:avLst/>
              </a:prstGeom>
              <a:blipFill>
                <a:blip r:embed="rId10"/>
                <a:stretch>
                  <a:fillRect/>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63F7A12B-A7F8-E182-C37E-9AC618E43F2F}"/>
                  </a:ext>
                </a:extLst>
              </p:cNvPr>
              <p:cNvSpPr txBox="1"/>
              <p:nvPr/>
            </p:nvSpPr>
            <p:spPr>
              <a:xfrm>
                <a:off x="1968181" y="4736887"/>
                <a:ext cx="823096"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𝑉</m:t>
                          </m:r>
                        </m:e>
                        <m:sub>
                          <m:r>
                            <a:rPr lang="en-IN" i="1">
                              <a:latin typeface="Cambria Math" panose="02040503050406030204" pitchFamily="18" charset="0"/>
                              <a:ea typeface="Cambria Math" panose="02040503050406030204" pitchFamily="18" charset="0"/>
                            </a:rPr>
                            <m:t>1</m:t>
                          </m:r>
                        </m:sub>
                      </m:sSub>
                      <m:r>
                        <a:rPr lang="en-IN" i="1">
                          <a:latin typeface="Cambria Math" panose="02040503050406030204" pitchFamily="18" charset="0"/>
                          <a:ea typeface="Cambria Math" panose="02040503050406030204" pitchFamily="18" charset="0"/>
                        </a:rPr>
                        <m:t>(</m:t>
                      </m:r>
                      <m:r>
                        <a:rPr lang="en-IN" i="1">
                          <a:latin typeface="Cambria Math" panose="02040503050406030204" pitchFamily="18" charset="0"/>
                          <a:ea typeface="Cambria Math" panose="02040503050406030204" pitchFamily="18" charset="0"/>
                        </a:rPr>
                        <m:t>𝑡</m:t>
                      </m:r>
                      <m:r>
                        <a:rPr lang="en-IN" i="1">
                          <a:latin typeface="Cambria Math" panose="02040503050406030204" pitchFamily="18" charset="0"/>
                          <a:ea typeface="Cambria Math" panose="02040503050406030204" pitchFamily="18" charset="0"/>
                        </a:rPr>
                        <m:t>)</m:t>
                      </m:r>
                    </m:oMath>
                  </m:oMathPara>
                </a14:m>
                <a:endParaRPr lang="en-IN" dirty="0"/>
              </a:p>
            </p:txBody>
          </p:sp>
        </mc:Choice>
        <mc:Fallback xmlns="">
          <p:sp>
            <p:nvSpPr>
              <p:cNvPr id="12" name="TextBox 11">
                <a:extLst>
                  <a:ext uri="{FF2B5EF4-FFF2-40B4-BE49-F238E27FC236}">
                    <a16:creationId xmlns:a16="http://schemas.microsoft.com/office/drawing/2014/main" id="{63F7A12B-A7F8-E182-C37E-9AC618E43F2F}"/>
                  </a:ext>
                </a:extLst>
              </p:cNvPr>
              <p:cNvSpPr txBox="1">
                <a:spLocks noRot="1" noChangeAspect="1" noMove="1" noResize="1" noEditPoints="1" noAdjustHandles="1" noChangeArrowheads="1" noChangeShapeType="1" noTextEdit="1"/>
              </p:cNvSpPr>
              <p:nvPr/>
            </p:nvSpPr>
            <p:spPr>
              <a:xfrm>
                <a:off x="1968181" y="4736887"/>
                <a:ext cx="823096" cy="369332"/>
              </a:xfrm>
              <a:prstGeom prst="rect">
                <a:avLst/>
              </a:prstGeom>
              <a:blipFill>
                <a:blip r:embed="rId11"/>
                <a:stretch>
                  <a:fillRect b="-12903"/>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4304E1D8-E39F-4B2B-FB7F-FEC4819DE594}"/>
                  </a:ext>
                </a:extLst>
              </p:cNvPr>
              <p:cNvSpPr txBox="1"/>
              <p:nvPr/>
            </p:nvSpPr>
            <p:spPr>
              <a:xfrm>
                <a:off x="2671335" y="3706828"/>
                <a:ext cx="823096"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𝑉</m:t>
                          </m:r>
                        </m:e>
                        <m:sub>
                          <m:r>
                            <a:rPr lang="en-IN" i="1">
                              <a:latin typeface="Cambria Math" panose="02040503050406030204" pitchFamily="18" charset="0"/>
                              <a:ea typeface="Cambria Math" panose="02040503050406030204" pitchFamily="18" charset="0"/>
                            </a:rPr>
                            <m:t>2</m:t>
                          </m:r>
                        </m:sub>
                      </m:sSub>
                      <m:r>
                        <a:rPr lang="en-IN" i="1">
                          <a:latin typeface="Cambria Math" panose="02040503050406030204" pitchFamily="18" charset="0"/>
                          <a:ea typeface="Cambria Math" panose="02040503050406030204" pitchFamily="18" charset="0"/>
                        </a:rPr>
                        <m:t>(</m:t>
                      </m:r>
                      <m:r>
                        <a:rPr lang="en-IN" i="1">
                          <a:latin typeface="Cambria Math" panose="02040503050406030204" pitchFamily="18" charset="0"/>
                          <a:ea typeface="Cambria Math" panose="02040503050406030204" pitchFamily="18" charset="0"/>
                        </a:rPr>
                        <m:t>𝑡</m:t>
                      </m:r>
                      <m:r>
                        <a:rPr lang="en-IN" i="1">
                          <a:latin typeface="Cambria Math" panose="02040503050406030204" pitchFamily="18" charset="0"/>
                          <a:ea typeface="Cambria Math" panose="02040503050406030204" pitchFamily="18" charset="0"/>
                        </a:rPr>
                        <m:t>)</m:t>
                      </m:r>
                    </m:oMath>
                  </m:oMathPara>
                </a14:m>
                <a:endParaRPr lang="en-IN" dirty="0"/>
              </a:p>
            </p:txBody>
          </p:sp>
        </mc:Choice>
        <mc:Fallback xmlns="">
          <p:sp>
            <p:nvSpPr>
              <p:cNvPr id="13" name="TextBox 12">
                <a:extLst>
                  <a:ext uri="{FF2B5EF4-FFF2-40B4-BE49-F238E27FC236}">
                    <a16:creationId xmlns:a16="http://schemas.microsoft.com/office/drawing/2014/main" id="{4304E1D8-E39F-4B2B-FB7F-FEC4819DE594}"/>
                  </a:ext>
                </a:extLst>
              </p:cNvPr>
              <p:cNvSpPr txBox="1">
                <a:spLocks noRot="1" noChangeAspect="1" noMove="1" noResize="1" noEditPoints="1" noAdjustHandles="1" noChangeArrowheads="1" noChangeShapeType="1" noTextEdit="1"/>
              </p:cNvSpPr>
              <p:nvPr/>
            </p:nvSpPr>
            <p:spPr>
              <a:xfrm>
                <a:off x="2671335" y="3706828"/>
                <a:ext cx="823096" cy="369332"/>
              </a:xfrm>
              <a:prstGeom prst="rect">
                <a:avLst/>
              </a:prstGeom>
              <a:blipFill>
                <a:blip r:embed="rId12"/>
                <a:stretch>
                  <a:fillRect b="-12903"/>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08101753-0159-FDFF-0B80-82108D471895}"/>
                  </a:ext>
                </a:extLst>
              </p:cNvPr>
              <p:cNvSpPr txBox="1"/>
              <p:nvPr/>
            </p:nvSpPr>
            <p:spPr>
              <a:xfrm>
                <a:off x="3387741" y="2182153"/>
                <a:ext cx="823096" cy="369332"/>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ea typeface="Cambria Math" panose="02040503050406030204" pitchFamily="18" charset="0"/>
                            </a:rPr>
                          </m:ctrlPr>
                        </m:sSubPr>
                        <m:e>
                          <m:r>
                            <a:rPr lang="en-IN" i="1">
                              <a:latin typeface="Cambria Math" panose="02040503050406030204" pitchFamily="18" charset="0"/>
                              <a:ea typeface="Cambria Math" panose="02040503050406030204" pitchFamily="18" charset="0"/>
                            </a:rPr>
                            <m:t>𝑉</m:t>
                          </m:r>
                        </m:e>
                        <m:sub>
                          <m:r>
                            <a:rPr lang="en-IN" i="1">
                              <a:latin typeface="Cambria Math" panose="02040503050406030204" pitchFamily="18" charset="0"/>
                              <a:ea typeface="Cambria Math" panose="02040503050406030204" pitchFamily="18" charset="0"/>
                            </a:rPr>
                            <m:t>𝑚</m:t>
                          </m:r>
                        </m:sub>
                      </m:sSub>
                      <m:r>
                        <a:rPr lang="en-IN" i="1">
                          <a:latin typeface="Cambria Math" panose="02040503050406030204" pitchFamily="18" charset="0"/>
                          <a:ea typeface="Cambria Math" panose="02040503050406030204" pitchFamily="18" charset="0"/>
                        </a:rPr>
                        <m:t>(</m:t>
                      </m:r>
                      <m:r>
                        <a:rPr lang="en-IN" i="1">
                          <a:latin typeface="Cambria Math" panose="02040503050406030204" pitchFamily="18" charset="0"/>
                          <a:ea typeface="Cambria Math" panose="02040503050406030204" pitchFamily="18" charset="0"/>
                        </a:rPr>
                        <m:t>𝑡</m:t>
                      </m:r>
                      <m:r>
                        <a:rPr lang="en-IN" i="1">
                          <a:latin typeface="Cambria Math" panose="02040503050406030204" pitchFamily="18" charset="0"/>
                          <a:ea typeface="Cambria Math" panose="02040503050406030204" pitchFamily="18" charset="0"/>
                        </a:rPr>
                        <m:t>)</m:t>
                      </m:r>
                    </m:oMath>
                  </m:oMathPara>
                </a14:m>
                <a:endParaRPr lang="en-IN" dirty="0"/>
              </a:p>
            </p:txBody>
          </p:sp>
        </mc:Choice>
        <mc:Fallback xmlns="">
          <p:sp>
            <p:nvSpPr>
              <p:cNvPr id="14" name="TextBox 13">
                <a:extLst>
                  <a:ext uri="{FF2B5EF4-FFF2-40B4-BE49-F238E27FC236}">
                    <a16:creationId xmlns:a16="http://schemas.microsoft.com/office/drawing/2014/main" id="{08101753-0159-FDFF-0B80-82108D471895}"/>
                  </a:ext>
                </a:extLst>
              </p:cNvPr>
              <p:cNvSpPr txBox="1">
                <a:spLocks noRot="1" noChangeAspect="1" noMove="1" noResize="1" noEditPoints="1" noAdjustHandles="1" noChangeArrowheads="1" noChangeShapeType="1" noTextEdit="1"/>
              </p:cNvSpPr>
              <p:nvPr/>
            </p:nvSpPr>
            <p:spPr>
              <a:xfrm>
                <a:off x="3387741" y="2182153"/>
                <a:ext cx="823096" cy="369332"/>
              </a:xfrm>
              <a:prstGeom prst="rect">
                <a:avLst/>
              </a:prstGeom>
              <a:blipFill>
                <a:blip r:embed="rId13"/>
                <a:stretch>
                  <a:fillRect b="-9677"/>
                </a:stretch>
              </a:blipFill>
            </p:spPr>
            <p:txBody>
              <a:bodyPr/>
              <a:lstStyle/>
              <a:p>
                <a:r>
                  <a:rPr lang="en-NO">
                    <a:noFill/>
                  </a:rPr>
                  <a:t> </a:t>
                </a:r>
              </a:p>
            </p:txBody>
          </p:sp>
        </mc:Fallback>
      </mc:AlternateContent>
    </p:spTree>
    <p:extLst>
      <p:ext uri="{BB962C8B-B14F-4D97-AF65-F5344CB8AC3E}">
        <p14:creationId xmlns:p14="http://schemas.microsoft.com/office/powerpoint/2010/main" val="32945146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BE1DBC-AFFB-6219-E536-823710F9C86C}"/>
              </a:ext>
            </a:extLst>
          </p:cNvPr>
          <p:cNvSpPr txBox="1"/>
          <p:nvPr/>
        </p:nvSpPr>
        <p:spPr>
          <a:xfrm>
            <a:off x="395536" y="420865"/>
            <a:ext cx="6611541" cy="461665"/>
          </a:xfrm>
          <a:prstGeom prst="rect">
            <a:avLst/>
          </a:prstGeom>
          <a:noFill/>
        </p:spPr>
        <p:txBody>
          <a:bodyPr wrap="square" rtlCol="0">
            <a:spAutoFit/>
          </a:bodyPr>
          <a:lstStyle/>
          <a:p>
            <a:r>
              <a:rPr lang="en-NO" sz="2400" dirty="0"/>
              <a:t>Assumptions of Invasion Percolation model</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88BF7426-893F-6A88-DBFB-15B40CC47D81}"/>
                  </a:ext>
                </a:extLst>
              </p:cNvPr>
              <p:cNvSpPr txBox="1"/>
              <p:nvPr/>
            </p:nvSpPr>
            <p:spPr>
              <a:xfrm>
                <a:off x="910827" y="2615005"/>
                <a:ext cx="3535811" cy="341697"/>
              </a:xfrm>
              <a:prstGeom prst="rect">
                <a:avLst/>
              </a:prstGeom>
              <a:noFill/>
            </p:spPr>
            <p:txBody>
              <a:bodyPr wrap="square" rtlCol="0">
                <a:spAutoFit/>
              </a:bodyPr>
              <a:lstStyle/>
              <a:p>
                <a:r>
                  <a:rPr lang="en-IN" sz="1500" dirty="0"/>
                  <a:t>CO</a:t>
                </a:r>
                <a:r>
                  <a:rPr lang="en-IN" sz="1500" baseline="-25000" dirty="0"/>
                  <a:t>2</a:t>
                </a:r>
                <a:r>
                  <a:rPr lang="en-IN" sz="1500" dirty="0"/>
                  <a:t> column height:      </a:t>
                </a:r>
                <a14:m>
                  <m:oMath xmlns:m="http://schemas.openxmlformats.org/officeDocument/2006/math">
                    <m:r>
                      <a:rPr lang="en-IN" sz="1500">
                        <a:latin typeface="Cambria Math" panose="02040503050406030204" pitchFamily="18" charset="0"/>
                        <a:ea typeface="Cambria Math" panose="02040503050406030204" pitchFamily="18" charset="0"/>
                      </a:rPr>
                      <m:t> </m:t>
                    </m:r>
                    <m:sSub>
                      <m:sSubPr>
                        <m:ctrlPr>
                          <a:rPr lang="en-IN" sz="1500" i="1">
                            <a:latin typeface="Cambria Math" panose="02040503050406030204" pitchFamily="18" charset="0"/>
                            <a:ea typeface="Cambria Math" panose="02040503050406030204" pitchFamily="18" charset="0"/>
                          </a:rPr>
                        </m:ctrlPr>
                      </m:sSubPr>
                      <m:e>
                        <m:r>
                          <a:rPr lang="en-IN" sz="1500" i="1">
                            <a:latin typeface="Cambria Math" panose="02040503050406030204" pitchFamily="18" charset="0"/>
                            <a:ea typeface="Cambria Math" panose="02040503050406030204" pitchFamily="18" charset="0"/>
                          </a:rPr>
                          <m:t>h</m:t>
                        </m:r>
                      </m:e>
                      <m:sub>
                        <m:r>
                          <a:rPr lang="en-IN" sz="1500" i="1">
                            <a:latin typeface="Cambria Math" panose="02040503050406030204" pitchFamily="18" charset="0"/>
                            <a:ea typeface="Cambria Math" panose="02040503050406030204" pitchFamily="18" charset="0"/>
                          </a:rPr>
                          <m:t>𝑗</m:t>
                        </m:r>
                      </m:sub>
                    </m:sSub>
                    <m:d>
                      <m:dPr>
                        <m:ctrlPr>
                          <a:rPr lang="en-IN" sz="1500" i="1">
                            <a:latin typeface="Cambria Math" panose="02040503050406030204" pitchFamily="18" charset="0"/>
                            <a:ea typeface="Cambria Math" panose="02040503050406030204" pitchFamily="18" charset="0"/>
                          </a:rPr>
                        </m:ctrlPr>
                      </m:dPr>
                      <m:e>
                        <m:r>
                          <a:rPr lang="en-IN" sz="1500" i="1">
                            <a:latin typeface="Cambria Math" panose="02040503050406030204" pitchFamily="18" charset="0"/>
                            <a:ea typeface="Cambria Math" panose="02040503050406030204" pitchFamily="18" charset="0"/>
                          </a:rPr>
                          <m:t>𝑡</m:t>
                        </m:r>
                      </m:e>
                    </m:d>
                    <m:r>
                      <a:rPr lang="en-IN" sz="1500" i="1">
                        <a:latin typeface="Cambria Math" panose="02040503050406030204" pitchFamily="18" charset="0"/>
                        <a:ea typeface="Cambria Math" panose="02040503050406030204" pitchFamily="18" charset="0"/>
                      </a:rPr>
                      <m:t>=</m:t>
                    </m:r>
                    <m:r>
                      <a:rPr lang="en-IN" sz="1500" i="1">
                        <a:latin typeface="Cambria Math" panose="02040503050406030204" pitchFamily="18" charset="0"/>
                        <a:ea typeface="Cambria Math" panose="02040503050406030204" pitchFamily="18" charset="0"/>
                      </a:rPr>
                      <m:t>𝑓</m:t>
                    </m:r>
                    <m:r>
                      <a:rPr lang="en-IN" sz="1500" i="1">
                        <a:latin typeface="Cambria Math" panose="02040503050406030204" pitchFamily="18" charset="0"/>
                        <a:ea typeface="Cambria Math" panose="02040503050406030204" pitchFamily="18" charset="0"/>
                      </a:rPr>
                      <m:t>(</m:t>
                    </m:r>
                    <m:sSub>
                      <m:sSubPr>
                        <m:ctrlPr>
                          <a:rPr lang="en-IN" sz="1500" i="1">
                            <a:latin typeface="Cambria Math" panose="02040503050406030204" pitchFamily="18" charset="0"/>
                            <a:ea typeface="Cambria Math" panose="02040503050406030204" pitchFamily="18" charset="0"/>
                          </a:rPr>
                        </m:ctrlPr>
                      </m:sSubPr>
                      <m:e>
                        <m:r>
                          <a:rPr lang="en-IN" sz="1500" i="1">
                            <a:latin typeface="Cambria Math" panose="02040503050406030204" pitchFamily="18" charset="0"/>
                            <a:ea typeface="Cambria Math" panose="02040503050406030204" pitchFamily="18" charset="0"/>
                          </a:rPr>
                          <m:t>𝑉</m:t>
                        </m:r>
                      </m:e>
                      <m:sub>
                        <m:r>
                          <a:rPr lang="en-IN" sz="1500" i="1">
                            <a:latin typeface="Cambria Math" panose="02040503050406030204" pitchFamily="18" charset="0"/>
                            <a:ea typeface="Cambria Math" panose="02040503050406030204" pitchFamily="18" charset="0"/>
                          </a:rPr>
                          <m:t>𝑗</m:t>
                        </m:r>
                      </m:sub>
                    </m:sSub>
                    <m:r>
                      <a:rPr lang="en-IN" sz="1500" i="1">
                        <a:latin typeface="Cambria Math" panose="02040503050406030204" pitchFamily="18" charset="0"/>
                        <a:ea typeface="Cambria Math" panose="02040503050406030204" pitchFamily="18" charset="0"/>
                      </a:rPr>
                      <m:t>)</m:t>
                    </m:r>
                  </m:oMath>
                </a14:m>
                <a:r>
                  <a:rPr lang="en-IN" sz="1500" dirty="0"/>
                  <a:t>    </a:t>
                </a:r>
                <a:endParaRPr lang="en-NO" sz="1500" i="1" dirty="0"/>
              </a:p>
            </p:txBody>
          </p:sp>
        </mc:Choice>
        <mc:Fallback xmlns="">
          <p:sp>
            <p:nvSpPr>
              <p:cNvPr id="9" name="TextBox 8">
                <a:extLst>
                  <a:ext uri="{FF2B5EF4-FFF2-40B4-BE49-F238E27FC236}">
                    <a16:creationId xmlns:a16="http://schemas.microsoft.com/office/drawing/2014/main" id="{88BF7426-893F-6A88-DBFB-15B40CC47D81}"/>
                  </a:ext>
                </a:extLst>
              </p:cNvPr>
              <p:cNvSpPr txBox="1">
                <a:spLocks noRot="1" noChangeAspect="1" noMove="1" noResize="1" noEditPoints="1" noAdjustHandles="1" noChangeArrowheads="1" noChangeShapeType="1" noTextEdit="1"/>
              </p:cNvSpPr>
              <p:nvPr/>
            </p:nvSpPr>
            <p:spPr>
              <a:xfrm>
                <a:off x="910827" y="2615005"/>
                <a:ext cx="3535811" cy="341697"/>
              </a:xfrm>
              <a:prstGeom prst="rect">
                <a:avLst/>
              </a:prstGeom>
              <a:blipFill>
                <a:blip r:embed="rId3"/>
                <a:stretch>
                  <a:fillRect l="-717" t="-3571" b="-14286"/>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A0D91985-B15E-4BF2-D359-D181792E4551}"/>
                  </a:ext>
                </a:extLst>
              </p:cNvPr>
              <p:cNvSpPr txBox="1"/>
              <p:nvPr/>
            </p:nvSpPr>
            <p:spPr>
              <a:xfrm>
                <a:off x="910828" y="4089086"/>
                <a:ext cx="7436759" cy="341697"/>
              </a:xfrm>
              <a:prstGeom prst="rect">
                <a:avLst/>
              </a:prstGeom>
              <a:noFill/>
            </p:spPr>
            <p:txBody>
              <a:bodyPr wrap="square" rtlCol="0">
                <a:spAutoFit/>
              </a:bodyPr>
              <a:lstStyle/>
              <a:p>
                <a:r>
                  <a:rPr lang="en-NO" sz="1500" dirty="0"/>
                  <a:t>Capillary pressure threshold</a:t>
                </a:r>
                <a:r>
                  <a:rPr lang="en-IN" sz="1500" dirty="0"/>
                  <a:t>:    </a:t>
                </a:r>
                <a14:m>
                  <m:oMath xmlns:m="http://schemas.openxmlformats.org/officeDocument/2006/math">
                    <m:sSub>
                      <m:sSubPr>
                        <m:ctrlPr>
                          <a:rPr lang="en-IN" sz="1500" i="1">
                            <a:solidFill>
                              <a:srgbClr val="836967"/>
                            </a:solidFill>
                            <a:latin typeface="Cambria Math" panose="02040503050406030204" pitchFamily="18" charset="0"/>
                          </a:rPr>
                        </m:ctrlPr>
                      </m:sSubPr>
                      <m:e>
                        <m:r>
                          <a:rPr lang="en-IN" sz="1500" i="1">
                            <a:latin typeface="Cambria Math" panose="02040503050406030204" pitchFamily="18" charset="0"/>
                          </a:rPr>
                          <m:t>𝐶</m:t>
                        </m:r>
                      </m:e>
                      <m:sub>
                        <m:r>
                          <a:rPr lang="en-IN" sz="1500" i="1">
                            <a:latin typeface="Cambria Math" panose="02040503050406030204" pitchFamily="18" charset="0"/>
                          </a:rPr>
                          <m:t>𝑗</m:t>
                        </m:r>
                      </m:sub>
                    </m:sSub>
                    <m:r>
                      <a:rPr lang="en-IN" sz="1500" i="1">
                        <a:latin typeface="Cambria Math" panose="02040503050406030204" pitchFamily="18" charset="0"/>
                      </a:rPr>
                      <m:t>, </m:t>
                    </m:r>
                    <m:r>
                      <a:rPr lang="en-IN" sz="1500" i="1">
                        <a:latin typeface="Cambria Math" panose="02040503050406030204" pitchFamily="18" charset="0"/>
                      </a:rPr>
                      <m:t>𝑗</m:t>
                    </m:r>
                    <m:r>
                      <a:rPr lang="en-IN" sz="1500" i="1">
                        <a:latin typeface="Cambria Math" panose="02040503050406030204" pitchFamily="18" charset="0"/>
                      </a:rPr>
                      <m:t>=1,…,</m:t>
                    </m:r>
                    <m:r>
                      <a:rPr lang="en-IN" sz="1500" i="1">
                        <a:latin typeface="Cambria Math" panose="02040503050406030204" pitchFamily="18" charset="0"/>
                      </a:rPr>
                      <m:t>𝑚</m:t>
                    </m:r>
                  </m:oMath>
                </a14:m>
                <a:r>
                  <a:rPr lang="en-IN" sz="1500" dirty="0"/>
                  <a:t>          </a:t>
                </a:r>
                <a:r>
                  <a:rPr lang="en-NO" sz="1500" dirty="0"/>
                  <a:t>Depends on cap rock properties.</a:t>
                </a:r>
              </a:p>
            </p:txBody>
          </p:sp>
        </mc:Choice>
        <mc:Fallback xmlns="">
          <p:sp>
            <p:nvSpPr>
              <p:cNvPr id="10" name="TextBox 9">
                <a:extLst>
                  <a:ext uri="{FF2B5EF4-FFF2-40B4-BE49-F238E27FC236}">
                    <a16:creationId xmlns:a16="http://schemas.microsoft.com/office/drawing/2014/main" id="{A0D91985-B15E-4BF2-D359-D181792E4551}"/>
                  </a:ext>
                </a:extLst>
              </p:cNvPr>
              <p:cNvSpPr txBox="1">
                <a:spLocks noRot="1" noChangeAspect="1" noMove="1" noResize="1" noEditPoints="1" noAdjustHandles="1" noChangeArrowheads="1" noChangeShapeType="1" noTextEdit="1"/>
              </p:cNvSpPr>
              <p:nvPr/>
            </p:nvSpPr>
            <p:spPr>
              <a:xfrm>
                <a:off x="910828" y="4089086"/>
                <a:ext cx="7436759" cy="341697"/>
              </a:xfrm>
              <a:prstGeom prst="rect">
                <a:avLst/>
              </a:prstGeom>
              <a:blipFill>
                <a:blip r:embed="rId4"/>
                <a:stretch>
                  <a:fillRect l="-341" t="-7407" b="-14815"/>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C9DAF01E-AAF3-1BFB-8A95-6E6487CA6DBD}"/>
                  </a:ext>
                </a:extLst>
              </p:cNvPr>
              <p:cNvSpPr txBox="1"/>
              <p:nvPr/>
            </p:nvSpPr>
            <p:spPr>
              <a:xfrm>
                <a:off x="910827" y="4872981"/>
                <a:ext cx="7304024" cy="341697"/>
              </a:xfrm>
              <a:prstGeom prst="rect">
                <a:avLst/>
              </a:prstGeom>
              <a:noFill/>
            </p:spPr>
            <p:txBody>
              <a:bodyPr wrap="square" rtlCol="0">
                <a:spAutoFit/>
              </a:bodyPr>
              <a:lstStyle/>
              <a:p>
                <a:r>
                  <a:rPr lang="en-IN" sz="1500" dirty="0"/>
                  <a:t>Migration</a:t>
                </a:r>
                <a:r>
                  <a:rPr lang="en-NO" sz="1500" dirty="0"/>
                  <a:t> from layer</a:t>
                </a:r>
                <a:r>
                  <a:rPr lang="en-NO" sz="1500" i="1" dirty="0"/>
                  <a:t> </a:t>
                </a:r>
                <a:r>
                  <a:rPr lang="en-GB" sz="1500" i="1" dirty="0"/>
                  <a:t>j </a:t>
                </a:r>
                <a:r>
                  <a:rPr lang="en-GB" sz="1500" dirty="0"/>
                  <a:t>if:    </a:t>
                </a:r>
                <a14:m>
                  <m:oMath xmlns:m="http://schemas.openxmlformats.org/officeDocument/2006/math">
                    <m:sSub>
                      <m:sSubPr>
                        <m:ctrlPr>
                          <a:rPr lang="en-IN" sz="1500" i="1">
                            <a:latin typeface="Cambria Math" panose="02040503050406030204" pitchFamily="18" charset="0"/>
                          </a:rPr>
                        </m:ctrlPr>
                      </m:sSubPr>
                      <m:e>
                        <m:r>
                          <a:rPr lang="en-IN" sz="1500" i="1">
                            <a:latin typeface="Cambria Math" panose="02040503050406030204" pitchFamily="18" charset="0"/>
                          </a:rPr>
                          <m:t>𝑃</m:t>
                        </m:r>
                      </m:e>
                      <m:sub>
                        <m:r>
                          <a:rPr lang="en-IN" sz="1500" i="1">
                            <a:latin typeface="Cambria Math" panose="02040503050406030204" pitchFamily="18" charset="0"/>
                          </a:rPr>
                          <m:t>𝑗</m:t>
                        </m:r>
                      </m:sub>
                    </m:sSub>
                    <m:d>
                      <m:dPr>
                        <m:ctrlPr>
                          <a:rPr lang="en-IN" sz="1500" i="1">
                            <a:latin typeface="Cambria Math" panose="02040503050406030204" pitchFamily="18" charset="0"/>
                          </a:rPr>
                        </m:ctrlPr>
                      </m:dPr>
                      <m:e>
                        <m:r>
                          <a:rPr lang="en-IN" sz="1500" i="1">
                            <a:latin typeface="Cambria Math" panose="02040503050406030204" pitchFamily="18" charset="0"/>
                          </a:rPr>
                          <m:t>𝑡</m:t>
                        </m:r>
                      </m:e>
                    </m:d>
                    <m:r>
                      <a:rPr lang="en-IN" sz="1500" i="1">
                        <a:latin typeface="Cambria Math" panose="02040503050406030204" pitchFamily="18" charset="0"/>
                        <a:ea typeface="Cambria Math" panose="02040503050406030204" pitchFamily="18" charset="0"/>
                      </a:rPr>
                      <m:t>≥</m:t>
                    </m:r>
                    <m:sSub>
                      <m:sSubPr>
                        <m:ctrlPr>
                          <a:rPr lang="en-IN" sz="1500" i="1">
                            <a:latin typeface="Cambria Math" panose="02040503050406030204" pitchFamily="18" charset="0"/>
                            <a:ea typeface="Cambria Math" panose="02040503050406030204" pitchFamily="18" charset="0"/>
                          </a:rPr>
                        </m:ctrlPr>
                      </m:sSubPr>
                      <m:e>
                        <m:r>
                          <a:rPr lang="en-IN" sz="1500" i="1">
                            <a:latin typeface="Cambria Math" panose="02040503050406030204" pitchFamily="18" charset="0"/>
                            <a:ea typeface="Cambria Math" panose="02040503050406030204" pitchFamily="18" charset="0"/>
                          </a:rPr>
                          <m:t>𝐶</m:t>
                        </m:r>
                      </m:e>
                      <m:sub>
                        <m:r>
                          <a:rPr lang="en-IN" sz="1500" i="1">
                            <a:latin typeface="Cambria Math" panose="02040503050406030204" pitchFamily="18" charset="0"/>
                            <a:ea typeface="Cambria Math" panose="02040503050406030204" pitchFamily="18" charset="0"/>
                          </a:rPr>
                          <m:t>𝑗</m:t>
                        </m:r>
                      </m:sub>
                    </m:sSub>
                    <m:r>
                      <a:rPr lang="en-IN" sz="1500" i="1">
                        <a:latin typeface="Cambria Math" panose="02040503050406030204" pitchFamily="18" charset="0"/>
                        <a:ea typeface="Cambria Math" panose="02040503050406030204" pitchFamily="18" charset="0"/>
                      </a:rPr>
                      <m:t>, </m:t>
                    </m:r>
                    <m:r>
                      <a:rPr lang="en-IN" sz="1500" i="1">
                        <a:latin typeface="Cambria Math" panose="02040503050406030204" pitchFamily="18" charset="0"/>
                        <a:ea typeface="Cambria Math" panose="02040503050406030204" pitchFamily="18" charset="0"/>
                      </a:rPr>
                      <m:t>𝑗</m:t>
                    </m:r>
                    <m:r>
                      <a:rPr lang="en-IN" sz="1500" i="1">
                        <a:latin typeface="Cambria Math" panose="02040503050406030204" pitchFamily="18" charset="0"/>
                        <a:ea typeface="Cambria Math" panose="02040503050406030204" pitchFamily="18" charset="0"/>
                      </a:rPr>
                      <m:t>=1,…,</m:t>
                    </m:r>
                    <m:r>
                      <a:rPr lang="en-IN" sz="1500" i="1">
                        <a:latin typeface="Cambria Math" panose="02040503050406030204" pitchFamily="18" charset="0"/>
                        <a:ea typeface="Cambria Math" panose="02040503050406030204" pitchFamily="18" charset="0"/>
                      </a:rPr>
                      <m:t>𝑚</m:t>
                    </m:r>
                  </m:oMath>
                </a14:m>
                <a:endParaRPr lang="en-NO" sz="1500" dirty="0"/>
              </a:p>
            </p:txBody>
          </p:sp>
        </mc:Choice>
        <mc:Fallback xmlns="">
          <p:sp>
            <p:nvSpPr>
              <p:cNvPr id="11" name="TextBox 10">
                <a:extLst>
                  <a:ext uri="{FF2B5EF4-FFF2-40B4-BE49-F238E27FC236}">
                    <a16:creationId xmlns:a16="http://schemas.microsoft.com/office/drawing/2014/main" id="{C9DAF01E-AAF3-1BFB-8A95-6E6487CA6DBD}"/>
                  </a:ext>
                </a:extLst>
              </p:cNvPr>
              <p:cNvSpPr txBox="1">
                <a:spLocks noRot="1" noChangeAspect="1" noMove="1" noResize="1" noEditPoints="1" noAdjustHandles="1" noChangeArrowheads="1" noChangeShapeType="1" noTextEdit="1"/>
              </p:cNvSpPr>
              <p:nvPr/>
            </p:nvSpPr>
            <p:spPr>
              <a:xfrm>
                <a:off x="910827" y="4872981"/>
                <a:ext cx="7304024" cy="341697"/>
              </a:xfrm>
              <a:prstGeom prst="rect">
                <a:avLst/>
              </a:prstGeom>
              <a:blipFill>
                <a:blip r:embed="rId5"/>
                <a:stretch>
                  <a:fillRect l="-347" t="-3571" b="-14286"/>
                </a:stretch>
              </a:blipFill>
            </p:spPr>
            <p:txBody>
              <a:bodyPr/>
              <a:lstStyle/>
              <a:p>
                <a:r>
                  <a:rPr lang="en-NO">
                    <a:noFill/>
                  </a:rPr>
                  <a:t> </a:t>
                </a:r>
              </a:p>
            </p:txBody>
          </p:sp>
        </mc:Fallback>
      </mc:AlternateContent>
      <p:sp>
        <p:nvSpPr>
          <p:cNvPr id="12" name="TextBox 11">
            <a:extLst>
              <a:ext uri="{FF2B5EF4-FFF2-40B4-BE49-F238E27FC236}">
                <a16:creationId xmlns:a16="http://schemas.microsoft.com/office/drawing/2014/main" id="{5ECA6DBE-1252-B868-2526-F43B3D3B79EF}"/>
              </a:ext>
            </a:extLst>
          </p:cNvPr>
          <p:cNvSpPr txBox="1"/>
          <p:nvPr/>
        </p:nvSpPr>
        <p:spPr>
          <a:xfrm>
            <a:off x="4889091" y="2632434"/>
            <a:ext cx="3951301" cy="323165"/>
          </a:xfrm>
          <a:prstGeom prst="rect">
            <a:avLst/>
          </a:prstGeom>
          <a:noFill/>
        </p:spPr>
        <p:txBody>
          <a:bodyPr wrap="square" rtlCol="0">
            <a:spAutoFit/>
          </a:bodyPr>
          <a:lstStyle/>
          <a:p>
            <a:r>
              <a:rPr lang="en-NO" sz="1500" dirty="0"/>
              <a:t>Depends on geometric conditions of formations.</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A45CC31F-B940-ADF1-0EA8-FDDE7702EF6F}"/>
                  </a:ext>
                </a:extLst>
              </p:cNvPr>
              <p:cNvSpPr txBox="1"/>
              <p:nvPr/>
            </p:nvSpPr>
            <p:spPr>
              <a:xfrm>
                <a:off x="910828" y="1825720"/>
                <a:ext cx="5282804" cy="553998"/>
              </a:xfrm>
              <a:prstGeom prst="rect">
                <a:avLst/>
              </a:prstGeom>
              <a:noFill/>
            </p:spPr>
            <p:txBody>
              <a:bodyPr wrap="square" rtlCol="0">
                <a:spAutoFit/>
              </a:bodyPr>
              <a:lstStyle/>
              <a:p>
                <a:r>
                  <a:rPr lang="en-NO" sz="1500" dirty="0"/>
                  <a:t>K</a:t>
                </a:r>
                <a:r>
                  <a:rPr lang="en-GB" sz="1500" dirty="0"/>
                  <a:t>n</a:t>
                </a:r>
                <a:r>
                  <a:rPr lang="en-NO" sz="1500" dirty="0"/>
                  <a:t>own CO</a:t>
                </a:r>
                <a:r>
                  <a:rPr lang="en-NO" sz="1500" baseline="-25000" dirty="0"/>
                  <a:t>2</a:t>
                </a:r>
                <a:r>
                  <a:rPr lang="en-NO" sz="1500" dirty="0"/>
                  <a:t> volumes are injected over time</a:t>
                </a:r>
                <a:r>
                  <a:rPr lang="en-IN" sz="1500" dirty="0"/>
                  <a:t> </a:t>
                </a:r>
                <a14:m>
                  <m:oMath xmlns:m="http://schemas.openxmlformats.org/officeDocument/2006/math">
                    <m:r>
                      <a:rPr lang="en-IN" sz="1500" i="1">
                        <a:latin typeface="Cambria Math" panose="02040503050406030204" pitchFamily="18" charset="0"/>
                      </a:rPr>
                      <m:t>𝑡</m:t>
                    </m:r>
                    <m:r>
                      <a:rPr lang="en-IN" sz="1500" i="1">
                        <a:latin typeface="Cambria Math" panose="02040503050406030204" pitchFamily="18" charset="0"/>
                      </a:rPr>
                      <m:t>&gt;0</m:t>
                    </m:r>
                  </m:oMath>
                </a14:m>
                <a:r>
                  <a:rPr lang="en-NO" sz="1500" dirty="0"/>
                  <a:t>. </a:t>
                </a:r>
              </a:p>
              <a:p>
                <a:r>
                  <a:rPr lang="en-NO" sz="1500" dirty="0"/>
                  <a:t>End time </a:t>
                </a:r>
                <a14:m>
                  <m:oMath xmlns:m="http://schemas.openxmlformats.org/officeDocument/2006/math">
                    <m:r>
                      <a:rPr lang="en-IN" sz="1500" i="1">
                        <a:latin typeface="Cambria Math" panose="02040503050406030204" pitchFamily="18" charset="0"/>
                      </a:rPr>
                      <m:t>𝑡</m:t>
                    </m:r>
                    <m:r>
                      <a:rPr lang="en-IN" sz="1500" i="1">
                        <a:latin typeface="Cambria Math" panose="02040503050406030204" pitchFamily="18" charset="0"/>
                      </a:rPr>
                      <m:t>=</m:t>
                    </m:r>
                    <m:r>
                      <a:rPr lang="en-IN" sz="1500" i="1">
                        <a:latin typeface="Cambria Math" panose="02040503050406030204" pitchFamily="18" charset="0"/>
                      </a:rPr>
                      <m:t>𝑇</m:t>
                    </m:r>
                    <m:r>
                      <a:rPr lang="en-IN" sz="1500" i="1">
                        <a:latin typeface="Cambria Math" panose="02040503050406030204" pitchFamily="18" charset="0"/>
                      </a:rPr>
                      <m:t>.</m:t>
                    </m:r>
                  </m:oMath>
                </a14:m>
                <a:r>
                  <a:rPr lang="en-NO" sz="1500" dirty="0"/>
                  <a:t> </a:t>
                </a:r>
              </a:p>
            </p:txBody>
          </p:sp>
        </mc:Choice>
        <mc:Fallback xmlns="">
          <p:sp>
            <p:nvSpPr>
              <p:cNvPr id="14" name="TextBox 13">
                <a:extLst>
                  <a:ext uri="{FF2B5EF4-FFF2-40B4-BE49-F238E27FC236}">
                    <a16:creationId xmlns:a16="http://schemas.microsoft.com/office/drawing/2014/main" id="{A45CC31F-B940-ADF1-0EA8-FDDE7702EF6F}"/>
                  </a:ext>
                </a:extLst>
              </p:cNvPr>
              <p:cNvSpPr txBox="1">
                <a:spLocks noRot="1" noChangeAspect="1" noMove="1" noResize="1" noEditPoints="1" noAdjustHandles="1" noChangeArrowheads="1" noChangeShapeType="1" noTextEdit="1"/>
              </p:cNvSpPr>
              <p:nvPr/>
            </p:nvSpPr>
            <p:spPr>
              <a:xfrm>
                <a:off x="910828" y="1825720"/>
                <a:ext cx="5282804" cy="553998"/>
              </a:xfrm>
              <a:prstGeom prst="rect">
                <a:avLst/>
              </a:prstGeom>
              <a:blipFill>
                <a:blip r:embed="rId6"/>
                <a:stretch>
                  <a:fillRect l="-480" t="-2222" b="-11111"/>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8223B324-0E96-F7C7-1338-DDC72C40E0C2}"/>
                  </a:ext>
                </a:extLst>
              </p:cNvPr>
              <p:cNvSpPr txBox="1"/>
              <p:nvPr/>
            </p:nvSpPr>
            <p:spPr>
              <a:xfrm>
                <a:off x="910827" y="3316278"/>
                <a:ext cx="8107812" cy="572529"/>
              </a:xfrm>
              <a:prstGeom prst="rect">
                <a:avLst/>
              </a:prstGeom>
              <a:noFill/>
            </p:spPr>
            <p:txBody>
              <a:bodyPr wrap="square" rtlCol="0">
                <a:spAutoFit/>
              </a:bodyPr>
              <a:lstStyle/>
              <a:p>
                <a:r>
                  <a:rPr lang="en-NO" sz="1500" dirty="0"/>
                  <a:t>Volumetric pressure</a:t>
                </a:r>
                <a:r>
                  <a:rPr lang="en-IN" sz="1500" dirty="0"/>
                  <a:t>:    </a:t>
                </a:r>
                <a14:m>
                  <m:oMath xmlns:m="http://schemas.openxmlformats.org/officeDocument/2006/math">
                    <m:sSub>
                      <m:sSubPr>
                        <m:ctrlPr>
                          <a:rPr lang="en-IN" sz="1500" i="1">
                            <a:latin typeface="Cambria Math" panose="02040503050406030204" pitchFamily="18" charset="0"/>
                          </a:rPr>
                        </m:ctrlPr>
                      </m:sSubPr>
                      <m:e>
                        <m:r>
                          <a:rPr lang="en-IN" sz="1500" i="1">
                            <a:latin typeface="Cambria Math" panose="02040503050406030204" pitchFamily="18" charset="0"/>
                          </a:rPr>
                          <m:t>𝑃</m:t>
                        </m:r>
                      </m:e>
                      <m:sub>
                        <m:r>
                          <a:rPr lang="en-IN" sz="1500" i="1">
                            <a:latin typeface="Cambria Math" panose="02040503050406030204" pitchFamily="18" charset="0"/>
                          </a:rPr>
                          <m:t>𝑗</m:t>
                        </m:r>
                      </m:sub>
                    </m:sSub>
                    <m:d>
                      <m:dPr>
                        <m:ctrlPr>
                          <a:rPr lang="en-IN" sz="1500" i="1">
                            <a:latin typeface="Cambria Math" panose="02040503050406030204" pitchFamily="18" charset="0"/>
                          </a:rPr>
                        </m:ctrlPr>
                      </m:dPr>
                      <m:e>
                        <m:r>
                          <a:rPr lang="en-IN" sz="1500" i="1">
                            <a:latin typeface="Cambria Math" panose="02040503050406030204" pitchFamily="18" charset="0"/>
                          </a:rPr>
                          <m:t>𝑡</m:t>
                        </m:r>
                      </m:e>
                    </m:d>
                    <m:r>
                      <a:rPr lang="en-IN" sz="1500" i="1">
                        <a:latin typeface="Cambria Math" panose="02040503050406030204" pitchFamily="18" charset="0"/>
                      </a:rPr>
                      <m:t>=</m:t>
                    </m:r>
                    <m:r>
                      <a:rPr lang="en-IN" sz="1500" i="1">
                        <a:latin typeface="Cambria Math" panose="02040503050406030204" pitchFamily="18" charset="0"/>
                        <a:ea typeface="Cambria Math" panose="02040503050406030204" pitchFamily="18" charset="0"/>
                      </a:rPr>
                      <m:t>𝛿𝜌</m:t>
                    </m:r>
                    <m:r>
                      <a:rPr lang="en-IN" sz="1500" i="1">
                        <a:latin typeface="Cambria Math" panose="02040503050406030204" pitchFamily="18" charset="0"/>
                        <a:ea typeface="Cambria Math" panose="02040503050406030204" pitchFamily="18" charset="0"/>
                      </a:rPr>
                      <m:t>𝑔</m:t>
                    </m:r>
                    <m:sSub>
                      <m:sSubPr>
                        <m:ctrlPr>
                          <a:rPr lang="en-IN" sz="1500" i="1">
                            <a:latin typeface="Cambria Math" panose="02040503050406030204" pitchFamily="18" charset="0"/>
                            <a:ea typeface="Cambria Math" panose="02040503050406030204" pitchFamily="18" charset="0"/>
                          </a:rPr>
                        </m:ctrlPr>
                      </m:sSubPr>
                      <m:e>
                        <m:r>
                          <a:rPr lang="en-IN" sz="1500" i="1">
                            <a:latin typeface="Cambria Math" panose="02040503050406030204" pitchFamily="18" charset="0"/>
                            <a:ea typeface="Cambria Math" panose="02040503050406030204" pitchFamily="18" charset="0"/>
                          </a:rPr>
                          <m:t>h</m:t>
                        </m:r>
                      </m:e>
                      <m:sub>
                        <m:r>
                          <a:rPr lang="en-IN" sz="1500" i="1">
                            <a:latin typeface="Cambria Math" panose="02040503050406030204" pitchFamily="18" charset="0"/>
                            <a:ea typeface="Cambria Math" panose="02040503050406030204" pitchFamily="18" charset="0"/>
                          </a:rPr>
                          <m:t>𝑗</m:t>
                        </m:r>
                      </m:sub>
                    </m:sSub>
                    <m:r>
                      <a:rPr lang="en-IN" sz="1500" i="1">
                        <a:latin typeface="Cambria Math" panose="02040503050406030204" pitchFamily="18" charset="0"/>
                        <a:ea typeface="Cambria Math" panose="02040503050406030204" pitchFamily="18" charset="0"/>
                      </a:rPr>
                      <m:t> </m:t>
                    </m:r>
                  </m:oMath>
                </a14:m>
                <a:r>
                  <a:rPr lang="en-IN" sz="1500" dirty="0"/>
                  <a:t>                       </a:t>
                </a:r>
                <a14:m>
                  <m:oMath xmlns:m="http://schemas.openxmlformats.org/officeDocument/2006/math">
                    <m:r>
                      <a:rPr lang="en-IN" sz="1500" i="1">
                        <a:latin typeface="Cambria Math" panose="02040503050406030204" pitchFamily="18" charset="0"/>
                        <a:ea typeface="Cambria Math" panose="02040503050406030204" pitchFamily="18" charset="0"/>
                      </a:rPr>
                      <m:t>𝛿𝜌</m:t>
                    </m:r>
                  </m:oMath>
                </a14:m>
                <a:r>
                  <a:rPr lang="en-IN" sz="1500" dirty="0"/>
                  <a:t> is difference in density between CO</a:t>
                </a:r>
                <a:r>
                  <a:rPr lang="en-IN" sz="1500" baseline="-25000" dirty="0"/>
                  <a:t>2</a:t>
                </a:r>
                <a:r>
                  <a:rPr lang="en-IN" sz="1500" dirty="0"/>
                  <a:t> and brine. </a:t>
                </a:r>
              </a:p>
              <a:p>
                <a:endParaRPr lang="en-NO" sz="1500" i="1" dirty="0"/>
              </a:p>
            </p:txBody>
          </p:sp>
        </mc:Choice>
        <mc:Fallback xmlns="">
          <p:sp>
            <p:nvSpPr>
              <p:cNvPr id="2" name="TextBox 1">
                <a:extLst>
                  <a:ext uri="{FF2B5EF4-FFF2-40B4-BE49-F238E27FC236}">
                    <a16:creationId xmlns:a16="http://schemas.microsoft.com/office/drawing/2014/main" id="{8223B324-0E96-F7C7-1338-DDC72C40E0C2}"/>
                  </a:ext>
                </a:extLst>
              </p:cNvPr>
              <p:cNvSpPr txBox="1">
                <a:spLocks noRot="1" noChangeAspect="1" noMove="1" noResize="1" noEditPoints="1" noAdjustHandles="1" noChangeArrowheads="1" noChangeShapeType="1" noTextEdit="1"/>
              </p:cNvSpPr>
              <p:nvPr/>
            </p:nvSpPr>
            <p:spPr>
              <a:xfrm>
                <a:off x="910827" y="3316278"/>
                <a:ext cx="8107812" cy="572529"/>
              </a:xfrm>
              <a:prstGeom prst="rect">
                <a:avLst/>
              </a:prstGeom>
              <a:blipFill>
                <a:blip r:embed="rId7"/>
                <a:stretch>
                  <a:fillRect l="-313" t="-2174"/>
                </a:stretch>
              </a:blipFill>
            </p:spPr>
            <p:txBody>
              <a:bodyPr/>
              <a:lstStyle/>
              <a:p>
                <a:r>
                  <a:rPr lang="en-NO">
                    <a:noFill/>
                  </a:rPr>
                  <a:t> </a:t>
                </a:r>
              </a:p>
            </p:txBody>
          </p:sp>
        </mc:Fallback>
      </mc:AlternateContent>
    </p:spTree>
    <p:extLst>
      <p:ext uri="{BB962C8B-B14F-4D97-AF65-F5344CB8AC3E}">
        <p14:creationId xmlns:p14="http://schemas.microsoft.com/office/powerpoint/2010/main" val="38814601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BE1DBC-AFFB-6219-E536-823710F9C86C}"/>
              </a:ext>
            </a:extLst>
          </p:cNvPr>
          <p:cNvSpPr txBox="1"/>
          <p:nvPr/>
        </p:nvSpPr>
        <p:spPr>
          <a:xfrm>
            <a:off x="275958" y="332131"/>
            <a:ext cx="6611541" cy="461665"/>
          </a:xfrm>
          <a:prstGeom prst="rect">
            <a:avLst/>
          </a:prstGeom>
          <a:noFill/>
        </p:spPr>
        <p:txBody>
          <a:bodyPr wrap="square" rtlCol="0">
            <a:spAutoFit/>
          </a:bodyPr>
          <a:lstStyle/>
          <a:p>
            <a:r>
              <a:rPr lang="en-NO" sz="2400" dirty="0"/>
              <a:t>Stochastic model – fit to Sleipner formations</a:t>
            </a:r>
          </a:p>
        </p:txBody>
      </p:sp>
      <p:sp>
        <p:nvSpPr>
          <p:cNvPr id="2" name="TextBox 1">
            <a:extLst>
              <a:ext uri="{FF2B5EF4-FFF2-40B4-BE49-F238E27FC236}">
                <a16:creationId xmlns:a16="http://schemas.microsoft.com/office/drawing/2014/main" id="{2E11BD68-84A5-F9BD-F837-E58A790EDDDF}"/>
              </a:ext>
            </a:extLst>
          </p:cNvPr>
          <p:cNvSpPr txBox="1"/>
          <p:nvPr/>
        </p:nvSpPr>
        <p:spPr>
          <a:xfrm>
            <a:off x="850340" y="1520860"/>
            <a:ext cx="3854396" cy="346249"/>
          </a:xfrm>
          <a:prstGeom prst="rect">
            <a:avLst/>
          </a:prstGeom>
          <a:noFill/>
        </p:spPr>
        <p:txBody>
          <a:bodyPr wrap="square" rtlCol="0">
            <a:spAutoFit/>
          </a:bodyPr>
          <a:lstStyle/>
          <a:p>
            <a:r>
              <a:rPr lang="en-NO" sz="1650" b="1" dirty="0"/>
              <a:t>Capillary </a:t>
            </a:r>
            <a:r>
              <a:rPr lang="en-IN" sz="1650" b="1" dirty="0"/>
              <a:t>pressure </a:t>
            </a:r>
            <a:r>
              <a:rPr lang="en-NO" sz="1650" b="1" dirty="0"/>
              <a:t>thresholds:</a:t>
            </a:r>
          </a:p>
        </p:txBody>
      </p:sp>
      <p:sp>
        <p:nvSpPr>
          <p:cNvPr id="3" name="TextBox 2">
            <a:extLst>
              <a:ext uri="{FF2B5EF4-FFF2-40B4-BE49-F238E27FC236}">
                <a16:creationId xmlns:a16="http://schemas.microsoft.com/office/drawing/2014/main" id="{95C630D3-E5A9-1F24-58D8-5CB46693C49D}"/>
              </a:ext>
            </a:extLst>
          </p:cNvPr>
          <p:cNvSpPr txBox="1"/>
          <p:nvPr/>
        </p:nvSpPr>
        <p:spPr>
          <a:xfrm>
            <a:off x="850337" y="2248327"/>
            <a:ext cx="2486026" cy="346249"/>
          </a:xfrm>
          <a:prstGeom prst="rect">
            <a:avLst/>
          </a:prstGeom>
          <a:noFill/>
        </p:spPr>
        <p:txBody>
          <a:bodyPr wrap="square" rtlCol="0">
            <a:spAutoFit/>
          </a:bodyPr>
          <a:lstStyle/>
          <a:p>
            <a:r>
              <a:rPr lang="en-IN" sz="1650" b="1" dirty="0"/>
              <a:t>V</a:t>
            </a:r>
            <a:r>
              <a:rPr lang="en-NO" sz="1650" b="1" dirty="0"/>
              <a:t>olume</a:t>
            </a:r>
            <a:r>
              <a:rPr lang="en-IN" sz="1650" b="1" dirty="0"/>
              <a:t>s of CO</a:t>
            </a:r>
            <a:r>
              <a:rPr lang="en-IN" sz="1650" b="1" baseline="-25000" dirty="0"/>
              <a:t>2</a:t>
            </a:r>
            <a:r>
              <a:rPr lang="en-NO" sz="1650" b="1" dirty="0"/>
              <a:t>:</a:t>
            </a:r>
          </a:p>
        </p:txBody>
      </p:sp>
      <p:sp>
        <p:nvSpPr>
          <p:cNvPr id="19" name="TextBox 18">
            <a:extLst>
              <a:ext uri="{FF2B5EF4-FFF2-40B4-BE49-F238E27FC236}">
                <a16:creationId xmlns:a16="http://schemas.microsoft.com/office/drawing/2014/main" id="{0D93F335-3035-712B-3F58-1D921067B2D9}"/>
              </a:ext>
            </a:extLst>
          </p:cNvPr>
          <p:cNvSpPr txBox="1"/>
          <p:nvPr/>
        </p:nvSpPr>
        <p:spPr>
          <a:xfrm>
            <a:off x="850337" y="3303859"/>
            <a:ext cx="6037162" cy="346249"/>
          </a:xfrm>
          <a:prstGeom prst="rect">
            <a:avLst/>
          </a:prstGeom>
          <a:noFill/>
        </p:spPr>
        <p:txBody>
          <a:bodyPr wrap="square" rtlCol="0">
            <a:spAutoFit/>
          </a:bodyPr>
          <a:lstStyle/>
          <a:p>
            <a:r>
              <a:rPr lang="en-IN" sz="1650" b="1" dirty="0"/>
              <a:t>Volume to height transform (depends on geometry of formation)</a:t>
            </a:r>
            <a:r>
              <a:rPr lang="en-NO" sz="1650" b="1" dirty="0"/>
              <a:t>:</a:t>
            </a:r>
          </a:p>
        </p:txBody>
      </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D35D9B91-066A-EB6E-C14E-8203C8D03754}"/>
                  </a:ext>
                </a:extLst>
              </p:cNvPr>
              <p:cNvSpPr txBox="1"/>
              <p:nvPr/>
            </p:nvSpPr>
            <p:spPr>
              <a:xfrm>
                <a:off x="1370909" y="2616844"/>
                <a:ext cx="6611541" cy="802784"/>
              </a:xfrm>
              <a:prstGeom prst="rect">
                <a:avLst/>
              </a:prstGeom>
              <a:noFill/>
            </p:spPr>
            <p:txBody>
              <a:bodyPr wrap="square" lIns="0" tIns="0" rIns="0" bIns="0" rtlCol="0">
                <a:spAutoFit/>
              </a:bodyPr>
              <a:lstStyle/>
              <a:p>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𝑉</m:t>
                        </m:r>
                      </m:e>
                      <m:sub>
                        <m:r>
                          <a:rPr lang="en-IN" sz="1650" i="1">
                            <a:latin typeface="Cambria Math" panose="02040503050406030204" pitchFamily="18" charset="0"/>
                          </a:rPr>
                          <m:t>𝑗</m:t>
                        </m:r>
                      </m:sub>
                    </m:sSub>
                    <m:d>
                      <m:dPr>
                        <m:ctrlPr>
                          <a:rPr lang="en-IN" sz="1650" i="1">
                            <a:latin typeface="Cambria Math" panose="02040503050406030204" pitchFamily="18" charset="0"/>
                          </a:rPr>
                        </m:ctrlPr>
                      </m:dPr>
                      <m:e>
                        <m:r>
                          <a:rPr lang="en-IN" sz="1650" i="1">
                            <a:latin typeface="Cambria Math" panose="02040503050406030204" pitchFamily="18" charset="0"/>
                          </a:rPr>
                          <m:t>𝑡</m:t>
                        </m:r>
                      </m:e>
                    </m:d>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𝑟</m:t>
                        </m:r>
                      </m:e>
                      <m:sub>
                        <m:r>
                          <a:rPr lang="en-IN" sz="1650" i="1">
                            <a:latin typeface="Cambria Math" panose="02040503050406030204" pitchFamily="18" charset="0"/>
                          </a:rPr>
                          <m:t>𝑖𝑛𝑗</m:t>
                        </m:r>
                      </m:sub>
                    </m:sSub>
                    <m:r>
                      <a:rPr lang="en-IN" sz="1650" i="1">
                        <a:latin typeface="Cambria Math" panose="02040503050406030204" pitchFamily="18" charset="0"/>
                      </a:rPr>
                      <m:t>(</m:t>
                    </m:r>
                    <m:r>
                      <a:rPr lang="en-IN" sz="1650" i="1">
                        <a:latin typeface="Cambria Math" panose="02040503050406030204" pitchFamily="18" charset="0"/>
                      </a:rPr>
                      <m:t>𝑡</m:t>
                    </m:r>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𝑇</m:t>
                        </m:r>
                      </m:e>
                      <m:sub>
                        <m:r>
                          <a:rPr lang="en-IN" sz="1650" i="1">
                            <a:latin typeface="Cambria Math" panose="02040503050406030204" pitchFamily="18" charset="0"/>
                          </a:rPr>
                          <m:t>𝑗</m:t>
                        </m:r>
                        <m:r>
                          <a:rPr lang="en-IN" sz="1650" i="1">
                            <a:latin typeface="Cambria Math" panose="02040503050406030204" pitchFamily="18" charset="0"/>
                          </a:rPr>
                          <m:t>−1</m:t>
                        </m:r>
                      </m:sub>
                    </m:sSub>
                    <m:r>
                      <a:rPr lang="en-IN" sz="1650" i="1">
                        <a:latin typeface="Cambria Math" panose="02040503050406030204" pitchFamily="18" charset="0"/>
                      </a:rPr>
                      <m:t>)</m:t>
                    </m:r>
                  </m:oMath>
                </a14:m>
                <a:r>
                  <a:rPr lang="en-IN" sz="1650" dirty="0"/>
                  <a:t>  	      where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𝑟</m:t>
                        </m:r>
                      </m:e>
                      <m:sub>
                        <m:r>
                          <a:rPr lang="en-IN" sz="1650" i="1">
                            <a:latin typeface="Cambria Math" panose="02040503050406030204" pitchFamily="18" charset="0"/>
                          </a:rPr>
                          <m:t>𝑖𝑛𝑗</m:t>
                        </m:r>
                      </m:sub>
                    </m:sSub>
                  </m:oMath>
                </a14:m>
                <a:r>
                  <a:rPr lang="en-IN" sz="1650" dirty="0"/>
                  <a:t> is rate of injection, </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𝑇</m:t>
                        </m:r>
                      </m:e>
                      <m:sub>
                        <m:r>
                          <a:rPr lang="en-IN" sz="1650" i="1">
                            <a:latin typeface="Cambria Math" panose="02040503050406030204" pitchFamily="18" charset="0"/>
                          </a:rPr>
                          <m:t>𝑗</m:t>
                        </m:r>
                      </m:sub>
                    </m:sSub>
                  </m:oMath>
                </a14:m>
                <a:r>
                  <a:rPr lang="en-IN" sz="1650" dirty="0"/>
                  <a:t> is time of migration from </a:t>
                </a:r>
                <a14:m>
                  <m:oMath xmlns:m="http://schemas.openxmlformats.org/officeDocument/2006/math">
                    <m:sSup>
                      <m:sSupPr>
                        <m:ctrlPr>
                          <a:rPr lang="en-IN" sz="1650" i="1">
                            <a:latin typeface="Cambria Math" panose="02040503050406030204" pitchFamily="18" charset="0"/>
                          </a:rPr>
                        </m:ctrlPr>
                      </m:sSupPr>
                      <m:e>
                        <m:r>
                          <a:rPr lang="en-IN" sz="1650" i="1">
                            <a:latin typeface="Cambria Math" panose="02040503050406030204" pitchFamily="18" charset="0"/>
                          </a:rPr>
                          <m:t>𝑗</m:t>
                        </m:r>
                      </m:e>
                      <m:sup>
                        <m:r>
                          <a:rPr lang="en-IN" sz="1650" i="1">
                            <a:latin typeface="Cambria Math" panose="02040503050406030204" pitchFamily="18" charset="0"/>
                          </a:rPr>
                          <m:t>𝑡h</m:t>
                        </m:r>
                      </m:sup>
                    </m:sSup>
                  </m:oMath>
                </a14:m>
                <a:r>
                  <a:rPr lang="en-IN" sz="1650" dirty="0"/>
                  <a:t> layer. </a:t>
                </a:r>
              </a:p>
            </p:txBody>
          </p:sp>
        </mc:Choice>
        <mc:Fallback xmlns="">
          <p:sp>
            <p:nvSpPr>
              <p:cNvPr id="10" name="TextBox 9">
                <a:extLst>
                  <a:ext uri="{FF2B5EF4-FFF2-40B4-BE49-F238E27FC236}">
                    <a16:creationId xmlns:a16="http://schemas.microsoft.com/office/drawing/2014/main" id="{D35D9B91-066A-EB6E-C14E-8203C8D03754}"/>
                  </a:ext>
                </a:extLst>
              </p:cNvPr>
              <p:cNvSpPr txBox="1">
                <a:spLocks noRot="1" noChangeAspect="1" noMove="1" noResize="1" noEditPoints="1" noAdjustHandles="1" noChangeArrowheads="1" noChangeShapeType="1" noTextEdit="1"/>
              </p:cNvSpPr>
              <p:nvPr/>
            </p:nvSpPr>
            <p:spPr>
              <a:xfrm>
                <a:off x="1370909" y="2616844"/>
                <a:ext cx="6611541" cy="802784"/>
              </a:xfrm>
              <a:prstGeom prst="rect">
                <a:avLst/>
              </a:prstGeom>
              <a:blipFill>
                <a:blip r:embed="rId3"/>
                <a:stretch>
                  <a:fillRect l="-2111" t="-6154" b="-13846"/>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C6A5F445-A28A-5443-1004-EE8EBFFEA246}"/>
                  </a:ext>
                </a:extLst>
              </p:cNvPr>
              <p:cNvSpPr txBox="1"/>
              <p:nvPr/>
            </p:nvSpPr>
            <p:spPr>
              <a:xfrm>
                <a:off x="1370908" y="3671724"/>
                <a:ext cx="6821822" cy="401713"/>
              </a:xfrm>
              <a:prstGeom prst="rect">
                <a:avLst/>
              </a:prstGeom>
              <a:noFill/>
            </p:spPr>
            <p:txBody>
              <a:bodyPr wrap="square" lIns="0" tIns="0" rIns="0" bIns="0" rtlCol="0">
                <a:spAutoFit/>
              </a:bodyPr>
              <a:lstStyle/>
              <a:p>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𝑉</m:t>
                        </m:r>
                      </m:e>
                      <m:sub>
                        <m:r>
                          <a:rPr lang="en-IN" sz="1650" i="1">
                            <a:latin typeface="Cambria Math" panose="02040503050406030204" pitchFamily="18" charset="0"/>
                          </a:rPr>
                          <m:t>𝑗</m:t>
                        </m:r>
                      </m:sub>
                    </m:sSub>
                    <m:r>
                      <a:rPr lang="en-IN" sz="1650" i="1">
                        <a:latin typeface="Cambria Math" panose="02040503050406030204" pitchFamily="18" charset="0"/>
                      </a:rPr>
                      <m:t>=</m:t>
                    </m:r>
                    <m:f>
                      <m:fPr>
                        <m:ctrlPr>
                          <a:rPr lang="en-IN" sz="1650" i="1">
                            <a:latin typeface="Cambria Math" panose="02040503050406030204" pitchFamily="18" charset="0"/>
                          </a:rPr>
                        </m:ctrlPr>
                      </m:fPr>
                      <m:num>
                        <m:r>
                          <a:rPr lang="en-IN" sz="1650" i="1">
                            <a:latin typeface="Cambria Math" panose="02040503050406030204" pitchFamily="18" charset="0"/>
                            <a:ea typeface="Cambria Math" panose="02040503050406030204" pitchFamily="18" charset="0"/>
                          </a:rPr>
                          <m:t>𝜋𝛼𝛽</m:t>
                        </m:r>
                      </m:num>
                      <m:den>
                        <m:r>
                          <a:rPr lang="en-IN" sz="1650" i="1">
                            <a:latin typeface="Cambria Math" panose="02040503050406030204" pitchFamily="18" charset="0"/>
                          </a:rPr>
                          <m:t>3</m:t>
                        </m:r>
                        <m:sSup>
                          <m:sSupPr>
                            <m:ctrlPr>
                              <a:rPr lang="en-IN" sz="1650" i="1">
                                <a:latin typeface="Cambria Math" panose="02040503050406030204" pitchFamily="18" charset="0"/>
                              </a:rPr>
                            </m:ctrlPr>
                          </m:sSupPr>
                          <m:e>
                            <m:r>
                              <a:rPr lang="en-IN" sz="1650" i="1">
                                <a:latin typeface="Cambria Math" panose="02040503050406030204" pitchFamily="18" charset="0"/>
                                <a:ea typeface="Cambria Math" panose="02040503050406030204" pitchFamily="18" charset="0"/>
                              </a:rPr>
                              <m:t>𝛾</m:t>
                            </m:r>
                          </m:e>
                          <m:sup>
                            <m:r>
                              <a:rPr lang="en-IN" sz="1650" i="1">
                                <a:latin typeface="Cambria Math" panose="02040503050406030204" pitchFamily="18" charset="0"/>
                              </a:rPr>
                              <m:t>2</m:t>
                            </m:r>
                          </m:sup>
                        </m:sSup>
                      </m:den>
                    </m:f>
                    <m:sSubSup>
                      <m:sSubSupPr>
                        <m:ctrlPr>
                          <a:rPr lang="en-IN" sz="1650" i="1">
                            <a:latin typeface="Cambria Math" panose="02040503050406030204" pitchFamily="18" charset="0"/>
                          </a:rPr>
                        </m:ctrlPr>
                      </m:sSubSupPr>
                      <m:e>
                        <m:r>
                          <a:rPr lang="en-IN" sz="1650" i="1">
                            <a:latin typeface="Cambria Math" panose="02040503050406030204" pitchFamily="18" charset="0"/>
                          </a:rPr>
                          <m:t>h</m:t>
                        </m:r>
                      </m:e>
                      <m:sub>
                        <m:r>
                          <a:rPr lang="en-IN" sz="1650" i="1">
                            <a:latin typeface="Cambria Math" panose="02040503050406030204" pitchFamily="18" charset="0"/>
                          </a:rPr>
                          <m:t>𝑗</m:t>
                        </m:r>
                      </m:sub>
                      <m:sup>
                        <m:r>
                          <a:rPr lang="en-IN" sz="1650" i="1">
                            <a:latin typeface="Cambria Math" panose="02040503050406030204" pitchFamily="18" charset="0"/>
                          </a:rPr>
                          <m:t>2</m:t>
                        </m:r>
                      </m:sup>
                    </m:sSubSup>
                    <m:r>
                      <a:rPr lang="en-IN" sz="1650" i="1">
                        <a:latin typeface="Cambria Math" panose="02040503050406030204" pitchFamily="18" charset="0"/>
                      </a:rPr>
                      <m:t>(3</m:t>
                    </m:r>
                    <m:r>
                      <a:rPr lang="en-IN" sz="1650" i="1">
                        <a:latin typeface="Cambria Math" panose="02040503050406030204" pitchFamily="18" charset="0"/>
                        <a:ea typeface="Cambria Math" panose="02040503050406030204" pitchFamily="18" charset="0"/>
                      </a:rPr>
                      <m:t>𝛾</m:t>
                    </m:r>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𝑗</m:t>
                        </m:r>
                      </m:sub>
                    </m:sSub>
                    <m:r>
                      <a:rPr lang="en-IN" sz="1650" i="1">
                        <a:latin typeface="Cambria Math" panose="02040503050406030204" pitchFamily="18" charset="0"/>
                      </a:rPr>
                      <m:t>) </m:t>
                    </m:r>
                  </m:oMath>
                </a14:m>
                <a:r>
                  <a:rPr lang="en-IN" sz="1650" dirty="0"/>
                  <a:t>           (for ellipsoidal cap model)</a:t>
                </a:r>
              </a:p>
            </p:txBody>
          </p:sp>
        </mc:Choice>
        <mc:Fallback xmlns="">
          <p:sp>
            <p:nvSpPr>
              <p:cNvPr id="13" name="TextBox 12">
                <a:extLst>
                  <a:ext uri="{FF2B5EF4-FFF2-40B4-BE49-F238E27FC236}">
                    <a16:creationId xmlns:a16="http://schemas.microsoft.com/office/drawing/2014/main" id="{C6A5F445-A28A-5443-1004-EE8EBFFEA246}"/>
                  </a:ext>
                </a:extLst>
              </p:cNvPr>
              <p:cNvSpPr txBox="1">
                <a:spLocks noRot="1" noChangeAspect="1" noMove="1" noResize="1" noEditPoints="1" noAdjustHandles="1" noChangeArrowheads="1" noChangeShapeType="1" noTextEdit="1"/>
              </p:cNvSpPr>
              <p:nvPr/>
            </p:nvSpPr>
            <p:spPr>
              <a:xfrm>
                <a:off x="1370908" y="3671724"/>
                <a:ext cx="6821822" cy="401713"/>
              </a:xfrm>
              <a:prstGeom prst="rect">
                <a:avLst/>
              </a:prstGeom>
              <a:blipFill>
                <a:blip r:embed="rId4"/>
                <a:stretch>
                  <a:fillRect l="-1115" b="-12121"/>
                </a:stretch>
              </a:blipFill>
            </p:spPr>
            <p:txBody>
              <a:bodyPr/>
              <a:lstStyle/>
              <a:p>
                <a:r>
                  <a:rPr lang="en-NO">
                    <a:noFill/>
                  </a:rPr>
                  <a:t> </a:t>
                </a:r>
              </a:p>
            </p:txBody>
          </p:sp>
        </mc:Fallback>
      </mc:AlternateContent>
      <p:sp>
        <p:nvSpPr>
          <p:cNvPr id="14" name="TextBox 13">
            <a:extLst>
              <a:ext uri="{FF2B5EF4-FFF2-40B4-BE49-F238E27FC236}">
                <a16:creationId xmlns:a16="http://schemas.microsoft.com/office/drawing/2014/main" id="{E8DC7A7E-18CF-189A-D4A4-730DAA28233F}"/>
              </a:ext>
            </a:extLst>
          </p:cNvPr>
          <p:cNvSpPr txBox="1"/>
          <p:nvPr/>
        </p:nvSpPr>
        <p:spPr>
          <a:xfrm>
            <a:off x="850337" y="4927362"/>
            <a:ext cx="2486026" cy="346249"/>
          </a:xfrm>
          <a:prstGeom prst="rect">
            <a:avLst/>
          </a:prstGeom>
          <a:noFill/>
        </p:spPr>
        <p:txBody>
          <a:bodyPr wrap="square" rtlCol="0">
            <a:spAutoFit/>
          </a:bodyPr>
          <a:lstStyle/>
          <a:p>
            <a:r>
              <a:rPr lang="en-IN" sz="1650" b="1" dirty="0"/>
              <a:t>Times of migration</a:t>
            </a:r>
            <a:r>
              <a:rPr lang="en-NO" sz="1650" b="1" dirty="0"/>
              <a:t>:</a:t>
            </a: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6AF001E6-ECB4-D87D-5EFE-7B0CB751480E}"/>
                  </a:ext>
                </a:extLst>
              </p:cNvPr>
              <p:cNvSpPr txBox="1"/>
              <p:nvPr/>
            </p:nvSpPr>
            <p:spPr>
              <a:xfrm>
                <a:off x="950723" y="5204361"/>
                <a:ext cx="3149330" cy="641201"/>
              </a:xfrm>
              <a:prstGeom prst="rect">
                <a:avLst/>
              </a:prstGeom>
              <a:noFill/>
            </p:spPr>
            <p:txBody>
              <a:bodyPr wrap="square">
                <a:spAutoFit/>
              </a:bodyPr>
              <a:lstStyle/>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𝑃</m:t>
                        </m:r>
                      </m:e>
                      <m:sub>
                        <m:r>
                          <a:rPr lang="en-IN" sz="1650" i="1">
                            <a:latin typeface="Cambria Math" panose="02040503050406030204" pitchFamily="18" charset="0"/>
                          </a:rPr>
                          <m:t>𝑗</m:t>
                        </m:r>
                      </m:sub>
                    </m:sSub>
                    <m:d>
                      <m:dPr>
                        <m:ctrlPr>
                          <a:rPr lang="en-IN" sz="1650" i="1">
                            <a:latin typeface="Cambria Math" panose="02040503050406030204" pitchFamily="18" charset="0"/>
                          </a:rPr>
                        </m:ctrlPr>
                      </m:dPr>
                      <m:e>
                        <m:r>
                          <a:rPr lang="en-IN" sz="1650" i="1">
                            <a:latin typeface="Cambria Math" panose="02040503050406030204" pitchFamily="18" charset="0"/>
                          </a:rPr>
                          <m:t>𝑡</m:t>
                        </m:r>
                      </m:e>
                    </m:d>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𝑗</m:t>
                        </m:r>
                      </m:sub>
                    </m:sSub>
                  </m:oMath>
                </a14:m>
                <a:r>
                  <a:rPr lang="en-IN" sz="1650" dirty="0"/>
                  <a:t> </a:t>
                </a:r>
                <a:endParaRPr lang="en-IN" i="1" dirty="0">
                  <a:latin typeface="Cambria Math" panose="02040503050406030204" pitchFamily="18" charset="0"/>
                  <a:ea typeface="Cambria Math" panose="02040503050406030204" pitchFamily="18" charset="0"/>
                </a:endParaRPr>
              </a:p>
              <a:p>
                <a:r>
                  <a:rPr lang="en-IN" sz="1650" dirty="0">
                    <a:ea typeface="Cambria Math" panose="02040503050406030204" pitchFamily="18" charset="0"/>
                  </a:rPr>
                  <a:t>Or, </a:t>
                </a:r>
                <a14:m>
                  <m:oMath xmlns:m="http://schemas.openxmlformats.org/officeDocument/2006/math">
                    <m:r>
                      <a:rPr lang="en-IN" sz="1650" i="1">
                        <a:latin typeface="Cambria Math" panose="02040503050406030204" pitchFamily="18" charset="0"/>
                        <a:ea typeface="Cambria Math" panose="02040503050406030204" pitchFamily="18" charset="0"/>
                      </a:rPr>
                      <m:t>𝛿𝜌</m:t>
                    </m:r>
                    <m:r>
                      <a:rPr lang="en-IN" sz="1650" i="1">
                        <a:latin typeface="Cambria Math" panose="02040503050406030204" pitchFamily="18" charset="0"/>
                        <a:ea typeface="Cambria Math" panose="02040503050406030204" pitchFamily="18" charset="0"/>
                      </a:rPr>
                      <m:t>𝑔</m:t>
                    </m:r>
                    <m:sSub>
                      <m:sSubPr>
                        <m:ctrlPr>
                          <a:rPr lang="en-IN" sz="1650" i="1">
                            <a:latin typeface="Cambria Math" panose="02040503050406030204" pitchFamily="18" charset="0"/>
                            <a:ea typeface="Cambria Math" panose="02040503050406030204" pitchFamily="18" charset="0"/>
                          </a:rPr>
                        </m:ctrlPr>
                      </m:sSubPr>
                      <m:e>
                        <m:r>
                          <a:rPr lang="en-IN" sz="1650" i="1">
                            <a:latin typeface="Cambria Math" panose="02040503050406030204" pitchFamily="18" charset="0"/>
                            <a:ea typeface="Cambria Math" panose="02040503050406030204" pitchFamily="18" charset="0"/>
                          </a:rPr>
                          <m:t>h</m:t>
                        </m:r>
                      </m:e>
                      <m:sub>
                        <m:r>
                          <a:rPr lang="en-IN" sz="1650" i="1">
                            <a:latin typeface="Cambria Math" panose="02040503050406030204" pitchFamily="18" charset="0"/>
                            <a:ea typeface="Cambria Math" panose="02040503050406030204" pitchFamily="18" charset="0"/>
                          </a:rPr>
                          <m:t>𝑗</m:t>
                        </m:r>
                      </m:sub>
                    </m:sSub>
                    <m:r>
                      <a:rPr lang="en-IN" sz="1650" i="1">
                        <a:latin typeface="Cambria Math" panose="02040503050406030204" pitchFamily="18" charset="0"/>
                        <a:ea typeface="Cambria Math" panose="02040503050406030204" pitchFamily="18" charset="0"/>
                      </a:rPr>
                      <m:t>=</m:t>
                    </m:r>
                    <m:sSub>
                      <m:sSubPr>
                        <m:ctrlPr>
                          <a:rPr lang="en-IN" sz="1650" i="1">
                            <a:latin typeface="Cambria Math" panose="02040503050406030204" pitchFamily="18" charset="0"/>
                            <a:ea typeface="Cambria Math" panose="02040503050406030204" pitchFamily="18" charset="0"/>
                          </a:rPr>
                        </m:ctrlPr>
                      </m:sSubPr>
                      <m:e>
                        <m:r>
                          <a:rPr lang="en-IN" sz="1650" i="1">
                            <a:latin typeface="Cambria Math" panose="02040503050406030204" pitchFamily="18" charset="0"/>
                            <a:ea typeface="Cambria Math" panose="02040503050406030204" pitchFamily="18" charset="0"/>
                          </a:rPr>
                          <m:t>𝐶</m:t>
                        </m:r>
                      </m:e>
                      <m:sub>
                        <m:r>
                          <a:rPr lang="en-IN" sz="1650" i="1">
                            <a:latin typeface="Cambria Math" panose="02040503050406030204" pitchFamily="18" charset="0"/>
                            <a:ea typeface="Cambria Math" panose="02040503050406030204" pitchFamily="18" charset="0"/>
                          </a:rPr>
                          <m:t>𝑗</m:t>
                        </m:r>
                      </m:sub>
                    </m:sSub>
                  </m:oMath>
                </a14:m>
                <a:endParaRPr lang="en-IN" sz="1650" dirty="0"/>
              </a:p>
            </p:txBody>
          </p:sp>
        </mc:Choice>
        <mc:Fallback xmlns="">
          <p:sp>
            <p:nvSpPr>
              <p:cNvPr id="17" name="TextBox 16">
                <a:extLst>
                  <a:ext uri="{FF2B5EF4-FFF2-40B4-BE49-F238E27FC236}">
                    <a16:creationId xmlns:a16="http://schemas.microsoft.com/office/drawing/2014/main" id="{6AF001E6-ECB4-D87D-5EFE-7B0CB751480E}"/>
                  </a:ext>
                </a:extLst>
              </p:cNvPr>
              <p:cNvSpPr txBox="1">
                <a:spLocks noRot="1" noChangeAspect="1" noMove="1" noResize="1" noEditPoints="1" noAdjustHandles="1" noChangeArrowheads="1" noChangeShapeType="1" noTextEdit="1"/>
              </p:cNvSpPr>
              <p:nvPr/>
            </p:nvSpPr>
            <p:spPr>
              <a:xfrm>
                <a:off x="950723" y="5204361"/>
                <a:ext cx="3149330" cy="641201"/>
              </a:xfrm>
              <a:prstGeom prst="rect">
                <a:avLst/>
              </a:prstGeom>
              <a:blipFill>
                <a:blip r:embed="rId5"/>
                <a:stretch>
                  <a:fillRect l="-800" b="-7692"/>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13A48049-35BF-384E-3EF8-93F54B372121}"/>
                  </a:ext>
                </a:extLst>
              </p:cNvPr>
              <p:cNvSpPr txBox="1"/>
              <p:nvPr/>
            </p:nvSpPr>
            <p:spPr>
              <a:xfrm>
                <a:off x="1194072" y="1770919"/>
                <a:ext cx="1798555" cy="39337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unc>
                        <m:funcPr>
                          <m:ctrlPr>
                            <a:rPr lang="en-IN" sz="1650" i="1">
                              <a:latin typeface="Cambria Math" panose="02040503050406030204" pitchFamily="18" charset="0"/>
                            </a:rPr>
                          </m:ctrlPr>
                        </m:funcPr>
                        <m:fName>
                          <m:r>
                            <m:rPr>
                              <m:sty m:val="p"/>
                            </m:rPr>
                            <a:rPr lang="en-IN" sz="1650">
                              <a:latin typeface="Cambria Math" panose="02040503050406030204" pitchFamily="18" charset="0"/>
                            </a:rPr>
                            <m:t>ln</m:t>
                          </m:r>
                        </m:fName>
                        <m:e>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𝑗</m:t>
                              </m:r>
                            </m:sub>
                          </m:sSub>
                        </m:e>
                      </m:func>
                      <m:r>
                        <a:rPr lang="en-IN" sz="1650">
                          <a:latin typeface="Cambria Math" panose="02040503050406030204" pitchFamily="18" charset="0"/>
                        </a:rPr>
                        <m:t>~</m:t>
                      </m:r>
                      <m:r>
                        <a:rPr lang="en-IN" sz="1650" i="1">
                          <a:latin typeface="Cambria Math" panose="02040503050406030204" pitchFamily="18" charset="0"/>
                        </a:rPr>
                        <m:t>𝑁</m:t>
                      </m:r>
                      <m:d>
                        <m:dPr>
                          <m:sepChr m:val=","/>
                          <m:ctrlPr>
                            <a:rPr lang="en-IN" sz="1650" i="1">
                              <a:latin typeface="Cambria Math" panose="02040503050406030204" pitchFamily="18" charset="0"/>
                            </a:rPr>
                          </m:ctrlPr>
                        </m:dPr>
                        <m:e>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𝜂</m:t>
                              </m:r>
                            </m:e>
                            <m:sub>
                              <m:r>
                                <a:rPr lang="en-IN" sz="1650" i="1">
                                  <a:latin typeface="Cambria Math" panose="02040503050406030204" pitchFamily="18" charset="0"/>
                                </a:rPr>
                                <m:t>𝑗</m:t>
                              </m:r>
                            </m:sub>
                          </m:sSub>
                        </m:e>
                        <m:e>
                          <m:sSubSup>
                            <m:sSubSupPr>
                              <m:ctrlPr>
                                <a:rPr lang="en-IN" sz="1650" i="1">
                                  <a:solidFill>
                                    <a:srgbClr val="836967"/>
                                  </a:solidFill>
                                  <a:latin typeface="Cambria Math" panose="02040503050406030204" pitchFamily="18" charset="0"/>
                                </a:rPr>
                              </m:ctrlPr>
                            </m:sSubSupPr>
                            <m:e>
                              <m:r>
                                <a:rPr lang="en-IN" sz="1650" i="1">
                                  <a:latin typeface="Cambria Math" panose="02040503050406030204" pitchFamily="18" charset="0"/>
                                </a:rPr>
                                <m:t>𝜏</m:t>
                              </m:r>
                            </m:e>
                            <m:sub>
                              <m:r>
                                <a:rPr lang="en-IN" sz="1650" i="1">
                                  <a:latin typeface="Cambria Math" panose="02040503050406030204" pitchFamily="18" charset="0"/>
                                </a:rPr>
                                <m:t>𝑗</m:t>
                              </m:r>
                            </m:sub>
                            <m:sup>
                              <m:r>
                                <a:rPr lang="en-IN" sz="1650">
                                  <a:latin typeface="Cambria Math" panose="02040503050406030204" pitchFamily="18" charset="0"/>
                                </a:rPr>
                                <m:t>2</m:t>
                              </m:r>
                            </m:sup>
                          </m:sSubSup>
                        </m:e>
                      </m:d>
                    </m:oMath>
                  </m:oMathPara>
                </a14:m>
                <a:endParaRPr lang="en-IN" sz="1650" dirty="0"/>
              </a:p>
            </p:txBody>
          </p:sp>
        </mc:Choice>
        <mc:Fallback xmlns="">
          <p:sp>
            <p:nvSpPr>
              <p:cNvPr id="22" name="TextBox 21">
                <a:extLst>
                  <a:ext uri="{FF2B5EF4-FFF2-40B4-BE49-F238E27FC236}">
                    <a16:creationId xmlns:a16="http://schemas.microsoft.com/office/drawing/2014/main" id="{13A48049-35BF-384E-3EF8-93F54B372121}"/>
                  </a:ext>
                </a:extLst>
              </p:cNvPr>
              <p:cNvSpPr txBox="1">
                <a:spLocks noRot="1" noChangeAspect="1" noMove="1" noResize="1" noEditPoints="1" noAdjustHandles="1" noChangeArrowheads="1" noChangeShapeType="1" noTextEdit="1"/>
              </p:cNvSpPr>
              <p:nvPr/>
            </p:nvSpPr>
            <p:spPr>
              <a:xfrm>
                <a:off x="1194072" y="1770919"/>
                <a:ext cx="1798555" cy="393377"/>
              </a:xfrm>
              <a:prstGeom prst="rect">
                <a:avLst/>
              </a:prstGeom>
              <a:blipFill>
                <a:blip r:embed="rId6"/>
                <a:stretch>
                  <a:fillRect b="-3125"/>
                </a:stretch>
              </a:blipFill>
            </p:spPr>
            <p:txBody>
              <a:bodyPr/>
              <a:lstStyle/>
              <a:p>
                <a:r>
                  <a:rPr lang="en-NO">
                    <a:noFill/>
                  </a:rPr>
                  <a:t> </a:t>
                </a:r>
              </a:p>
            </p:txBody>
          </p:sp>
        </mc:Fallback>
      </mc:AlternateContent>
      <p:sp>
        <p:nvSpPr>
          <p:cNvPr id="4" name="TextBox 3">
            <a:extLst>
              <a:ext uri="{FF2B5EF4-FFF2-40B4-BE49-F238E27FC236}">
                <a16:creationId xmlns:a16="http://schemas.microsoft.com/office/drawing/2014/main" id="{24E4A63E-199F-8865-06E1-DC39C7104287}"/>
              </a:ext>
            </a:extLst>
          </p:cNvPr>
          <p:cNvSpPr txBox="1"/>
          <p:nvPr/>
        </p:nvSpPr>
        <p:spPr>
          <a:xfrm>
            <a:off x="884852" y="4115610"/>
            <a:ext cx="449290" cy="346249"/>
          </a:xfrm>
          <a:prstGeom prst="rect">
            <a:avLst/>
          </a:prstGeom>
          <a:noFill/>
        </p:spPr>
        <p:txBody>
          <a:bodyPr wrap="none" rtlCol="0">
            <a:spAutoFit/>
          </a:bodyPr>
          <a:lstStyle/>
          <a:p>
            <a:r>
              <a:rPr lang="en-IN" sz="1650" b="1" dirty="0"/>
              <a:t>So,</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8D03614C-DCCA-2021-B9B9-4C2A013FB3AF}"/>
                  </a:ext>
                </a:extLst>
              </p:cNvPr>
              <p:cNvSpPr txBox="1"/>
              <p:nvPr/>
            </p:nvSpPr>
            <p:spPr>
              <a:xfrm>
                <a:off x="1370908" y="4400967"/>
                <a:ext cx="6821822" cy="431849"/>
              </a:xfrm>
              <a:prstGeom prst="rect">
                <a:avLst/>
              </a:prstGeom>
              <a:noFill/>
            </p:spPr>
            <p:txBody>
              <a:bodyPr wrap="square" lIns="0" tIns="0" rIns="0" bIns="0" rtlCol="0">
                <a:spAutoFit/>
              </a:bodyPr>
              <a:lstStyle/>
              <a:p>
                <a14:m>
                  <m:oMath xmlns:m="http://schemas.openxmlformats.org/officeDocument/2006/math">
                    <m:r>
                      <a:rPr lang="en-IN" sz="1650" i="1">
                        <a:latin typeface="Cambria Math" panose="02040503050406030204" pitchFamily="18" charset="0"/>
                      </a:rPr>
                      <m:t>𝑡</m:t>
                    </m:r>
                    <m:r>
                      <a:rPr lang="en-IN" sz="1650" i="1">
                        <a:latin typeface="Cambria Math" panose="02040503050406030204" pitchFamily="18" charset="0"/>
                      </a:rPr>
                      <m:t>=</m:t>
                    </m:r>
                    <m:f>
                      <m:fPr>
                        <m:ctrlPr>
                          <a:rPr lang="en-IN" sz="1650" i="1">
                            <a:latin typeface="Cambria Math" panose="02040503050406030204" pitchFamily="18" charset="0"/>
                          </a:rPr>
                        </m:ctrlPr>
                      </m:fPr>
                      <m:num>
                        <m:r>
                          <a:rPr lang="en-IN" sz="1650" i="1">
                            <a:latin typeface="Cambria Math" panose="02040503050406030204" pitchFamily="18" charset="0"/>
                            <a:ea typeface="Cambria Math" panose="02040503050406030204" pitchFamily="18" charset="0"/>
                          </a:rPr>
                          <m:t>𝜋𝛼𝛽</m:t>
                        </m:r>
                      </m:num>
                      <m:den>
                        <m:r>
                          <a:rPr lang="en-IN" sz="1650" i="1">
                            <a:latin typeface="Cambria Math" panose="02040503050406030204" pitchFamily="18" charset="0"/>
                          </a:rPr>
                          <m:t>3</m:t>
                        </m:r>
                        <m:sSub>
                          <m:sSubPr>
                            <m:ctrlPr>
                              <a:rPr lang="en-IN" sz="1650" i="1">
                                <a:latin typeface="Cambria Math" panose="02040503050406030204" pitchFamily="18" charset="0"/>
                              </a:rPr>
                            </m:ctrlPr>
                          </m:sSubPr>
                          <m:e>
                            <m:r>
                              <a:rPr lang="en-IN" sz="1650" i="1">
                                <a:latin typeface="Cambria Math" panose="02040503050406030204" pitchFamily="18" charset="0"/>
                              </a:rPr>
                              <m:t>𝑟</m:t>
                            </m:r>
                          </m:e>
                          <m:sub>
                            <m:r>
                              <a:rPr lang="en-IN" sz="1650" i="1">
                                <a:latin typeface="Cambria Math" panose="02040503050406030204" pitchFamily="18" charset="0"/>
                              </a:rPr>
                              <m:t>𝑖𝑛𝑗</m:t>
                            </m:r>
                          </m:sub>
                        </m:sSub>
                        <m:sSup>
                          <m:sSupPr>
                            <m:ctrlPr>
                              <a:rPr lang="en-IN" sz="1650" i="1">
                                <a:latin typeface="Cambria Math" panose="02040503050406030204" pitchFamily="18" charset="0"/>
                              </a:rPr>
                            </m:ctrlPr>
                          </m:sSupPr>
                          <m:e>
                            <m:r>
                              <a:rPr lang="en-IN" sz="1650" i="1">
                                <a:latin typeface="Cambria Math" panose="02040503050406030204" pitchFamily="18" charset="0"/>
                                <a:ea typeface="Cambria Math" panose="02040503050406030204" pitchFamily="18" charset="0"/>
                              </a:rPr>
                              <m:t>𝛾</m:t>
                            </m:r>
                          </m:e>
                          <m:sup>
                            <m:r>
                              <a:rPr lang="en-IN" sz="1650" i="1">
                                <a:latin typeface="Cambria Math" panose="02040503050406030204" pitchFamily="18" charset="0"/>
                              </a:rPr>
                              <m:t>2</m:t>
                            </m:r>
                          </m:sup>
                        </m:sSup>
                      </m:den>
                    </m:f>
                    <m:sSubSup>
                      <m:sSubSupPr>
                        <m:ctrlPr>
                          <a:rPr lang="en-IN" sz="1650" i="1">
                            <a:latin typeface="Cambria Math" panose="02040503050406030204" pitchFamily="18" charset="0"/>
                          </a:rPr>
                        </m:ctrlPr>
                      </m:sSubSupPr>
                      <m:e>
                        <m:r>
                          <a:rPr lang="en-IN" sz="1650" i="1">
                            <a:latin typeface="Cambria Math" panose="02040503050406030204" pitchFamily="18" charset="0"/>
                          </a:rPr>
                          <m:t>h</m:t>
                        </m:r>
                      </m:e>
                      <m:sub>
                        <m:r>
                          <a:rPr lang="en-IN" sz="1650" i="1">
                            <a:latin typeface="Cambria Math" panose="02040503050406030204" pitchFamily="18" charset="0"/>
                          </a:rPr>
                          <m:t>𝑗</m:t>
                        </m:r>
                      </m:sub>
                      <m:sup>
                        <m:r>
                          <a:rPr lang="en-IN" sz="1650" i="1">
                            <a:latin typeface="Cambria Math" panose="02040503050406030204" pitchFamily="18" charset="0"/>
                          </a:rPr>
                          <m:t>2</m:t>
                        </m:r>
                      </m:sup>
                    </m:sSubSup>
                    <m:d>
                      <m:dPr>
                        <m:ctrlPr>
                          <a:rPr lang="en-IN" sz="1650" i="1">
                            <a:latin typeface="Cambria Math" panose="02040503050406030204" pitchFamily="18" charset="0"/>
                          </a:rPr>
                        </m:ctrlPr>
                      </m:dPr>
                      <m:e>
                        <m:r>
                          <a:rPr lang="en-IN" sz="1650" i="1">
                            <a:latin typeface="Cambria Math" panose="02040503050406030204" pitchFamily="18" charset="0"/>
                          </a:rPr>
                          <m:t>3</m:t>
                        </m:r>
                        <m:r>
                          <a:rPr lang="en-IN" sz="1650" i="1">
                            <a:latin typeface="Cambria Math" panose="02040503050406030204" pitchFamily="18" charset="0"/>
                            <a:ea typeface="Cambria Math" panose="02040503050406030204" pitchFamily="18" charset="0"/>
                          </a:rPr>
                          <m:t>𝛾</m:t>
                        </m:r>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𝑗</m:t>
                            </m:r>
                          </m:sub>
                        </m:sSub>
                      </m:e>
                    </m:d>
                    <m:r>
                      <a:rPr lang="en-IN" sz="1650" i="1">
                        <a:latin typeface="Cambria Math" panose="02040503050406030204" pitchFamily="18" charset="0"/>
                      </a:rPr>
                      <m:t>+</m:t>
                    </m:r>
                    <m:sSub>
                      <m:sSubPr>
                        <m:ctrlPr>
                          <a:rPr lang="en-IN" sz="1650" i="1">
                            <a:latin typeface="Cambria Math" panose="02040503050406030204" pitchFamily="18" charset="0"/>
                          </a:rPr>
                        </m:ctrlPr>
                      </m:sSubPr>
                      <m:e>
                        <m:r>
                          <a:rPr lang="en-IN" sz="1650" i="1">
                            <a:latin typeface="Cambria Math" panose="02040503050406030204" pitchFamily="18" charset="0"/>
                          </a:rPr>
                          <m:t>𝑇</m:t>
                        </m:r>
                      </m:e>
                      <m:sub>
                        <m:r>
                          <a:rPr lang="en-IN" sz="1650" i="1">
                            <a:latin typeface="Cambria Math" panose="02040503050406030204" pitchFamily="18" charset="0"/>
                          </a:rPr>
                          <m:t>𝑗</m:t>
                        </m:r>
                        <m:r>
                          <a:rPr lang="en-IN" sz="1650" i="1">
                            <a:latin typeface="Cambria Math" panose="02040503050406030204" pitchFamily="18" charset="0"/>
                          </a:rPr>
                          <m:t>−1</m:t>
                        </m:r>
                      </m:sub>
                    </m:sSub>
                  </m:oMath>
                </a14:m>
                <a:r>
                  <a:rPr lang="en-IN" sz="1650" dirty="0"/>
                  <a:t>          (for ellipsoidal cap model)</a:t>
                </a:r>
              </a:p>
            </p:txBody>
          </p:sp>
        </mc:Choice>
        <mc:Fallback xmlns="">
          <p:sp>
            <p:nvSpPr>
              <p:cNvPr id="5" name="TextBox 4">
                <a:extLst>
                  <a:ext uri="{FF2B5EF4-FFF2-40B4-BE49-F238E27FC236}">
                    <a16:creationId xmlns:a16="http://schemas.microsoft.com/office/drawing/2014/main" id="{8D03614C-DCCA-2021-B9B9-4C2A013FB3AF}"/>
                  </a:ext>
                </a:extLst>
              </p:cNvPr>
              <p:cNvSpPr txBox="1">
                <a:spLocks noRot="1" noChangeAspect="1" noMove="1" noResize="1" noEditPoints="1" noAdjustHandles="1" noChangeArrowheads="1" noChangeShapeType="1" noTextEdit="1"/>
              </p:cNvSpPr>
              <p:nvPr/>
            </p:nvSpPr>
            <p:spPr>
              <a:xfrm>
                <a:off x="1370908" y="4400967"/>
                <a:ext cx="6821822" cy="431849"/>
              </a:xfrm>
              <a:prstGeom prst="rect">
                <a:avLst/>
              </a:prstGeom>
              <a:blipFill>
                <a:blip r:embed="rId7"/>
                <a:stretch>
                  <a:fillRect l="-1115" b="-11429"/>
                </a:stretch>
              </a:blipFill>
            </p:spPr>
            <p:txBody>
              <a:bodyPr/>
              <a:lstStyle/>
              <a:p>
                <a:r>
                  <a:rPr lang="en-NO">
                    <a:noFill/>
                  </a:rPr>
                  <a:t> </a:t>
                </a:r>
              </a:p>
            </p:txBody>
          </p:sp>
        </mc:Fallback>
      </mc:AlternateContent>
      <p:pic>
        <p:nvPicPr>
          <p:cNvPr id="7" name="Content Placeholder 7">
            <a:extLst>
              <a:ext uri="{FF2B5EF4-FFF2-40B4-BE49-F238E27FC236}">
                <a16:creationId xmlns:a16="http://schemas.microsoft.com/office/drawing/2014/main" id="{B6C26E88-15A9-5160-435E-4BFACD48AE37}"/>
              </a:ext>
            </a:extLst>
          </p:cNvPr>
          <p:cNvPicPr>
            <a:picLocks noChangeAspect="1"/>
          </p:cNvPicPr>
          <p:nvPr/>
        </p:nvPicPr>
        <p:blipFill>
          <a:blip r:embed="rId8"/>
          <a:stretch>
            <a:fillRect/>
          </a:stretch>
        </p:blipFill>
        <p:spPr>
          <a:xfrm>
            <a:off x="3561590" y="5100486"/>
            <a:ext cx="5155814" cy="1611894"/>
          </a:xfrm>
          <a:prstGeom prst="rect">
            <a:avLst/>
          </a:prstGeom>
        </p:spPr>
      </p:pic>
    </p:spTree>
    <p:extLst>
      <p:ext uri="{BB962C8B-B14F-4D97-AF65-F5344CB8AC3E}">
        <p14:creationId xmlns:p14="http://schemas.microsoft.com/office/powerpoint/2010/main" val="808115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2D1ED-ADA0-B6C3-2FC2-BC9E9BEAF6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041AEC-DF52-D7BA-4DE1-B82DE533D693}"/>
              </a:ext>
            </a:extLst>
          </p:cNvPr>
          <p:cNvSpPr>
            <a:spLocks noGrp="1"/>
          </p:cNvSpPr>
          <p:nvPr>
            <p:ph type="title"/>
          </p:nvPr>
        </p:nvSpPr>
        <p:spPr>
          <a:xfrm>
            <a:off x="385976" y="44624"/>
            <a:ext cx="8372048" cy="596201"/>
          </a:xfrm>
        </p:spPr>
        <p:txBody>
          <a:bodyPr>
            <a:noAutofit/>
          </a:bodyPr>
          <a:lstStyle/>
          <a:p>
            <a:r>
              <a:rPr lang="en-US" sz="3000" dirty="0">
                <a:solidFill>
                  <a:prstClr val="black"/>
                </a:solidFill>
                <a:latin typeface="+mn-lt"/>
              </a:rPr>
              <a:t> Migration times - Sleipner </a:t>
            </a:r>
            <a:endParaRPr lang="en-US" sz="3000" dirty="0">
              <a:latin typeface="+mn-lt"/>
            </a:endParaRPr>
          </a:p>
        </p:txBody>
      </p:sp>
      <p:pic>
        <p:nvPicPr>
          <p:cNvPr id="7" name="Picture 6" descr="A graph of different colored lines&#10;&#10;AI-generated content may be incorrect.">
            <a:extLst>
              <a:ext uri="{FF2B5EF4-FFF2-40B4-BE49-F238E27FC236}">
                <a16:creationId xmlns:a16="http://schemas.microsoft.com/office/drawing/2014/main" id="{9E1F02BE-64E3-65DF-01BC-725733A70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2244" y="513886"/>
            <a:ext cx="6188108" cy="3128707"/>
          </a:xfrm>
          <a:prstGeom prst="rect">
            <a:avLst/>
          </a:prstGeom>
        </p:spPr>
      </p:pic>
      <p:pic>
        <p:nvPicPr>
          <p:cNvPr id="9" name="Picture 8" descr="A graph of a number of numbers&#10;&#10;AI-generated content may be incorrect.">
            <a:extLst>
              <a:ext uri="{FF2B5EF4-FFF2-40B4-BE49-F238E27FC236}">
                <a16:creationId xmlns:a16="http://schemas.microsoft.com/office/drawing/2014/main" id="{5211CDDE-5278-56E4-28AE-29F12B27B1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3648" y="3542634"/>
            <a:ext cx="6336704" cy="3278643"/>
          </a:xfrm>
          <a:prstGeom prst="rect">
            <a:avLst/>
          </a:prstGeom>
        </p:spPr>
      </p:pic>
    </p:spTree>
    <p:extLst>
      <p:ext uri="{BB962C8B-B14F-4D97-AF65-F5344CB8AC3E}">
        <p14:creationId xmlns:p14="http://schemas.microsoft.com/office/powerpoint/2010/main" val="41550852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BE1DBC-AFFB-6219-E536-823710F9C86C}"/>
              </a:ext>
            </a:extLst>
          </p:cNvPr>
          <p:cNvSpPr txBox="1"/>
          <p:nvPr/>
        </p:nvSpPr>
        <p:spPr>
          <a:xfrm>
            <a:off x="267775" y="411380"/>
            <a:ext cx="8408681" cy="461665"/>
          </a:xfrm>
          <a:prstGeom prst="rect">
            <a:avLst/>
          </a:prstGeom>
          <a:noFill/>
        </p:spPr>
        <p:txBody>
          <a:bodyPr wrap="square" rtlCol="0">
            <a:spAutoFit/>
          </a:bodyPr>
          <a:lstStyle/>
          <a:p>
            <a:r>
              <a:rPr lang="en-NO" sz="2400" dirty="0"/>
              <a:t>M</a:t>
            </a:r>
            <a:r>
              <a:rPr lang="en-GB" sz="2400" dirty="0"/>
              <a:t>o</a:t>
            </a:r>
            <a:r>
              <a:rPr lang="en-NO" sz="2400" dirty="0"/>
              <a:t>nitoring by seismic traveltime data indicating column heights </a:t>
            </a:r>
          </a:p>
        </p:txBody>
      </p:sp>
      <p:sp>
        <p:nvSpPr>
          <p:cNvPr id="15" name="TextBox 14">
            <a:extLst>
              <a:ext uri="{FF2B5EF4-FFF2-40B4-BE49-F238E27FC236}">
                <a16:creationId xmlns:a16="http://schemas.microsoft.com/office/drawing/2014/main" id="{01A0CE46-C219-8B07-FF46-FB8EF9CCD2BB}"/>
              </a:ext>
            </a:extLst>
          </p:cNvPr>
          <p:cNvSpPr txBox="1"/>
          <p:nvPr/>
        </p:nvSpPr>
        <p:spPr>
          <a:xfrm>
            <a:off x="728663" y="1778794"/>
            <a:ext cx="6440091" cy="346249"/>
          </a:xfrm>
          <a:prstGeom prst="rect">
            <a:avLst/>
          </a:prstGeom>
          <a:noFill/>
        </p:spPr>
        <p:txBody>
          <a:bodyPr wrap="square" rtlCol="0">
            <a:spAutoFit/>
          </a:bodyPr>
          <a:lstStyle/>
          <a:p>
            <a:r>
              <a:rPr lang="en-NO" sz="1650" dirty="0"/>
              <a:t>Processing </a:t>
            </a:r>
            <a:r>
              <a:rPr lang="en-NO" sz="1650" b="1" dirty="0"/>
              <a:t>seismic traveltime data </a:t>
            </a:r>
            <a:r>
              <a:rPr lang="en-NO" sz="1650" dirty="0"/>
              <a:t>to get </a:t>
            </a:r>
            <a:r>
              <a:rPr lang="en-IN" sz="1650" dirty="0"/>
              <a:t>height</a:t>
            </a:r>
            <a:r>
              <a:rPr lang="en-NO" sz="1650" dirty="0"/>
              <a:t>s, in each layer </a:t>
            </a:r>
            <a:r>
              <a:rPr lang="en-IN" sz="1650" i="1" dirty="0"/>
              <a:t>j</a:t>
            </a:r>
            <a:r>
              <a:rPr lang="en-NO" sz="1650" i="1" dirty="0"/>
              <a:t>=1,…,m</a:t>
            </a:r>
          </a:p>
        </p:txBody>
      </p:sp>
      <p:sp>
        <p:nvSpPr>
          <p:cNvPr id="20" name="TextBox 19">
            <a:extLst>
              <a:ext uri="{FF2B5EF4-FFF2-40B4-BE49-F238E27FC236}">
                <a16:creationId xmlns:a16="http://schemas.microsoft.com/office/drawing/2014/main" id="{CF638036-DECA-249C-4666-B04CA2189E81}"/>
              </a:ext>
            </a:extLst>
          </p:cNvPr>
          <p:cNvSpPr txBox="1"/>
          <p:nvPr/>
        </p:nvSpPr>
        <p:spPr>
          <a:xfrm>
            <a:off x="728663" y="4586288"/>
            <a:ext cx="7575947" cy="854080"/>
          </a:xfrm>
          <a:prstGeom prst="rect">
            <a:avLst/>
          </a:prstGeom>
          <a:noFill/>
        </p:spPr>
        <p:txBody>
          <a:bodyPr wrap="square" rtlCol="0">
            <a:spAutoFit/>
          </a:bodyPr>
          <a:lstStyle/>
          <a:p>
            <a:r>
              <a:rPr lang="en-NO" sz="1650" b="1" dirty="0"/>
              <a:t>Question</a:t>
            </a:r>
            <a:r>
              <a:rPr lang="en-NO" sz="1650" dirty="0"/>
              <a:t> is to find a good </a:t>
            </a:r>
            <a:r>
              <a:rPr lang="en-IN" sz="1650" dirty="0"/>
              <a:t>survey </a:t>
            </a:r>
            <a:r>
              <a:rPr lang="en-NO" sz="1650" dirty="0"/>
              <a:t>time</a:t>
            </a:r>
            <a:r>
              <a:rPr lang="en-NO" sz="1650" i="1" dirty="0"/>
              <a:t> </a:t>
            </a:r>
            <a:r>
              <a:rPr lang="en-IN" sz="1650" i="1" dirty="0"/>
              <a:t>t</a:t>
            </a:r>
            <a:r>
              <a:rPr lang="en-NO" sz="1650" dirty="0"/>
              <a:t>.</a:t>
            </a:r>
          </a:p>
          <a:p>
            <a:r>
              <a:rPr lang="en-NO" sz="1650" dirty="0"/>
              <a:t>Monitoring efforts that are informative and worth the price of acquiring and processing data. </a:t>
            </a:r>
          </a:p>
        </p:txBody>
      </p:sp>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E4B24871-BA70-EA1E-BAB2-8C68CD4A2996}"/>
                  </a:ext>
                </a:extLst>
              </p:cNvPr>
              <p:cNvSpPr txBox="1"/>
              <p:nvPr/>
            </p:nvSpPr>
            <p:spPr>
              <a:xfrm>
                <a:off x="1415844" y="2313727"/>
                <a:ext cx="5463472" cy="751809"/>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sz="1650" i="1" smtClean="0">
                              <a:solidFill>
                                <a:srgbClr val="836967"/>
                              </a:solidFill>
                              <a:latin typeface="Cambria Math" panose="02040503050406030204" pitchFamily="18" charset="0"/>
                            </a:rPr>
                          </m:ctrlPr>
                        </m:sSubPr>
                        <m:e>
                          <m:r>
                            <a:rPr lang="nb-NO" sz="1650" b="0" i="1" smtClean="0">
                              <a:latin typeface="Cambria Math" panose="02040503050406030204" pitchFamily="18" charset="0"/>
                            </a:rPr>
                            <m:t>𝑦</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m:t>
                      </m:r>
                      <m:d>
                        <m:dPr>
                          <m:begChr m:val="{"/>
                          <m:endChr m:val=""/>
                          <m:ctrlPr>
                            <a:rPr lang="en-IN" sz="1650" i="1">
                              <a:solidFill>
                                <a:srgbClr val="836967"/>
                              </a:solidFill>
                              <a:latin typeface="Cambria Math" panose="02040503050406030204" pitchFamily="18" charset="0"/>
                            </a:rPr>
                          </m:ctrlPr>
                        </m:dPr>
                        <m:e>
                          <m:eqArr>
                            <m:eqArrPr>
                              <m:ctrlPr>
                                <a:rPr lang="en-IN" sz="1650" i="1">
                                  <a:solidFill>
                                    <a:srgbClr val="836967"/>
                                  </a:solidFill>
                                  <a:latin typeface="Cambria Math" panose="02040503050406030204" pitchFamily="18" charset="0"/>
                                </a:rPr>
                              </m:ctrlPr>
                            </m:eqArrPr>
                            <m:e>
                              <m:r>
                                <a:rPr lang="en-IN" sz="1650">
                                  <a:latin typeface="Cambria Math" panose="02040503050406030204" pitchFamily="18" charset="0"/>
                                </a:rPr>
                                <m:t>&amp;0                             </m:t>
                              </m:r>
                              <m:r>
                                <a:rPr lang="en-IN" sz="1650" i="1">
                                  <a:latin typeface="Cambria Math" panose="02040503050406030204" pitchFamily="18" charset="0"/>
                                </a:rPr>
                                <m:t>𝑖𝑓</m:t>
                              </m:r>
                              <m:r>
                                <a:rPr lang="en-IN" sz="1650">
                                  <a:latin typeface="Cambria Math" panose="02040503050406030204" pitchFamily="18" charset="0"/>
                                </a:rPr>
                                <m:t> </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𝛿</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&lt;</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𝑡h𝑟𝑒𝑠</m:t>
                                  </m:r>
                                </m:sub>
                              </m:sSub>
                            </m:e>
                            <m:e>
                              <m:r>
                                <a:rPr lang="en-IN" sz="1650">
                                  <a:latin typeface="Cambria Math" panose="02040503050406030204" pitchFamily="18" charset="0"/>
                                </a:rPr>
                                <m:t>&amp;</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𝛿</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       </m:t>
                              </m:r>
                              <m:r>
                                <a:rPr lang="en-IN" sz="1650" i="1">
                                  <a:latin typeface="Cambria Math" panose="02040503050406030204" pitchFamily="18" charset="0"/>
                                </a:rPr>
                                <m:t>𝑖𝑓</m:t>
                              </m:r>
                              <m:r>
                                <a:rPr lang="en-IN" sz="1650">
                                  <a:latin typeface="Cambria Math" panose="02040503050406030204" pitchFamily="18" charset="0"/>
                                </a:rPr>
                                <m:t> </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𝛿</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m:t>
                              </m:r>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𝑡h𝑟𝑒𝑠</m:t>
                                  </m:r>
                                </m:sub>
                              </m:sSub>
                            </m:e>
                          </m:eqArr>
                        </m:e>
                      </m:d>
                    </m:oMath>
                  </m:oMathPara>
                </a14:m>
                <a:endParaRPr lang="en-IN" sz="1650" dirty="0"/>
              </a:p>
            </p:txBody>
          </p:sp>
        </mc:Choice>
        <mc:Fallback>
          <p:sp>
            <p:nvSpPr>
              <p:cNvPr id="4" name="TextBox 3">
                <a:extLst>
                  <a:ext uri="{FF2B5EF4-FFF2-40B4-BE49-F238E27FC236}">
                    <a16:creationId xmlns:a16="http://schemas.microsoft.com/office/drawing/2014/main" id="{E4B24871-BA70-EA1E-BAB2-8C68CD4A2996}"/>
                  </a:ext>
                </a:extLst>
              </p:cNvPr>
              <p:cNvSpPr txBox="1">
                <a:spLocks noRot="1" noChangeAspect="1" noMove="1" noResize="1" noEditPoints="1" noAdjustHandles="1" noChangeArrowheads="1" noChangeShapeType="1" noTextEdit="1"/>
              </p:cNvSpPr>
              <p:nvPr/>
            </p:nvSpPr>
            <p:spPr>
              <a:xfrm>
                <a:off x="1415844" y="2313727"/>
                <a:ext cx="5463472" cy="751809"/>
              </a:xfrm>
              <a:prstGeom prst="rect">
                <a:avLst/>
              </a:prstGeom>
              <a:blipFill>
                <a:blip r:embed="rId3"/>
                <a:stretch>
                  <a:fillRect l="-696" t="-200000" b="-285000"/>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F1C1646A-EAD7-3BED-2878-CD105D542118}"/>
                  </a:ext>
                </a:extLst>
              </p:cNvPr>
              <p:cNvSpPr txBox="1"/>
              <p:nvPr/>
            </p:nvSpPr>
            <p:spPr>
              <a:xfrm>
                <a:off x="1002890" y="3429000"/>
                <a:ext cx="5195012" cy="874598"/>
              </a:xfrm>
              <a:prstGeom prst="rect">
                <a:avLst/>
              </a:prstGeom>
              <a:noFill/>
            </p:spPr>
            <p:txBody>
              <a:bodyPr wrap="none" rtlCol="0">
                <a:spAutoFit/>
              </a:bodyPr>
              <a:lstStyle/>
              <a:p>
                <a:r>
                  <a:rPr lang="en-IN" sz="1650" dirty="0"/>
                  <a:t>where  </a:t>
                </a:r>
                <a14:m>
                  <m:oMath xmlns:m="http://schemas.openxmlformats.org/officeDocument/2006/math">
                    <m:r>
                      <a:rPr lang="en-IN" sz="1650" i="1">
                        <a:latin typeface="Cambria Math" panose="02040503050406030204" pitchFamily="18" charset="0"/>
                      </a:rPr>
                      <m:t>𝑡</m:t>
                    </m:r>
                  </m:oMath>
                </a14:m>
                <a:r>
                  <a:rPr lang="en-IN" sz="1650" dirty="0"/>
                  <a:t> is the monitoring time,</a:t>
                </a:r>
              </a:p>
              <a:p>
                <a:r>
                  <a:rPr lang="en-IN" sz="1650" dirty="0">
                    <a:solidFill>
                      <a:srgbClr val="836967"/>
                    </a:solidFill>
                  </a:rPr>
                  <a:t>             </a:t>
                </a:r>
                <a14:m>
                  <m:oMath xmlns:m="http://schemas.openxmlformats.org/officeDocument/2006/math">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𝛿</m:t>
                        </m:r>
                      </m:e>
                      <m:sub>
                        <m:r>
                          <a:rPr lang="en-IN" sz="1650" i="1">
                            <a:latin typeface="Cambria Math" panose="02040503050406030204" pitchFamily="18" charset="0"/>
                          </a:rPr>
                          <m:t>𝑗</m:t>
                        </m:r>
                      </m:sub>
                    </m:sSub>
                    <m:d>
                      <m:dPr>
                        <m:ctrlPr>
                          <a:rPr lang="en-IN" sz="1650" i="1">
                            <a:solidFill>
                              <a:srgbClr val="836967"/>
                            </a:solidFill>
                            <a:latin typeface="Cambria Math" panose="02040503050406030204" pitchFamily="18" charset="0"/>
                          </a:rPr>
                        </m:ctrlPr>
                      </m:dPr>
                      <m:e>
                        <m:r>
                          <a:rPr lang="en-IN" sz="1650" i="1">
                            <a:latin typeface="Cambria Math" panose="02040503050406030204" pitchFamily="18" charset="0"/>
                          </a:rPr>
                          <m:t>𝑡</m:t>
                        </m:r>
                      </m:e>
                    </m:d>
                    <m:r>
                      <a:rPr lang="en-IN" sz="1650">
                        <a:latin typeface="Cambria Math" panose="02040503050406030204" pitchFamily="18" charset="0"/>
                      </a:rPr>
                      <m:t> </m:t>
                    </m:r>
                  </m:oMath>
                </a14:m>
                <a:r>
                  <a:rPr lang="en-IN" sz="1650" dirty="0"/>
                  <a:t>is the noise term,</a:t>
                </a:r>
              </a:p>
              <a:p>
                <a:r>
                  <a:rPr lang="en-IN" sz="1650" dirty="0"/>
                  <a:t>             </a:t>
                </a:r>
                <a14:m>
                  <m:oMath xmlns:m="http://schemas.openxmlformats.org/officeDocument/2006/math">
                    <m:sSub>
                      <m:sSubPr>
                        <m:ctrlPr>
                          <a:rPr lang="en-IN" sz="1650" i="1">
                            <a:solidFill>
                              <a:srgbClr val="836967"/>
                            </a:solidFill>
                            <a:latin typeface="Cambria Math" panose="02040503050406030204" pitchFamily="18" charset="0"/>
                          </a:rPr>
                        </m:ctrlPr>
                      </m:sSubPr>
                      <m:e>
                        <m:r>
                          <a:rPr lang="en-IN" sz="1650" i="1">
                            <a:latin typeface="Cambria Math" panose="02040503050406030204" pitchFamily="18" charset="0"/>
                          </a:rPr>
                          <m:t>h</m:t>
                        </m:r>
                      </m:e>
                      <m:sub>
                        <m:r>
                          <a:rPr lang="en-IN" sz="1650" i="1">
                            <a:latin typeface="Cambria Math" panose="02040503050406030204" pitchFamily="18" charset="0"/>
                          </a:rPr>
                          <m:t>𝑡h𝑟𝑒𝑠</m:t>
                        </m:r>
                      </m:sub>
                    </m:sSub>
                  </m:oMath>
                </a14:m>
                <a:r>
                  <a:rPr lang="en-IN" sz="1650" dirty="0"/>
                  <a:t> is the threshold height that can be detected.</a:t>
                </a:r>
              </a:p>
            </p:txBody>
          </p:sp>
        </mc:Choice>
        <mc:Fallback xmlns="">
          <p:sp>
            <p:nvSpPr>
              <p:cNvPr id="6" name="TextBox 5">
                <a:extLst>
                  <a:ext uri="{FF2B5EF4-FFF2-40B4-BE49-F238E27FC236}">
                    <a16:creationId xmlns:a16="http://schemas.microsoft.com/office/drawing/2014/main" id="{F1C1646A-EAD7-3BED-2878-CD105D542118}"/>
                  </a:ext>
                </a:extLst>
              </p:cNvPr>
              <p:cNvSpPr txBox="1">
                <a:spLocks noRot="1" noChangeAspect="1" noMove="1" noResize="1" noEditPoints="1" noAdjustHandles="1" noChangeArrowheads="1" noChangeShapeType="1" noTextEdit="1"/>
              </p:cNvSpPr>
              <p:nvPr/>
            </p:nvSpPr>
            <p:spPr>
              <a:xfrm>
                <a:off x="1002890" y="3429000"/>
                <a:ext cx="5195012" cy="874598"/>
              </a:xfrm>
              <a:prstGeom prst="rect">
                <a:avLst/>
              </a:prstGeom>
              <a:blipFill>
                <a:blip r:embed="rId4"/>
                <a:stretch>
                  <a:fillRect l="-976" t="-2899" b="-8696"/>
                </a:stretch>
              </a:blipFill>
            </p:spPr>
            <p:txBody>
              <a:bodyPr/>
              <a:lstStyle/>
              <a:p>
                <a:r>
                  <a:rPr lang="en-NO">
                    <a:noFill/>
                  </a:rPr>
                  <a:t> </a:t>
                </a:r>
              </a:p>
            </p:txBody>
          </p:sp>
        </mc:Fallback>
      </mc:AlternateContent>
    </p:spTree>
    <p:extLst>
      <p:ext uri="{BB962C8B-B14F-4D97-AF65-F5344CB8AC3E}">
        <p14:creationId xmlns:p14="http://schemas.microsoft.com/office/powerpoint/2010/main" val="576412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BCB63-3173-7636-EB4C-5A6873A66D1D}"/>
              </a:ext>
            </a:extLst>
          </p:cNvPr>
          <p:cNvSpPr>
            <a:spLocks noGrp="1"/>
          </p:cNvSpPr>
          <p:nvPr>
            <p:ph type="title"/>
          </p:nvPr>
        </p:nvSpPr>
        <p:spPr>
          <a:xfrm>
            <a:off x="442452" y="452048"/>
            <a:ext cx="7886700" cy="655304"/>
          </a:xfrm>
        </p:spPr>
        <p:txBody>
          <a:bodyPr>
            <a:normAutofit fontScale="90000"/>
          </a:bodyPr>
          <a:lstStyle/>
          <a:p>
            <a:r>
              <a:rPr lang="en-IN" dirty="0"/>
              <a:t>Computing the prospect values</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B73071C-287C-3722-9378-5CE32917F613}"/>
                  </a:ext>
                </a:extLst>
              </p:cNvPr>
              <p:cNvSpPr txBox="1"/>
              <p:nvPr/>
            </p:nvSpPr>
            <p:spPr>
              <a:xfrm>
                <a:off x="1825113" y="2079424"/>
                <a:ext cx="5858797" cy="448969"/>
              </a:xfrm>
              <a:prstGeom prst="rect">
                <a:avLst/>
              </a:prstGeom>
              <a:noFill/>
            </p:spPr>
            <p:txBody>
              <a:bodyPr wrap="square" lIns="0" tIns="0" rIns="0" bIns="0" rtlCol="0">
                <a:spAutoFit/>
              </a:bodyPr>
              <a:lstStyle/>
              <a:p>
                <a:pPr>
                  <a:lnSpc>
                    <a:spcPct val="150000"/>
                  </a:lnSpc>
                </a:pPr>
                <a14:m>
                  <m:oMathPara xmlns:m="http://schemas.openxmlformats.org/officeDocument/2006/math">
                    <m:oMathParaPr>
                      <m:jc m:val="left"/>
                    </m:oMathParaPr>
                    <m:oMath xmlns:m="http://schemas.openxmlformats.org/officeDocument/2006/math">
                      <m:sSub>
                        <m:sSubPr>
                          <m:ctrlPr>
                            <a:rPr lang="en-IN" i="1">
                              <a:latin typeface="Cambria Math" panose="02040503050406030204" pitchFamily="18" charset="0"/>
                            </a:rPr>
                          </m:ctrlPr>
                        </m:sSubPr>
                        <m:e>
                          <m:r>
                            <a:rPr lang="en-IN" i="1">
                              <a:latin typeface="Cambria Math" panose="02040503050406030204" pitchFamily="18" charset="0"/>
                            </a:rPr>
                            <m:t>𝑉</m:t>
                          </m:r>
                        </m:e>
                        <m:sub>
                          <m:r>
                            <a:rPr lang="en-IN" i="1">
                              <a:latin typeface="Cambria Math" panose="02040503050406030204" pitchFamily="18" charset="0"/>
                            </a:rPr>
                            <m:t>𝑐𝑜𝑛𝑡</m:t>
                          </m:r>
                        </m:sub>
                      </m:sSub>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𝑖𝑛𝑗</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d>
                        <m:dPr>
                          <m:ctrlPr>
                            <a:rPr lang="en-IN" i="1">
                              <a:latin typeface="Cambria Math" panose="02040503050406030204" pitchFamily="18" charset="0"/>
                            </a:rPr>
                          </m:ctrlPr>
                        </m:dPr>
                        <m:e>
                          <m:r>
                            <a:rPr lang="en-IN" i="1">
                              <a:latin typeface="Cambria Math" panose="02040503050406030204" pitchFamily="18" charset="0"/>
                            </a:rPr>
                            <m:t>𝑇</m:t>
                          </m:r>
                          <m:r>
                            <a:rPr lang="en-IN" i="1">
                              <a:latin typeface="Cambria Math" panose="02040503050406030204" pitchFamily="18" charset="0"/>
                            </a:rPr>
                            <m:t>−</m:t>
                          </m:r>
                          <m:r>
                            <a:rPr lang="en-IN" i="1">
                              <a:latin typeface="Cambria Math" panose="02040503050406030204" pitchFamily="18" charset="0"/>
                            </a:rPr>
                            <m:t>𝑡</m:t>
                          </m:r>
                        </m:e>
                      </m:d>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𝑙𝑒𝑎𝑘</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func>
                        <m:funcPr>
                          <m:ctrlPr>
                            <a:rPr lang="en-IN" i="1">
                              <a:latin typeface="Cambria Math" panose="02040503050406030204" pitchFamily="18" charset="0"/>
                            </a:rPr>
                          </m:ctrlPr>
                        </m:funcPr>
                        <m:fName>
                          <m:r>
                            <m:rPr>
                              <m:sty m:val="p"/>
                            </m:rPr>
                            <a:rPr lang="en-IN">
                              <a:latin typeface="Cambria Math" panose="02040503050406030204" pitchFamily="18" charset="0"/>
                            </a:rPr>
                            <m:t>max</m:t>
                          </m:r>
                        </m:fName>
                        <m:e>
                          <m:d>
                            <m:dPr>
                              <m:ctrlPr>
                                <a:rPr lang="en-IN" i="1">
                                  <a:latin typeface="Cambria Math" panose="02040503050406030204" pitchFamily="18" charset="0"/>
                                </a:rPr>
                              </m:ctrlPr>
                            </m:dPr>
                            <m:e>
                              <m:r>
                                <a:rPr lang="en-IN" i="1">
                                  <a:latin typeface="Cambria Math" panose="02040503050406030204" pitchFamily="18" charset="0"/>
                                </a:rPr>
                                <m:t>𝑇</m:t>
                              </m:r>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𝑇</m:t>
                                  </m:r>
                                </m:e>
                                <m:sub>
                                  <m:r>
                                    <a:rPr lang="en-IN" i="1">
                                      <a:latin typeface="Cambria Math" panose="02040503050406030204" pitchFamily="18" charset="0"/>
                                    </a:rPr>
                                    <m:t>𝑚</m:t>
                                  </m:r>
                                </m:sub>
                              </m:sSub>
                              <m:r>
                                <a:rPr lang="en-IN" i="1">
                                  <a:latin typeface="Cambria Math" panose="02040503050406030204" pitchFamily="18" charset="0"/>
                                </a:rPr>
                                <m:t>,0</m:t>
                              </m:r>
                            </m:e>
                          </m:d>
                        </m:e>
                      </m:func>
                    </m:oMath>
                  </m:oMathPara>
                </a14:m>
                <a:endParaRPr lang="en-IN" dirty="0"/>
              </a:p>
            </p:txBody>
          </p:sp>
        </mc:Choice>
        <mc:Fallback xmlns="">
          <p:sp>
            <p:nvSpPr>
              <p:cNvPr id="3" name="TextBox 2">
                <a:extLst>
                  <a:ext uri="{FF2B5EF4-FFF2-40B4-BE49-F238E27FC236}">
                    <a16:creationId xmlns:a16="http://schemas.microsoft.com/office/drawing/2014/main" id="{4B73071C-287C-3722-9378-5CE32917F613}"/>
                  </a:ext>
                </a:extLst>
              </p:cNvPr>
              <p:cNvSpPr txBox="1">
                <a:spLocks noRot="1" noChangeAspect="1" noMove="1" noResize="1" noEditPoints="1" noAdjustHandles="1" noChangeArrowheads="1" noChangeShapeType="1" noTextEdit="1"/>
              </p:cNvSpPr>
              <p:nvPr/>
            </p:nvSpPr>
            <p:spPr>
              <a:xfrm>
                <a:off x="1825113" y="2079424"/>
                <a:ext cx="5858797" cy="448969"/>
              </a:xfrm>
              <a:prstGeom prst="rect">
                <a:avLst/>
              </a:prstGeom>
              <a:blipFill>
                <a:blip r:embed="rId3"/>
                <a:stretch>
                  <a:fillRect l="-1299" b="-8108"/>
                </a:stretch>
              </a:blipFill>
            </p:spPr>
            <p:txBody>
              <a:bodyPr/>
              <a:lstStyle/>
              <a:p>
                <a:r>
                  <a:rPr lang="en-NO">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7A0ACF59-F60B-BD0C-A900-FFE6C4831503}"/>
                  </a:ext>
                </a:extLst>
              </p:cNvPr>
              <p:cNvSpPr txBox="1"/>
              <p:nvPr/>
            </p:nvSpPr>
            <p:spPr>
              <a:xfrm>
                <a:off x="1642887" y="2994327"/>
                <a:ext cx="2742915" cy="3916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rPr>
                          </m:ctrlPr>
                        </m:sSubPr>
                        <m:e>
                          <m:r>
                            <a:rPr lang="en-IN" i="1">
                              <a:latin typeface="Cambria Math" panose="02040503050406030204" pitchFamily="18" charset="0"/>
                            </a:rPr>
                            <m:t>𝑉</m:t>
                          </m:r>
                        </m:e>
                        <m:sub>
                          <m:r>
                            <a:rPr lang="en-IN" i="1">
                              <a:latin typeface="Cambria Math" panose="02040503050406030204" pitchFamily="18" charset="0"/>
                            </a:rPr>
                            <m:t>𝑠𝑡𝑜𝑝</m:t>
                          </m:r>
                        </m:sub>
                      </m:sSub>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𝑡𝑎𝑥</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r>
                        <a:rPr lang="en-IN" i="1">
                          <a:latin typeface="Cambria Math" panose="02040503050406030204" pitchFamily="18" charset="0"/>
                        </a:rPr>
                        <m:t>(</m:t>
                      </m:r>
                      <m:r>
                        <a:rPr lang="en-IN" i="1">
                          <a:latin typeface="Cambria Math" panose="02040503050406030204" pitchFamily="18" charset="0"/>
                        </a:rPr>
                        <m:t>𝑇</m:t>
                      </m:r>
                      <m:r>
                        <a:rPr lang="en-IN" i="1">
                          <a:latin typeface="Cambria Math" panose="02040503050406030204" pitchFamily="18" charset="0"/>
                        </a:rPr>
                        <m:t>−</m:t>
                      </m:r>
                      <m:r>
                        <a:rPr lang="en-IN" i="1">
                          <a:latin typeface="Cambria Math" panose="02040503050406030204" pitchFamily="18" charset="0"/>
                        </a:rPr>
                        <m:t>𝑡</m:t>
                      </m:r>
                      <m:r>
                        <a:rPr lang="en-IN" i="1">
                          <a:latin typeface="Cambria Math" panose="02040503050406030204" pitchFamily="18" charset="0"/>
                        </a:rPr>
                        <m:t>)</m:t>
                      </m:r>
                    </m:oMath>
                  </m:oMathPara>
                </a14:m>
                <a:endParaRPr lang="en-IN" dirty="0"/>
              </a:p>
            </p:txBody>
          </p:sp>
        </mc:Choice>
        <mc:Fallback xmlns="">
          <p:sp>
            <p:nvSpPr>
              <p:cNvPr id="9" name="TextBox 8">
                <a:extLst>
                  <a:ext uri="{FF2B5EF4-FFF2-40B4-BE49-F238E27FC236}">
                    <a16:creationId xmlns:a16="http://schemas.microsoft.com/office/drawing/2014/main" id="{7A0ACF59-F60B-BD0C-A900-FFE6C4831503}"/>
                  </a:ext>
                </a:extLst>
              </p:cNvPr>
              <p:cNvSpPr txBox="1">
                <a:spLocks noRot="1" noChangeAspect="1" noMove="1" noResize="1" noEditPoints="1" noAdjustHandles="1" noChangeArrowheads="1" noChangeShapeType="1" noTextEdit="1"/>
              </p:cNvSpPr>
              <p:nvPr/>
            </p:nvSpPr>
            <p:spPr>
              <a:xfrm>
                <a:off x="1642887" y="2994327"/>
                <a:ext cx="2742915" cy="391646"/>
              </a:xfrm>
              <a:prstGeom prst="rect">
                <a:avLst/>
              </a:prstGeom>
              <a:blipFill>
                <a:blip r:embed="rId4"/>
                <a:stretch>
                  <a:fillRect b="-9375"/>
                </a:stretch>
              </a:blipFill>
            </p:spPr>
            <p:txBody>
              <a:bodyPr/>
              <a:lstStyle/>
              <a:p>
                <a:r>
                  <a:rPr lang="en-NO">
                    <a:noFill/>
                  </a:rPr>
                  <a:t> </a:t>
                </a:r>
              </a:p>
            </p:txBody>
          </p:sp>
        </mc:Fallback>
      </mc:AlternateContent>
      <p:sp>
        <p:nvSpPr>
          <p:cNvPr id="10" name="TextBox 9">
            <a:extLst>
              <a:ext uri="{FF2B5EF4-FFF2-40B4-BE49-F238E27FC236}">
                <a16:creationId xmlns:a16="http://schemas.microsoft.com/office/drawing/2014/main" id="{E9A9283F-151C-425E-8231-6194F78BFBFB}"/>
              </a:ext>
            </a:extLst>
          </p:cNvPr>
          <p:cNvSpPr txBox="1"/>
          <p:nvPr/>
        </p:nvSpPr>
        <p:spPr>
          <a:xfrm>
            <a:off x="1109817" y="1788593"/>
            <a:ext cx="2928174" cy="369332"/>
          </a:xfrm>
          <a:prstGeom prst="rect">
            <a:avLst/>
          </a:prstGeom>
          <a:noFill/>
        </p:spPr>
        <p:txBody>
          <a:bodyPr wrap="none" rtlCol="0">
            <a:spAutoFit/>
          </a:bodyPr>
          <a:lstStyle/>
          <a:p>
            <a:r>
              <a:rPr lang="en-IN" dirty="0"/>
              <a:t>Value of continuing injection:</a:t>
            </a:r>
          </a:p>
        </p:txBody>
      </p:sp>
      <p:sp>
        <p:nvSpPr>
          <p:cNvPr id="11" name="TextBox 10">
            <a:extLst>
              <a:ext uri="{FF2B5EF4-FFF2-40B4-BE49-F238E27FC236}">
                <a16:creationId xmlns:a16="http://schemas.microsoft.com/office/drawing/2014/main" id="{083427B7-B0CD-C543-2181-C5670CCD38B0}"/>
              </a:ext>
            </a:extLst>
          </p:cNvPr>
          <p:cNvSpPr txBox="1"/>
          <p:nvPr/>
        </p:nvSpPr>
        <p:spPr>
          <a:xfrm>
            <a:off x="1109817" y="2603747"/>
            <a:ext cx="2744662" cy="369332"/>
          </a:xfrm>
          <a:prstGeom prst="rect">
            <a:avLst/>
          </a:prstGeom>
          <a:noFill/>
        </p:spPr>
        <p:txBody>
          <a:bodyPr wrap="none" rtlCol="0">
            <a:spAutoFit/>
          </a:bodyPr>
          <a:lstStyle/>
          <a:p>
            <a:r>
              <a:rPr lang="en-IN" dirty="0"/>
              <a:t>Value of stopping injection:</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80D16C29-6DD7-CF28-F17E-D49DEB23A090}"/>
                  </a:ext>
                </a:extLst>
              </p:cNvPr>
              <p:cNvSpPr txBox="1"/>
              <p:nvPr/>
            </p:nvSpPr>
            <p:spPr>
              <a:xfrm>
                <a:off x="1319982" y="3644695"/>
                <a:ext cx="3819059" cy="1656864"/>
              </a:xfrm>
              <a:prstGeom prst="rect">
                <a:avLst/>
              </a:prstGeom>
              <a:noFill/>
            </p:spPr>
            <p:txBody>
              <a:bodyPr wrap="none" rtlCol="0">
                <a:spAutoFit/>
              </a:bodyPr>
              <a:lstStyle/>
              <a:p>
                <a:r>
                  <a:rPr lang="en-IN" sz="1650" dirty="0"/>
                  <a:t>where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𝑖𝑛𝑗</m:t>
                        </m:r>
                      </m:sub>
                    </m:sSub>
                    <m:r>
                      <a:rPr lang="en-IN" sz="1650">
                        <a:latin typeface="Cambria Math" panose="02040503050406030204" pitchFamily="18" charset="0"/>
                      </a:rPr>
                      <m:t>=</m:t>
                    </m:r>
                  </m:oMath>
                </a14:m>
                <a:r>
                  <a:rPr lang="en-IN" sz="1650" dirty="0"/>
                  <a:t> Cost of injection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𝑙𝑒𝑎𝑘</m:t>
                        </m:r>
                      </m:sub>
                    </m:sSub>
                    <m:r>
                      <a:rPr lang="en-IN" sz="1650">
                        <a:latin typeface="Cambria Math" panose="02040503050406030204" pitchFamily="18" charset="0"/>
                      </a:rPr>
                      <m:t>=</m:t>
                    </m:r>
                  </m:oMath>
                </a14:m>
                <a:r>
                  <a:rPr lang="en-IN" sz="1650" dirty="0"/>
                  <a:t> Cost of leakage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𝑡𝑎𝑥</m:t>
                        </m:r>
                      </m:sub>
                    </m:sSub>
                    <m:r>
                      <a:rPr lang="en-IN" sz="1650">
                        <a:latin typeface="Cambria Math" panose="02040503050406030204" pitchFamily="18" charset="0"/>
                      </a:rPr>
                      <m:t>=</m:t>
                    </m:r>
                  </m:oMath>
                </a14:m>
                <a:r>
                  <a:rPr lang="en-IN" sz="1650" dirty="0"/>
                  <a:t> Cost of tax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𝑟</m:t>
                        </m:r>
                      </m:e>
                      <m:sub>
                        <m:r>
                          <a:rPr lang="en-IN" sz="1650" i="1">
                            <a:latin typeface="Cambria Math" panose="02040503050406030204" pitchFamily="18" charset="0"/>
                          </a:rPr>
                          <m:t>𝑖𝑛𝑗</m:t>
                        </m:r>
                      </m:sub>
                    </m:sSub>
                    <m:r>
                      <a:rPr lang="en-IN" sz="1650" i="1">
                        <a:latin typeface="Cambria Math" panose="02040503050406030204" pitchFamily="18" charset="0"/>
                      </a:rPr>
                      <m:t>=</m:t>
                    </m:r>
                  </m:oMath>
                </a14:m>
                <a:r>
                  <a:rPr lang="en-IN" sz="1650" dirty="0"/>
                  <a:t> Rate of injection</a:t>
                </a:r>
              </a:p>
              <a:p>
                <a:r>
                  <a:rPr lang="en-IN" sz="1650" dirty="0"/>
                  <a:t>            </a:t>
                </a:r>
                <a14:m>
                  <m:oMath xmlns:m="http://schemas.openxmlformats.org/officeDocument/2006/math">
                    <m:r>
                      <a:rPr lang="en-IN" sz="1650" i="1">
                        <a:latin typeface="Cambria Math" panose="02040503050406030204" pitchFamily="18" charset="0"/>
                      </a:rPr>
                      <m:t>𝑇</m:t>
                    </m:r>
                    <m:r>
                      <a:rPr lang="en-IN" sz="1650">
                        <a:latin typeface="Cambria Math" panose="02040503050406030204" pitchFamily="18" charset="0"/>
                      </a:rPr>
                      <m:t>=</m:t>
                    </m:r>
                  </m:oMath>
                </a14:m>
                <a:r>
                  <a:rPr lang="en-IN" sz="1650" dirty="0"/>
                  <a:t> End time of injection</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𝑇</m:t>
                        </m:r>
                      </m:e>
                      <m:sub>
                        <m:r>
                          <a:rPr lang="en-IN" sz="1650" i="1">
                            <a:latin typeface="Cambria Math" panose="02040503050406030204" pitchFamily="18" charset="0"/>
                          </a:rPr>
                          <m:t>𝑚</m:t>
                        </m:r>
                      </m:sub>
                    </m:sSub>
                    <m:r>
                      <a:rPr lang="en-IN" sz="1650" i="1">
                        <a:latin typeface="Cambria Math" panose="02040503050406030204" pitchFamily="18" charset="0"/>
                      </a:rPr>
                      <m:t>=</m:t>
                    </m:r>
                  </m:oMath>
                </a14:m>
                <a:r>
                  <a:rPr lang="en-IN" sz="1650" dirty="0"/>
                  <a:t> Time of leakage</a:t>
                </a:r>
              </a:p>
            </p:txBody>
          </p:sp>
        </mc:Choice>
        <mc:Fallback xmlns="">
          <p:sp>
            <p:nvSpPr>
              <p:cNvPr id="12" name="TextBox 11">
                <a:extLst>
                  <a:ext uri="{FF2B5EF4-FFF2-40B4-BE49-F238E27FC236}">
                    <a16:creationId xmlns:a16="http://schemas.microsoft.com/office/drawing/2014/main" id="{80D16C29-6DD7-CF28-F17E-D49DEB23A090}"/>
                  </a:ext>
                </a:extLst>
              </p:cNvPr>
              <p:cNvSpPr txBox="1">
                <a:spLocks noRot="1" noChangeAspect="1" noMove="1" noResize="1" noEditPoints="1" noAdjustHandles="1" noChangeArrowheads="1" noChangeShapeType="1" noTextEdit="1"/>
              </p:cNvSpPr>
              <p:nvPr/>
            </p:nvSpPr>
            <p:spPr>
              <a:xfrm>
                <a:off x="1319982" y="3644695"/>
                <a:ext cx="3819059" cy="1656864"/>
              </a:xfrm>
              <a:prstGeom prst="rect">
                <a:avLst/>
              </a:prstGeom>
              <a:blipFill>
                <a:blip r:embed="rId5"/>
                <a:stretch>
                  <a:fillRect l="-1329" t="-763" b="-3817"/>
                </a:stretch>
              </a:blipFill>
            </p:spPr>
            <p:txBody>
              <a:bodyPr/>
              <a:lstStyle/>
              <a:p>
                <a:r>
                  <a:rPr lang="en-NO">
                    <a:noFill/>
                  </a:rPr>
                  <a:t> </a:t>
                </a:r>
              </a:p>
            </p:txBody>
          </p:sp>
        </mc:Fallback>
      </mc:AlternateContent>
    </p:spTree>
    <p:extLst>
      <p:ext uri="{BB962C8B-B14F-4D97-AF65-F5344CB8AC3E}">
        <p14:creationId xmlns:p14="http://schemas.microsoft.com/office/powerpoint/2010/main" val="3406515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BE1DBC-AFFB-6219-E536-823710F9C86C}"/>
              </a:ext>
            </a:extLst>
          </p:cNvPr>
          <p:cNvSpPr txBox="1"/>
          <p:nvPr/>
        </p:nvSpPr>
        <p:spPr>
          <a:xfrm>
            <a:off x="533593" y="1124831"/>
            <a:ext cx="6611541" cy="461665"/>
          </a:xfrm>
          <a:prstGeom prst="rect">
            <a:avLst/>
          </a:prstGeom>
          <a:noFill/>
        </p:spPr>
        <p:txBody>
          <a:bodyPr wrap="square" rtlCol="0">
            <a:spAutoFit/>
          </a:bodyPr>
          <a:lstStyle/>
          <a:p>
            <a:r>
              <a:rPr lang="en-NO" sz="2400" dirty="0"/>
              <a:t>Value of information gained by m</a:t>
            </a:r>
            <a:r>
              <a:rPr lang="en-GB" sz="2400" dirty="0"/>
              <a:t>o</a:t>
            </a:r>
            <a:r>
              <a:rPr lang="en-NO" sz="2400" dirty="0"/>
              <a:t>nitoring </a:t>
            </a:r>
          </a:p>
        </p:txBody>
      </p:sp>
      <p:sp>
        <p:nvSpPr>
          <p:cNvPr id="2" name="Oval 1">
            <a:extLst>
              <a:ext uri="{FF2B5EF4-FFF2-40B4-BE49-F238E27FC236}">
                <a16:creationId xmlns:a16="http://schemas.microsoft.com/office/drawing/2014/main" id="{30D78C86-48C6-4FFF-A951-385DE96F4B1A}"/>
              </a:ext>
            </a:extLst>
          </p:cNvPr>
          <p:cNvSpPr/>
          <p:nvPr/>
        </p:nvSpPr>
        <p:spPr>
          <a:xfrm>
            <a:off x="1802744" y="2117902"/>
            <a:ext cx="1543050" cy="9536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O" sz="2100" dirty="0"/>
              <a:t>a</a:t>
            </a:r>
          </a:p>
        </p:txBody>
      </p:sp>
      <p:sp>
        <p:nvSpPr>
          <p:cNvPr id="3" name="Oval 2">
            <a:extLst>
              <a:ext uri="{FF2B5EF4-FFF2-40B4-BE49-F238E27FC236}">
                <a16:creationId xmlns:a16="http://schemas.microsoft.com/office/drawing/2014/main" id="{B5669E6D-FCC7-1EC4-D844-3620DD22C0A2}"/>
              </a:ext>
            </a:extLst>
          </p:cNvPr>
          <p:cNvSpPr/>
          <p:nvPr/>
        </p:nvSpPr>
        <p:spPr>
          <a:xfrm>
            <a:off x="4328059" y="2094289"/>
            <a:ext cx="1718177" cy="977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100" dirty="0"/>
              <a:t>α</a:t>
            </a:r>
            <a:r>
              <a:rPr lang="en-IN" sz="2100" baseline="-25000" dirty="0"/>
              <a:t>j</a:t>
            </a:r>
            <a:r>
              <a:rPr lang="en-IN" sz="2100" dirty="0"/>
              <a:t>,</a:t>
            </a:r>
            <a:r>
              <a:rPr lang="el-GR" sz="2100" dirty="0"/>
              <a:t>β</a:t>
            </a:r>
            <a:r>
              <a:rPr lang="en-IN" sz="2100" baseline="-25000" dirty="0"/>
              <a:t>j</a:t>
            </a:r>
            <a:r>
              <a:rPr lang="en-IN" sz="2100" dirty="0"/>
              <a:t>,</a:t>
            </a:r>
            <a:r>
              <a:rPr lang="el-GR" sz="2100" dirty="0"/>
              <a:t>γ</a:t>
            </a:r>
            <a:r>
              <a:rPr lang="en-IN" sz="2100" baseline="-25000" dirty="0"/>
              <a:t>j</a:t>
            </a:r>
            <a:r>
              <a:rPr lang="en-IN" sz="2100" dirty="0"/>
              <a:t>,</a:t>
            </a:r>
            <a:r>
              <a:rPr lang="en-NO" sz="2100" dirty="0"/>
              <a:t>C</a:t>
            </a:r>
            <a:r>
              <a:rPr lang="en-IN" sz="2100" baseline="-25000" dirty="0"/>
              <a:t>j</a:t>
            </a:r>
            <a:endParaRPr lang="en-NO" sz="2100" dirty="0"/>
          </a:p>
        </p:txBody>
      </p:sp>
      <p:sp>
        <p:nvSpPr>
          <p:cNvPr id="4" name="Oval 3">
            <a:extLst>
              <a:ext uri="{FF2B5EF4-FFF2-40B4-BE49-F238E27FC236}">
                <a16:creationId xmlns:a16="http://schemas.microsoft.com/office/drawing/2014/main" id="{86DFF7F2-DF3B-65FE-AC35-19A13895858D}"/>
              </a:ext>
            </a:extLst>
          </p:cNvPr>
          <p:cNvSpPr/>
          <p:nvPr/>
        </p:nvSpPr>
        <p:spPr>
          <a:xfrm>
            <a:off x="2902882" y="4096721"/>
            <a:ext cx="1543050" cy="9536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O" sz="2100" dirty="0"/>
              <a:t>Value</a:t>
            </a:r>
          </a:p>
        </p:txBody>
      </p:sp>
      <p:sp>
        <p:nvSpPr>
          <p:cNvPr id="5" name="Oval 4">
            <a:extLst>
              <a:ext uri="{FF2B5EF4-FFF2-40B4-BE49-F238E27FC236}">
                <a16:creationId xmlns:a16="http://schemas.microsoft.com/office/drawing/2014/main" id="{F7120D81-6DC7-DD8C-7A36-E24764A418EF}"/>
              </a:ext>
            </a:extLst>
          </p:cNvPr>
          <p:cNvSpPr/>
          <p:nvPr/>
        </p:nvSpPr>
        <p:spPr>
          <a:xfrm>
            <a:off x="6367601" y="4080647"/>
            <a:ext cx="1543050" cy="9536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800" baseline="-25000" dirty="0" err="1"/>
              <a:t>y</a:t>
            </a:r>
            <a:r>
              <a:rPr lang="en-IN" sz="2100" baseline="-25000" dirty="0" err="1"/>
              <a:t>j</a:t>
            </a:r>
            <a:endParaRPr lang="en-NO" sz="2100" dirty="0"/>
          </a:p>
        </p:txBody>
      </p:sp>
      <p:cxnSp>
        <p:nvCxnSpPr>
          <p:cNvPr id="7" name="Straight Arrow Connector 6">
            <a:extLst>
              <a:ext uri="{FF2B5EF4-FFF2-40B4-BE49-F238E27FC236}">
                <a16:creationId xmlns:a16="http://schemas.microsoft.com/office/drawing/2014/main" id="{09025EEB-FD42-65CA-D346-FF708A7397F7}"/>
              </a:ext>
            </a:extLst>
          </p:cNvPr>
          <p:cNvCxnSpPr/>
          <p:nvPr/>
        </p:nvCxnSpPr>
        <p:spPr>
          <a:xfrm>
            <a:off x="2745719" y="3071592"/>
            <a:ext cx="600075" cy="10251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90058E86-4558-8CE8-C369-4E2BF5467696}"/>
              </a:ext>
            </a:extLst>
          </p:cNvPr>
          <p:cNvCxnSpPr>
            <a:cxnSpLocks/>
          </p:cNvCxnSpPr>
          <p:nvPr/>
        </p:nvCxnSpPr>
        <p:spPr>
          <a:xfrm flipH="1">
            <a:off x="4131607" y="3035874"/>
            <a:ext cx="778669" cy="10608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2957AFB-139C-FFBC-D355-C16B89431348}"/>
              </a:ext>
            </a:extLst>
          </p:cNvPr>
          <p:cNvCxnSpPr>
            <a:cxnSpLocks/>
          </p:cNvCxnSpPr>
          <p:nvPr/>
        </p:nvCxnSpPr>
        <p:spPr>
          <a:xfrm>
            <a:off x="5571072" y="3021585"/>
            <a:ext cx="1085850" cy="10751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20486A7-ABFA-F325-4EE8-A15FB5D295B9}"/>
              </a:ext>
            </a:extLst>
          </p:cNvPr>
          <p:cNvCxnSpPr/>
          <p:nvPr/>
        </p:nvCxnSpPr>
        <p:spPr>
          <a:xfrm>
            <a:off x="4706679" y="4573565"/>
            <a:ext cx="1407319" cy="0"/>
          </a:xfrm>
          <a:prstGeom prst="line">
            <a:avLst/>
          </a:prstGeom>
          <a:ln w="412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67ED611F-BF98-5215-60BB-2254781C7904}"/>
              </a:ext>
            </a:extLst>
          </p:cNvPr>
          <p:cNvSpPr txBox="1"/>
          <p:nvPr/>
        </p:nvSpPr>
        <p:spPr>
          <a:xfrm>
            <a:off x="4570688" y="4648257"/>
            <a:ext cx="2136500" cy="1107996"/>
          </a:xfrm>
          <a:prstGeom prst="rect">
            <a:avLst/>
          </a:prstGeom>
          <a:noFill/>
        </p:spPr>
        <p:txBody>
          <a:bodyPr wrap="square" rtlCol="0">
            <a:spAutoFit/>
          </a:bodyPr>
          <a:lstStyle/>
          <a:p>
            <a:r>
              <a:rPr lang="en-GB" sz="1650" dirty="0"/>
              <a:t>R</a:t>
            </a:r>
            <a:r>
              <a:rPr lang="en-NO" sz="1650" dirty="0"/>
              <a:t>egress simulated value and </a:t>
            </a:r>
            <a:r>
              <a:rPr lang="en-IN" sz="1650" dirty="0"/>
              <a:t>simulated </a:t>
            </a:r>
            <a:r>
              <a:rPr lang="en-NO" sz="1650" dirty="0"/>
              <a:t>data to estimate the Value of Information</a:t>
            </a:r>
          </a:p>
        </p:txBody>
      </p:sp>
      <p:sp>
        <p:nvSpPr>
          <p:cNvPr id="22" name="TextBox 21">
            <a:extLst>
              <a:ext uri="{FF2B5EF4-FFF2-40B4-BE49-F238E27FC236}">
                <a16:creationId xmlns:a16="http://schemas.microsoft.com/office/drawing/2014/main" id="{CD71594F-A2D6-50A2-6C69-998BBB8EE624}"/>
              </a:ext>
            </a:extLst>
          </p:cNvPr>
          <p:cNvSpPr txBox="1"/>
          <p:nvPr/>
        </p:nvSpPr>
        <p:spPr>
          <a:xfrm>
            <a:off x="539191" y="2117902"/>
            <a:ext cx="1205513" cy="1107996"/>
          </a:xfrm>
          <a:prstGeom prst="rect">
            <a:avLst/>
          </a:prstGeom>
          <a:noFill/>
        </p:spPr>
        <p:txBody>
          <a:bodyPr wrap="square" rtlCol="0">
            <a:spAutoFit/>
          </a:bodyPr>
          <a:lstStyle/>
          <a:p>
            <a:r>
              <a:rPr lang="en-GB" sz="1650" dirty="0"/>
              <a:t>Decision alternatives</a:t>
            </a:r>
          </a:p>
          <a:p>
            <a:r>
              <a:rPr lang="en-GB" sz="1650" dirty="0"/>
              <a:t>(S</a:t>
            </a:r>
            <a:r>
              <a:rPr lang="en-NO" sz="1650" dirty="0"/>
              <a:t>top or Continue</a:t>
            </a:r>
            <a:r>
              <a:rPr lang="en-IN" sz="1650" dirty="0"/>
              <a:t>)</a:t>
            </a:r>
            <a:endParaRPr lang="en-NO" sz="1650" dirty="0"/>
          </a:p>
        </p:txBody>
      </p:sp>
      <p:sp>
        <p:nvSpPr>
          <p:cNvPr id="23" name="TextBox 22">
            <a:extLst>
              <a:ext uri="{FF2B5EF4-FFF2-40B4-BE49-F238E27FC236}">
                <a16:creationId xmlns:a16="http://schemas.microsoft.com/office/drawing/2014/main" id="{DFB8B963-6544-1020-32E2-ABACACD02981}"/>
              </a:ext>
            </a:extLst>
          </p:cNvPr>
          <p:cNvSpPr txBox="1"/>
          <p:nvPr/>
        </p:nvSpPr>
        <p:spPr>
          <a:xfrm>
            <a:off x="1124981" y="4573565"/>
            <a:ext cx="2451199" cy="854080"/>
          </a:xfrm>
          <a:prstGeom prst="rect">
            <a:avLst/>
          </a:prstGeom>
          <a:noFill/>
        </p:spPr>
        <p:txBody>
          <a:bodyPr wrap="square" rtlCol="0">
            <a:spAutoFit/>
          </a:bodyPr>
          <a:lstStyle/>
          <a:p>
            <a:r>
              <a:rPr lang="nb-NO" sz="1650" dirty="0"/>
              <a:t>Cost of injection, </a:t>
            </a:r>
          </a:p>
          <a:p>
            <a:r>
              <a:rPr lang="nb-NO" sz="1650" dirty="0"/>
              <a:t>Cost of leakage, </a:t>
            </a:r>
          </a:p>
          <a:p>
            <a:r>
              <a:rPr lang="nb-NO" sz="1650" dirty="0" err="1"/>
              <a:t>Cost</a:t>
            </a:r>
            <a:r>
              <a:rPr lang="nb-NO" sz="1650" dirty="0"/>
              <a:t> </a:t>
            </a:r>
            <a:r>
              <a:rPr lang="nb-NO" sz="1650" dirty="0" err="1"/>
              <a:t>of</a:t>
            </a:r>
            <a:r>
              <a:rPr lang="nb-NO" sz="1650" dirty="0"/>
              <a:t> not </a:t>
            </a:r>
            <a:r>
              <a:rPr lang="nb-NO" sz="1650" dirty="0" err="1"/>
              <a:t>injecting</a:t>
            </a:r>
            <a:r>
              <a:rPr lang="nb-NO" sz="1650" dirty="0"/>
              <a:t> CO</a:t>
            </a:r>
            <a:r>
              <a:rPr lang="nb-NO" sz="1650" baseline="-25000" dirty="0"/>
              <a:t>2</a:t>
            </a:r>
            <a:endParaRPr lang="en-NO" sz="1650" baseline="-25000" dirty="0"/>
          </a:p>
        </p:txBody>
      </p:sp>
      <p:sp>
        <p:nvSpPr>
          <p:cNvPr id="10" name="TextBox 9">
            <a:extLst>
              <a:ext uri="{FF2B5EF4-FFF2-40B4-BE49-F238E27FC236}">
                <a16:creationId xmlns:a16="http://schemas.microsoft.com/office/drawing/2014/main" id="{72FD18BC-5E06-302B-F891-CBF292785367}"/>
              </a:ext>
            </a:extLst>
          </p:cNvPr>
          <p:cNvSpPr txBox="1"/>
          <p:nvPr/>
        </p:nvSpPr>
        <p:spPr>
          <a:xfrm>
            <a:off x="6201508" y="2290344"/>
            <a:ext cx="1237541" cy="600164"/>
          </a:xfrm>
          <a:prstGeom prst="rect">
            <a:avLst/>
          </a:prstGeom>
          <a:noFill/>
        </p:spPr>
        <p:txBody>
          <a:bodyPr wrap="square" rtlCol="0">
            <a:spAutoFit/>
          </a:bodyPr>
          <a:lstStyle/>
          <a:p>
            <a:r>
              <a:rPr lang="en-GB" sz="1650" dirty="0"/>
              <a:t>Model parameters</a:t>
            </a:r>
            <a:endParaRPr lang="en-NO" sz="1650" dirty="0"/>
          </a:p>
        </p:txBody>
      </p:sp>
    </p:spTree>
    <p:extLst>
      <p:ext uri="{BB962C8B-B14F-4D97-AF65-F5344CB8AC3E}">
        <p14:creationId xmlns:p14="http://schemas.microsoft.com/office/powerpoint/2010/main" val="1114834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29EDA-7658-C264-842B-97D4AD12DD01}"/>
              </a:ext>
            </a:extLst>
          </p:cNvPr>
          <p:cNvSpPr>
            <a:spLocks noGrp="1"/>
          </p:cNvSpPr>
          <p:nvPr>
            <p:ph type="title"/>
          </p:nvPr>
        </p:nvSpPr>
        <p:spPr>
          <a:xfrm>
            <a:off x="314325" y="93073"/>
            <a:ext cx="8515350" cy="1333224"/>
          </a:xfrm>
        </p:spPr>
        <p:txBody>
          <a:bodyPr>
            <a:normAutofit fontScale="90000"/>
          </a:bodyPr>
          <a:lstStyle/>
          <a:p>
            <a:r>
              <a:rPr lang="en-IN" dirty="0"/>
              <a:t>Computing the VOI :</a:t>
            </a:r>
            <a:br>
              <a:rPr lang="en-IN" dirty="0"/>
            </a:br>
            <a:r>
              <a:rPr lang="en-IN" dirty="0"/>
              <a:t>simulation-regression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FD661BD-2D71-E295-0D32-B641BF3F3DEC}"/>
                  </a:ext>
                </a:extLst>
              </p:cNvPr>
              <p:cNvSpPr>
                <a:spLocks noGrp="1"/>
              </p:cNvSpPr>
              <p:nvPr>
                <p:ph idx="1"/>
              </p:nvPr>
            </p:nvSpPr>
            <p:spPr>
              <a:xfrm>
                <a:off x="733618" y="1890008"/>
                <a:ext cx="8230869" cy="4203287"/>
              </a:xfrm>
            </p:spPr>
            <p:txBody>
              <a:bodyPr>
                <a:noAutofit/>
              </a:bodyPr>
              <a:lstStyle/>
              <a:p>
                <a:r>
                  <a:rPr lang="en-IN" sz="1950" dirty="0"/>
                  <a:t>Regress the simulated values on the simulated data to fit </a:t>
                </a:r>
                <a14:m>
                  <m:oMath xmlns:m="http://schemas.openxmlformats.org/officeDocument/2006/math">
                    <m:sSubSup>
                      <m:sSubSupPr>
                        <m:ctrlPr>
                          <a:rPr lang="en-IN" sz="1950" i="1">
                            <a:latin typeface="Cambria Math" panose="02040503050406030204" pitchFamily="18" charset="0"/>
                          </a:rPr>
                        </m:ctrlPr>
                      </m:sSubSupPr>
                      <m:e>
                        <m:acc>
                          <m:accPr>
                            <m:chr m:val="̂"/>
                            <m:ctrlPr>
                              <a:rPr lang="en-IN" sz="1950" i="1">
                                <a:latin typeface="Cambria Math" panose="02040503050406030204" pitchFamily="18" charset="0"/>
                              </a:rPr>
                            </m:ctrlPr>
                          </m:accPr>
                          <m:e>
                            <m:r>
                              <a:rPr lang="en-IN" sz="1950" i="1">
                                <a:latin typeface="Cambria Math" panose="02040503050406030204" pitchFamily="18" charset="0"/>
                              </a:rPr>
                              <m:t>𝑉</m:t>
                            </m:r>
                          </m:e>
                        </m:acc>
                      </m:e>
                      <m:sub>
                        <m:r>
                          <a:rPr lang="en-IN" sz="1950" i="1">
                            <a:latin typeface="Cambria Math" panose="02040503050406030204" pitchFamily="18" charset="0"/>
                          </a:rPr>
                          <m:t>𝑐𝑜𝑛𝑡</m:t>
                        </m:r>
                      </m:sub>
                      <m:sup>
                        <m:r>
                          <a:rPr lang="en-IN" sz="1950" i="1">
                            <a:latin typeface="Cambria Math" panose="02040503050406030204" pitchFamily="18" charset="0"/>
                          </a:rPr>
                          <m:t>𝑖</m:t>
                        </m:r>
                      </m:sup>
                    </m:sSubSup>
                  </m:oMath>
                </a14:m>
                <a:r>
                  <a:rPr lang="en-IN" sz="1950" dirty="0"/>
                  <a:t> and </a:t>
                </a:r>
                <a14:m>
                  <m:oMath xmlns:m="http://schemas.openxmlformats.org/officeDocument/2006/math">
                    <m:sSubSup>
                      <m:sSubSupPr>
                        <m:ctrlPr>
                          <a:rPr lang="en-IN" sz="1950" i="1">
                            <a:latin typeface="Cambria Math" panose="02040503050406030204" pitchFamily="18" charset="0"/>
                          </a:rPr>
                        </m:ctrlPr>
                      </m:sSubSupPr>
                      <m:e>
                        <m:acc>
                          <m:accPr>
                            <m:chr m:val="̂"/>
                            <m:ctrlPr>
                              <a:rPr lang="en-IN" sz="1950" i="1">
                                <a:latin typeface="Cambria Math" panose="02040503050406030204" pitchFamily="18" charset="0"/>
                              </a:rPr>
                            </m:ctrlPr>
                          </m:accPr>
                          <m:e>
                            <m:r>
                              <a:rPr lang="en-IN" sz="1950" i="1">
                                <a:latin typeface="Cambria Math" panose="02040503050406030204" pitchFamily="18" charset="0"/>
                              </a:rPr>
                              <m:t>𝑉</m:t>
                            </m:r>
                          </m:e>
                        </m:acc>
                      </m:e>
                      <m:sub>
                        <m:r>
                          <a:rPr lang="en-IN" sz="1950" i="1">
                            <a:latin typeface="Cambria Math" panose="02040503050406030204" pitchFamily="18" charset="0"/>
                          </a:rPr>
                          <m:t>𝑠𝑡𝑜𝑝</m:t>
                        </m:r>
                      </m:sub>
                      <m:sup>
                        <m:r>
                          <a:rPr lang="en-IN" sz="1950" i="1">
                            <a:latin typeface="Cambria Math" panose="02040503050406030204" pitchFamily="18" charset="0"/>
                          </a:rPr>
                          <m:t>𝑖</m:t>
                        </m:r>
                      </m:sup>
                    </m:sSubSup>
                  </m:oMath>
                </a14:m>
                <a:r>
                  <a:rPr lang="en-IN" sz="1950" dirty="0"/>
                  <a:t>. They approximate the conditional expectations. </a:t>
                </a:r>
              </a:p>
              <a:p>
                <a:pPr>
                  <a:spcBef>
                    <a:spcPts val="1800"/>
                  </a:spcBef>
                </a:pPr>
                <a:r>
                  <a:rPr lang="en-IN" sz="1950" dirty="0"/>
                  <a:t>Compute Prior Value,</a:t>
                </a:r>
                <a:endParaRPr lang="en-IN" sz="1950" i="1" kern="100" dirty="0">
                  <a:latin typeface="Cambria Math" panose="02040503050406030204" pitchFamily="18" charset="0"/>
                  <a:ea typeface="Calibri" panose="020F0502020204030204" pitchFamily="34" charset="0"/>
                  <a:cs typeface="Times New Roman" panose="02020603050405020304" pitchFamily="18" charset="0"/>
                </a:endParaRPr>
              </a:p>
              <a:p>
                <a:pPr marL="342900" lvl="1" indent="0">
                  <a:spcBef>
                    <a:spcPts val="900"/>
                  </a:spcBef>
                  <a:buNone/>
                </a:pPr>
                <a:r>
                  <a:rPr lang="en-IN" sz="1950" kern="100" dirty="0">
                    <a:ea typeface="Calibri" panose="020F0502020204030204" pitchFamily="34" charset="0"/>
                    <a:cs typeface="Times New Roman" panose="02020603050405020304" pitchFamily="18" charset="0"/>
                  </a:rPr>
                  <a:t>        </a:t>
                </a:r>
                <a14:m>
                  <m:oMath xmlns:m="http://schemas.openxmlformats.org/officeDocument/2006/math">
                    <m:r>
                      <a:rPr lang="en-IN" sz="1950" i="1" kern="100">
                        <a:latin typeface="Cambria Math" panose="02040503050406030204" pitchFamily="18" charset="0"/>
                        <a:ea typeface="Calibri" panose="020F0502020204030204" pitchFamily="34" charset="0"/>
                        <a:cs typeface="Times New Roman" panose="02020603050405020304" pitchFamily="18" charset="0"/>
                      </a:rPr>
                      <m:t>𝑃𝑉</m:t>
                    </m:r>
                    <m:r>
                      <a:rPr lang="en-IN" sz="1950" i="1" kern="100">
                        <a:latin typeface="Cambria Math" panose="02040503050406030204" pitchFamily="18" charset="0"/>
                        <a:ea typeface="Calibri" panose="020F0502020204030204" pitchFamily="34" charset="0"/>
                        <a:cs typeface="Times New Roman" panose="02020603050405020304" pitchFamily="18" charset="0"/>
                      </a:rPr>
                      <m:t>=</m:t>
                    </m:r>
                    <m:func>
                      <m:func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funcPr>
                      <m:fName>
                        <m:r>
                          <m:rPr>
                            <m:sty m:val="p"/>
                          </m:rPr>
                          <a:rPr lang="en-IN" sz="1950" kern="100">
                            <a:latin typeface="Cambria Math" panose="02040503050406030204" pitchFamily="18" charset="0"/>
                            <a:ea typeface="Calibri" panose="020F0502020204030204" pitchFamily="34" charset="0"/>
                            <a:cs typeface="Times New Roman" panose="02020603050405020304" pitchFamily="18" charset="0"/>
                          </a:rPr>
                          <m:t>max</m:t>
                        </m:r>
                      </m:fName>
                      <m:e>
                        <m:d>
                          <m:dPr>
                            <m:begChr m:val="{"/>
                            <m:endChr m:val="}"/>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dPr>
                          <m:e>
                            <m:f>
                              <m:f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fPr>
                              <m:num>
                                <m:r>
                                  <a:rPr lang="en-IN" sz="1950" i="1" kern="100">
                                    <a:latin typeface="Cambria Math" panose="02040503050406030204" pitchFamily="18" charset="0"/>
                                    <a:ea typeface="Calibri" panose="020F0502020204030204" pitchFamily="34" charset="0"/>
                                    <a:cs typeface="Times New Roman" panose="02020603050405020304" pitchFamily="18" charset="0"/>
                                  </a:rPr>
                                  <m:t>1</m:t>
                                </m:r>
                              </m:num>
                              <m:den>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den>
                            </m:f>
                            <m:nary>
                              <m:naryPr>
                                <m:chr m:val="∑"/>
                                <m:limLoc m:val="undOv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naryPr>
                              <m:sub>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r>
                                  <a:rPr lang="en-IN" sz="1950" i="1" kern="100">
                                    <a:latin typeface="Cambria Math" panose="02040503050406030204" pitchFamily="18" charset="0"/>
                                    <a:ea typeface="Calibri" panose="020F0502020204030204" pitchFamily="34" charset="0"/>
                                    <a:cs typeface="Times New Roman" panose="02020603050405020304" pitchFamily="18" charset="0"/>
                                  </a:rPr>
                                  <m:t>=1</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sup>
                              <m:e>
                                <m:sSubSup>
                                  <m:sSubSup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sSubSupPr>
                                  <m:e>
                                    <m:r>
                                      <a:rPr lang="en-IN" sz="1950" i="1" kern="100">
                                        <a:latin typeface="Cambria Math" panose="02040503050406030204" pitchFamily="18" charset="0"/>
                                        <a:ea typeface="Calibri" panose="020F0502020204030204" pitchFamily="34" charset="0"/>
                                        <a:cs typeface="Times New Roman" panose="02020603050405020304" pitchFamily="18" charset="0"/>
                                      </a:rPr>
                                      <m:t>𝑉</m:t>
                                    </m:r>
                                  </m:e>
                                  <m:sub>
                                    <m:r>
                                      <a:rPr lang="en-IN" sz="1950" i="1" kern="100">
                                        <a:latin typeface="Cambria Math" panose="02040503050406030204" pitchFamily="18" charset="0"/>
                                        <a:ea typeface="Calibri" panose="020F0502020204030204" pitchFamily="34" charset="0"/>
                                        <a:cs typeface="Times New Roman" panose="02020603050405020304" pitchFamily="18" charset="0"/>
                                      </a:rPr>
                                      <m:t>𝑐𝑜𝑛𝑡</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sup>
                                </m:sSubSup>
                              </m:e>
                            </m:nary>
                            <m:r>
                              <a:rPr lang="en-IN" sz="1950" i="1" kern="100">
                                <a:latin typeface="Cambria Math" panose="02040503050406030204" pitchFamily="18" charset="0"/>
                                <a:ea typeface="Calibri" panose="020F0502020204030204" pitchFamily="34" charset="0"/>
                                <a:cs typeface="Times New Roman" panose="02020603050405020304" pitchFamily="18" charset="0"/>
                              </a:rPr>
                              <m:t>, </m:t>
                            </m:r>
                            <m:f>
                              <m:f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fPr>
                              <m:num>
                                <m:r>
                                  <a:rPr lang="en-IN" sz="1950" i="1" kern="100">
                                    <a:latin typeface="Cambria Math" panose="02040503050406030204" pitchFamily="18" charset="0"/>
                                    <a:ea typeface="Calibri" panose="020F0502020204030204" pitchFamily="34" charset="0"/>
                                    <a:cs typeface="Times New Roman" panose="02020603050405020304" pitchFamily="18" charset="0"/>
                                  </a:rPr>
                                  <m:t>1</m:t>
                                </m:r>
                              </m:num>
                              <m:den>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den>
                            </m:f>
                            <m:nary>
                              <m:naryPr>
                                <m:chr m:val="∑"/>
                                <m:limLoc m:val="undOv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naryPr>
                              <m:sub>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r>
                                  <a:rPr lang="en-IN" sz="1950" i="1" kern="100">
                                    <a:latin typeface="Cambria Math" panose="02040503050406030204" pitchFamily="18" charset="0"/>
                                    <a:ea typeface="Calibri" panose="020F0502020204030204" pitchFamily="34" charset="0"/>
                                    <a:cs typeface="Times New Roman" panose="02020603050405020304" pitchFamily="18" charset="0"/>
                                  </a:rPr>
                                  <m:t>=1</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sup>
                              <m:e>
                                <m:sSubSup>
                                  <m:sSubSup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sSubSupPr>
                                  <m:e>
                                    <m:r>
                                      <a:rPr lang="en-IN" sz="1950" i="1" kern="100">
                                        <a:latin typeface="Cambria Math" panose="02040503050406030204" pitchFamily="18" charset="0"/>
                                        <a:ea typeface="Calibri" panose="020F0502020204030204" pitchFamily="34" charset="0"/>
                                        <a:cs typeface="Times New Roman" panose="02020603050405020304" pitchFamily="18" charset="0"/>
                                      </a:rPr>
                                      <m:t>𝑉</m:t>
                                    </m:r>
                                  </m:e>
                                  <m:sub>
                                    <m:r>
                                      <a:rPr lang="en-IN" sz="1950" i="1" kern="100">
                                        <a:latin typeface="Cambria Math" panose="02040503050406030204" pitchFamily="18" charset="0"/>
                                        <a:ea typeface="Calibri" panose="020F0502020204030204" pitchFamily="34" charset="0"/>
                                        <a:cs typeface="Times New Roman" panose="02020603050405020304" pitchFamily="18" charset="0"/>
                                      </a:rPr>
                                      <m:t>𝑠𝑡𝑜𝑝</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sup>
                                </m:sSubSup>
                              </m:e>
                            </m:nary>
                          </m:e>
                        </m:d>
                      </m:e>
                    </m:func>
                  </m:oMath>
                </a14:m>
                <a:endParaRPr lang="en-IN" sz="1950" dirty="0"/>
              </a:p>
              <a:p>
                <a:pPr>
                  <a:spcBef>
                    <a:spcPts val="1800"/>
                  </a:spcBef>
                </a:pPr>
                <a:r>
                  <a:rPr lang="en-IN" sz="1950" dirty="0"/>
                  <a:t>Compute Posterior Value,</a:t>
                </a:r>
              </a:p>
              <a:p>
                <a:pPr marL="342900" lvl="1" indent="0">
                  <a:spcBef>
                    <a:spcPts val="900"/>
                  </a:spcBef>
                  <a:buNone/>
                </a:pPr>
                <a:r>
                  <a:rPr lang="en-IN" sz="1950" kern="100" dirty="0">
                    <a:ea typeface="Calibri" panose="020F0502020204030204" pitchFamily="34" charset="0"/>
                    <a:cs typeface="Times New Roman" panose="02020603050405020304" pitchFamily="18" charset="0"/>
                  </a:rPr>
                  <a:t>      </a:t>
                </a:r>
                <a14:m>
                  <m:oMath xmlns:m="http://schemas.openxmlformats.org/officeDocument/2006/math">
                    <m:r>
                      <a:rPr lang="en-IN" sz="1950" i="1" kern="100">
                        <a:latin typeface="Cambria Math" panose="02040503050406030204" pitchFamily="18" charset="0"/>
                        <a:ea typeface="Calibri" panose="020F0502020204030204" pitchFamily="34" charset="0"/>
                        <a:cs typeface="Times New Roman" panose="02020603050405020304" pitchFamily="18" charset="0"/>
                      </a:rPr>
                      <m:t>𝑃𝑜𝑉</m:t>
                    </m:r>
                    <m:r>
                      <a:rPr lang="en-IN" sz="1950" i="1" kern="100">
                        <a:latin typeface="Cambria Math" panose="02040503050406030204" pitchFamily="18" charset="0"/>
                        <a:ea typeface="Calibri" panose="020F0502020204030204" pitchFamily="34" charset="0"/>
                        <a:cs typeface="Times New Roman" panose="02020603050405020304" pitchFamily="18" charset="0"/>
                      </a:rPr>
                      <m:t>=</m:t>
                    </m:r>
                    <m:f>
                      <m:f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fPr>
                      <m:num>
                        <m:r>
                          <a:rPr lang="en-IN" sz="1950" i="1" kern="100">
                            <a:latin typeface="Cambria Math" panose="02040503050406030204" pitchFamily="18" charset="0"/>
                            <a:ea typeface="Calibri" panose="020F0502020204030204" pitchFamily="34" charset="0"/>
                            <a:cs typeface="Times New Roman" panose="02020603050405020304" pitchFamily="18" charset="0"/>
                          </a:rPr>
                          <m:t>1</m:t>
                        </m:r>
                      </m:num>
                      <m:den>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den>
                    </m:f>
                    <m:nary>
                      <m:naryPr>
                        <m:chr m:val="∑"/>
                        <m:limLoc m:val="undOv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naryPr>
                      <m:sub>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r>
                          <a:rPr lang="en-IN" sz="1950" i="1" kern="100">
                            <a:latin typeface="Cambria Math" panose="02040503050406030204" pitchFamily="18" charset="0"/>
                            <a:ea typeface="Calibri" panose="020F0502020204030204" pitchFamily="34" charset="0"/>
                            <a:cs typeface="Times New Roman" panose="02020603050405020304" pitchFamily="18" charset="0"/>
                          </a:rPr>
                          <m:t>=1</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𝐵</m:t>
                        </m:r>
                      </m:sup>
                      <m:e>
                        <m:func>
                          <m:func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funcPr>
                          <m:fName>
                            <m:r>
                              <m:rPr>
                                <m:sty m:val="p"/>
                              </m:rPr>
                              <a:rPr lang="en-IN" sz="1950" kern="100">
                                <a:latin typeface="Cambria Math" panose="02040503050406030204" pitchFamily="18" charset="0"/>
                                <a:ea typeface="Calibri" panose="020F0502020204030204" pitchFamily="34" charset="0"/>
                                <a:cs typeface="Times New Roman" panose="02020603050405020304" pitchFamily="18" charset="0"/>
                              </a:rPr>
                              <m:t>max</m:t>
                            </m:r>
                          </m:fName>
                          <m:e>
                            <m:d>
                              <m:dPr>
                                <m:begChr m:val="{"/>
                                <m:endChr m:val="}"/>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dPr>
                              <m:e>
                                <m:sSubSup>
                                  <m:sSubSup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sSubSupPr>
                                  <m:e>
                                    <m:acc>
                                      <m:accPr>
                                        <m:chr m:val="̂"/>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accPr>
                                      <m:e>
                                        <m:r>
                                          <a:rPr lang="en-IN" sz="1950" i="1" kern="100">
                                            <a:latin typeface="Cambria Math" panose="02040503050406030204" pitchFamily="18" charset="0"/>
                                            <a:ea typeface="Calibri" panose="020F0502020204030204" pitchFamily="34" charset="0"/>
                                            <a:cs typeface="Times New Roman" panose="02020603050405020304" pitchFamily="18" charset="0"/>
                                          </a:rPr>
                                          <m:t>𝑉</m:t>
                                        </m:r>
                                      </m:e>
                                    </m:acc>
                                  </m:e>
                                  <m:sub>
                                    <m:r>
                                      <a:rPr lang="en-IN" sz="1950" i="1" kern="100">
                                        <a:latin typeface="Cambria Math" panose="02040503050406030204" pitchFamily="18" charset="0"/>
                                        <a:ea typeface="Calibri" panose="020F0502020204030204" pitchFamily="34" charset="0"/>
                                        <a:cs typeface="Times New Roman" panose="02020603050405020304" pitchFamily="18" charset="0"/>
                                      </a:rPr>
                                      <m:t>𝑐𝑜𝑛𝑡</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sup>
                                </m:sSubSup>
                                <m:r>
                                  <a:rPr lang="en-IN" sz="1950" i="1" kern="100">
                                    <a:latin typeface="Cambria Math" panose="02040503050406030204" pitchFamily="18" charset="0"/>
                                    <a:ea typeface="Calibri" panose="020F0502020204030204" pitchFamily="34" charset="0"/>
                                    <a:cs typeface="Times New Roman" panose="02020603050405020304" pitchFamily="18" charset="0"/>
                                  </a:rPr>
                                  <m:t>,</m:t>
                                </m:r>
                                <m:sSubSup>
                                  <m:sSubSupPr>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sSubSupPr>
                                  <m:e>
                                    <m:acc>
                                      <m:accPr>
                                        <m:chr m:val="̂"/>
                                        <m:ctrlPr>
                                          <a:rPr lang="en-IN" sz="1950" i="1" kern="100">
                                            <a:latin typeface="Cambria Math" panose="02040503050406030204" pitchFamily="18" charset="0"/>
                                            <a:ea typeface="Calibri" panose="020F0502020204030204" pitchFamily="34" charset="0"/>
                                            <a:cs typeface="Times New Roman" panose="02020603050405020304" pitchFamily="18" charset="0"/>
                                          </a:rPr>
                                        </m:ctrlPr>
                                      </m:accPr>
                                      <m:e>
                                        <m:r>
                                          <a:rPr lang="en-IN" sz="1950" i="1" kern="100">
                                            <a:latin typeface="Cambria Math" panose="02040503050406030204" pitchFamily="18" charset="0"/>
                                            <a:ea typeface="Calibri" panose="020F0502020204030204" pitchFamily="34" charset="0"/>
                                            <a:cs typeface="Times New Roman" panose="02020603050405020304" pitchFamily="18" charset="0"/>
                                          </a:rPr>
                                          <m:t>𝑉</m:t>
                                        </m:r>
                                      </m:e>
                                    </m:acc>
                                  </m:e>
                                  <m:sub>
                                    <m:r>
                                      <a:rPr lang="en-IN" sz="1950" i="1" kern="100">
                                        <a:latin typeface="Cambria Math" panose="02040503050406030204" pitchFamily="18" charset="0"/>
                                        <a:ea typeface="Calibri" panose="020F0502020204030204" pitchFamily="34" charset="0"/>
                                        <a:cs typeface="Times New Roman" panose="02020603050405020304" pitchFamily="18" charset="0"/>
                                      </a:rPr>
                                      <m:t>𝑠𝑡𝑜𝑝</m:t>
                                    </m:r>
                                  </m:sub>
                                  <m:sup>
                                    <m:r>
                                      <a:rPr lang="en-IN" sz="1950" i="1" kern="100">
                                        <a:latin typeface="Cambria Math" panose="02040503050406030204" pitchFamily="18" charset="0"/>
                                        <a:ea typeface="Calibri" panose="020F0502020204030204" pitchFamily="34" charset="0"/>
                                        <a:cs typeface="Times New Roman" panose="02020603050405020304" pitchFamily="18" charset="0"/>
                                      </a:rPr>
                                      <m:t>𝑖</m:t>
                                    </m:r>
                                  </m:sup>
                                </m:sSubSup>
                              </m:e>
                            </m:d>
                          </m:e>
                        </m:func>
                      </m:e>
                    </m:nary>
                  </m:oMath>
                </a14:m>
                <a:endParaRPr lang="en-IN" sz="1950" dirty="0"/>
              </a:p>
              <a:p>
                <a:pPr>
                  <a:spcBef>
                    <a:spcPts val="1800"/>
                  </a:spcBef>
                </a:pPr>
                <a:r>
                  <a:rPr lang="en-IN" sz="1950" dirty="0"/>
                  <a:t>Compute the Value of Information,</a:t>
                </a:r>
              </a:p>
              <a:p>
                <a:pPr marL="0" indent="0">
                  <a:buNone/>
                </a:pPr>
                <a:r>
                  <a:rPr lang="en-IN" sz="1950" dirty="0"/>
                  <a:t>	</a:t>
                </a:r>
                <a14:m>
                  <m:oMath xmlns:m="http://schemas.openxmlformats.org/officeDocument/2006/math">
                    <m:r>
                      <a:rPr lang="en-IN" sz="1950" i="1">
                        <a:latin typeface="Cambria Math" panose="02040503050406030204" pitchFamily="18" charset="0"/>
                      </a:rPr>
                      <m:t>𝑉𝑂𝐼</m:t>
                    </m:r>
                    <m:r>
                      <a:rPr lang="en-IN" sz="1950" i="1">
                        <a:latin typeface="Cambria Math" panose="02040503050406030204" pitchFamily="18" charset="0"/>
                      </a:rPr>
                      <m:t>=</m:t>
                    </m:r>
                    <m:r>
                      <a:rPr lang="en-IN" sz="1950" i="1">
                        <a:latin typeface="Cambria Math" panose="02040503050406030204" pitchFamily="18" charset="0"/>
                      </a:rPr>
                      <m:t>𝑃𝑜𝑉</m:t>
                    </m:r>
                    <m:r>
                      <a:rPr lang="en-IN" sz="1950" i="1">
                        <a:latin typeface="Cambria Math" panose="02040503050406030204" pitchFamily="18" charset="0"/>
                      </a:rPr>
                      <m:t>−</m:t>
                    </m:r>
                    <m:r>
                      <a:rPr lang="en-IN" sz="1950" i="1">
                        <a:latin typeface="Cambria Math" panose="02040503050406030204" pitchFamily="18" charset="0"/>
                      </a:rPr>
                      <m:t>𝑃𝑉</m:t>
                    </m:r>
                  </m:oMath>
                </a14:m>
                <a:endParaRPr lang="en-IN" sz="1950" dirty="0"/>
              </a:p>
            </p:txBody>
          </p:sp>
        </mc:Choice>
        <mc:Fallback>
          <p:sp>
            <p:nvSpPr>
              <p:cNvPr id="3" name="Content Placeholder 2">
                <a:extLst>
                  <a:ext uri="{FF2B5EF4-FFF2-40B4-BE49-F238E27FC236}">
                    <a16:creationId xmlns:a16="http://schemas.microsoft.com/office/drawing/2014/main" id="{3FD661BD-2D71-E295-0D32-B641BF3F3DEC}"/>
                  </a:ext>
                </a:extLst>
              </p:cNvPr>
              <p:cNvSpPr>
                <a:spLocks noGrp="1" noRot="1" noChangeAspect="1" noMove="1" noResize="1" noEditPoints="1" noAdjustHandles="1" noChangeArrowheads="1" noChangeShapeType="1" noTextEdit="1"/>
              </p:cNvSpPr>
              <p:nvPr>
                <p:ph idx="1"/>
              </p:nvPr>
            </p:nvSpPr>
            <p:spPr>
              <a:xfrm>
                <a:off x="733618" y="1890008"/>
                <a:ext cx="8230869" cy="4203287"/>
              </a:xfrm>
              <a:blipFill>
                <a:blip r:embed="rId3"/>
                <a:stretch>
                  <a:fillRect l="-615"/>
                </a:stretch>
              </a:blipFill>
            </p:spPr>
            <p:txBody>
              <a:bodyPr/>
              <a:lstStyle/>
              <a:p>
                <a:r>
                  <a:rPr lang="en-NO">
                    <a:noFill/>
                  </a:rPr>
                  <a:t> </a:t>
                </a:r>
              </a:p>
            </p:txBody>
          </p:sp>
        </mc:Fallback>
      </mc:AlternateContent>
    </p:spTree>
    <p:extLst>
      <p:ext uri="{BB962C8B-B14F-4D97-AF65-F5344CB8AC3E}">
        <p14:creationId xmlns:p14="http://schemas.microsoft.com/office/powerpoint/2010/main" val="27308841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A2DE6-349B-DF65-505E-55CB17FF0237}"/>
              </a:ext>
            </a:extLst>
          </p:cNvPr>
          <p:cNvSpPr>
            <a:spLocks noGrp="1"/>
          </p:cNvSpPr>
          <p:nvPr>
            <p:ph type="title"/>
          </p:nvPr>
        </p:nvSpPr>
        <p:spPr>
          <a:xfrm>
            <a:off x="349328" y="328405"/>
            <a:ext cx="7886700" cy="330860"/>
          </a:xfrm>
        </p:spPr>
        <p:txBody>
          <a:bodyPr>
            <a:normAutofit fontScale="90000"/>
          </a:bodyPr>
          <a:lstStyle/>
          <a:p>
            <a:r>
              <a:rPr lang="en-IN" dirty="0"/>
              <a:t>Results</a:t>
            </a:r>
          </a:p>
        </p:txBody>
      </p:sp>
      <p:sp>
        <p:nvSpPr>
          <p:cNvPr id="10" name="TextBox 9">
            <a:extLst>
              <a:ext uri="{FF2B5EF4-FFF2-40B4-BE49-F238E27FC236}">
                <a16:creationId xmlns:a16="http://schemas.microsoft.com/office/drawing/2014/main" id="{428656FC-F9B8-2172-D3D0-1D5D8000BE52}"/>
              </a:ext>
            </a:extLst>
          </p:cNvPr>
          <p:cNvSpPr txBox="1"/>
          <p:nvPr/>
        </p:nvSpPr>
        <p:spPr>
          <a:xfrm>
            <a:off x="1508000" y="1372112"/>
            <a:ext cx="6577891" cy="415498"/>
          </a:xfrm>
          <a:prstGeom prst="rect">
            <a:avLst/>
          </a:prstGeom>
          <a:noFill/>
        </p:spPr>
        <p:txBody>
          <a:bodyPr wrap="none" rtlCol="0">
            <a:spAutoFit/>
          </a:bodyPr>
          <a:lstStyle/>
          <a:p>
            <a:r>
              <a:rPr lang="en-IN" sz="2100" dirty="0"/>
              <a:t>Scatter plots of true values and fitted values at t = 16 years</a:t>
            </a:r>
          </a:p>
        </p:txBody>
      </p:sp>
      <p:sp>
        <p:nvSpPr>
          <p:cNvPr id="12" name="TextBox 11">
            <a:extLst>
              <a:ext uri="{FF2B5EF4-FFF2-40B4-BE49-F238E27FC236}">
                <a16:creationId xmlns:a16="http://schemas.microsoft.com/office/drawing/2014/main" id="{30880570-16E5-B1FC-193F-CC47D57704D6}"/>
              </a:ext>
            </a:extLst>
          </p:cNvPr>
          <p:cNvSpPr txBox="1"/>
          <p:nvPr/>
        </p:nvSpPr>
        <p:spPr>
          <a:xfrm>
            <a:off x="1282239" y="5226193"/>
            <a:ext cx="2778581" cy="600164"/>
          </a:xfrm>
          <a:prstGeom prst="rect">
            <a:avLst/>
          </a:prstGeom>
          <a:noFill/>
        </p:spPr>
        <p:txBody>
          <a:bodyPr wrap="none" rtlCol="0">
            <a:spAutoFit/>
          </a:bodyPr>
          <a:lstStyle/>
          <a:p>
            <a:pPr algn="ctr"/>
            <a:r>
              <a:rPr lang="en-IN" sz="1650" dirty="0"/>
              <a:t>Low noise data</a:t>
            </a:r>
          </a:p>
          <a:p>
            <a:pPr algn="ctr"/>
            <a:r>
              <a:rPr lang="en-IN" sz="1650" dirty="0"/>
              <a:t>(correlation coefficient = 0.69)</a:t>
            </a:r>
          </a:p>
        </p:txBody>
      </p:sp>
      <p:pic>
        <p:nvPicPr>
          <p:cNvPr id="8" name="Picture 7">
            <a:extLst>
              <a:ext uri="{FF2B5EF4-FFF2-40B4-BE49-F238E27FC236}">
                <a16:creationId xmlns:a16="http://schemas.microsoft.com/office/drawing/2014/main" id="{16A31274-18D6-CA5A-D4B4-965AFFDFFDF6}"/>
              </a:ext>
            </a:extLst>
          </p:cNvPr>
          <p:cNvPicPr>
            <a:picLocks noChangeAspect="1"/>
          </p:cNvPicPr>
          <p:nvPr/>
        </p:nvPicPr>
        <p:blipFill rotWithShape="1">
          <a:blip r:embed="rId3"/>
          <a:srcRect t="1533" b="1"/>
          <a:stretch/>
        </p:blipFill>
        <p:spPr>
          <a:xfrm>
            <a:off x="367561" y="2025877"/>
            <a:ext cx="4343066" cy="3213475"/>
          </a:xfrm>
          <a:prstGeom prst="rect">
            <a:avLst/>
          </a:prstGeom>
        </p:spPr>
      </p:pic>
      <p:sp>
        <p:nvSpPr>
          <p:cNvPr id="7" name="TextBox 6">
            <a:extLst>
              <a:ext uri="{FF2B5EF4-FFF2-40B4-BE49-F238E27FC236}">
                <a16:creationId xmlns:a16="http://schemas.microsoft.com/office/drawing/2014/main" id="{43170A6E-B926-7AAB-051C-31BBA66B455B}"/>
              </a:ext>
            </a:extLst>
          </p:cNvPr>
          <p:cNvSpPr txBox="1"/>
          <p:nvPr/>
        </p:nvSpPr>
        <p:spPr>
          <a:xfrm>
            <a:off x="5457447" y="5226193"/>
            <a:ext cx="2778581" cy="600164"/>
          </a:xfrm>
          <a:prstGeom prst="rect">
            <a:avLst/>
          </a:prstGeom>
          <a:noFill/>
        </p:spPr>
        <p:txBody>
          <a:bodyPr wrap="none" rtlCol="0">
            <a:spAutoFit/>
          </a:bodyPr>
          <a:lstStyle/>
          <a:p>
            <a:pPr algn="ctr"/>
            <a:r>
              <a:rPr lang="en-IN" sz="1650" dirty="0"/>
              <a:t>High noise data</a:t>
            </a:r>
          </a:p>
          <a:p>
            <a:pPr algn="ctr"/>
            <a:r>
              <a:rPr lang="en-IN" sz="1650" dirty="0"/>
              <a:t>(correlation coefficient = 0.66)</a:t>
            </a:r>
          </a:p>
        </p:txBody>
      </p:sp>
      <p:pic>
        <p:nvPicPr>
          <p:cNvPr id="9" name="Picture 8">
            <a:extLst>
              <a:ext uri="{FF2B5EF4-FFF2-40B4-BE49-F238E27FC236}">
                <a16:creationId xmlns:a16="http://schemas.microsoft.com/office/drawing/2014/main" id="{52F5CF3C-4B42-341A-8653-8DD81EFB4B85}"/>
              </a:ext>
            </a:extLst>
          </p:cNvPr>
          <p:cNvPicPr>
            <a:picLocks noChangeAspect="1"/>
          </p:cNvPicPr>
          <p:nvPr/>
        </p:nvPicPr>
        <p:blipFill rotWithShape="1">
          <a:blip r:embed="rId4"/>
          <a:srcRect l="1036" t="589" r="6345"/>
          <a:stretch/>
        </p:blipFill>
        <p:spPr>
          <a:xfrm>
            <a:off x="4558193" y="1967568"/>
            <a:ext cx="4056630" cy="3271784"/>
          </a:xfrm>
          <a:prstGeom prst="rect">
            <a:avLst/>
          </a:prstGeom>
        </p:spPr>
      </p:pic>
      <p:sp>
        <p:nvSpPr>
          <p:cNvPr id="4" name="TextBox 3">
            <a:extLst>
              <a:ext uri="{FF2B5EF4-FFF2-40B4-BE49-F238E27FC236}">
                <a16:creationId xmlns:a16="http://schemas.microsoft.com/office/drawing/2014/main" id="{A84FCA15-88C0-5A5F-FAFD-7411B4075577}"/>
              </a:ext>
            </a:extLst>
          </p:cNvPr>
          <p:cNvSpPr txBox="1"/>
          <p:nvPr/>
        </p:nvSpPr>
        <p:spPr>
          <a:xfrm>
            <a:off x="1844084" y="1816018"/>
            <a:ext cx="1703095" cy="346249"/>
          </a:xfrm>
          <a:prstGeom prst="rect">
            <a:avLst/>
          </a:prstGeom>
          <a:noFill/>
        </p:spPr>
        <p:txBody>
          <a:bodyPr wrap="none" rtlCol="0">
            <a:spAutoFit/>
          </a:bodyPr>
          <a:lstStyle/>
          <a:p>
            <a:r>
              <a:rPr lang="en-IN" sz="1650" dirty="0"/>
              <a:t>VOI = $2.6 million</a:t>
            </a:r>
          </a:p>
        </p:txBody>
      </p:sp>
      <p:sp>
        <p:nvSpPr>
          <p:cNvPr id="5" name="TextBox 4">
            <a:extLst>
              <a:ext uri="{FF2B5EF4-FFF2-40B4-BE49-F238E27FC236}">
                <a16:creationId xmlns:a16="http://schemas.microsoft.com/office/drawing/2014/main" id="{F9F77A23-7395-5CC5-DDE3-A1838ACC4D1D}"/>
              </a:ext>
            </a:extLst>
          </p:cNvPr>
          <p:cNvSpPr txBox="1"/>
          <p:nvPr/>
        </p:nvSpPr>
        <p:spPr>
          <a:xfrm>
            <a:off x="6097099" y="1815860"/>
            <a:ext cx="1703095" cy="346249"/>
          </a:xfrm>
          <a:prstGeom prst="rect">
            <a:avLst/>
          </a:prstGeom>
          <a:noFill/>
        </p:spPr>
        <p:txBody>
          <a:bodyPr wrap="none" rtlCol="0">
            <a:spAutoFit/>
          </a:bodyPr>
          <a:lstStyle/>
          <a:p>
            <a:r>
              <a:rPr lang="en-IN" sz="1650" dirty="0"/>
              <a:t>VOI = $1.6 million</a:t>
            </a:r>
          </a:p>
        </p:txBody>
      </p:sp>
    </p:spTree>
    <p:extLst>
      <p:ext uri="{BB962C8B-B14F-4D97-AF65-F5344CB8AC3E}">
        <p14:creationId xmlns:p14="http://schemas.microsoft.com/office/powerpoint/2010/main" val="7405248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A2DE6-349B-DF65-505E-55CB17FF0237}"/>
              </a:ext>
            </a:extLst>
          </p:cNvPr>
          <p:cNvSpPr>
            <a:spLocks noGrp="1"/>
          </p:cNvSpPr>
          <p:nvPr>
            <p:ph type="title"/>
          </p:nvPr>
        </p:nvSpPr>
        <p:spPr>
          <a:xfrm>
            <a:off x="395536" y="89417"/>
            <a:ext cx="7886700" cy="692176"/>
          </a:xfrm>
        </p:spPr>
        <p:txBody>
          <a:bodyPr>
            <a:normAutofit fontScale="90000"/>
          </a:bodyPr>
          <a:lstStyle/>
          <a:p>
            <a:r>
              <a:rPr lang="en-IN" dirty="0"/>
              <a:t>VOI Results</a:t>
            </a:r>
          </a:p>
        </p:txBody>
      </p:sp>
      <p:pic>
        <p:nvPicPr>
          <p:cNvPr id="9" name="Picture 8" descr="A graph of a line graph&#10;&#10;AI-generated content may be incorrect.">
            <a:extLst>
              <a:ext uri="{FF2B5EF4-FFF2-40B4-BE49-F238E27FC236}">
                <a16:creationId xmlns:a16="http://schemas.microsoft.com/office/drawing/2014/main" id="{43F87743-D8CB-F4E9-6BD5-CF2869244F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326" y="3698405"/>
            <a:ext cx="5707343" cy="3150220"/>
          </a:xfrm>
          <a:prstGeom prst="rect">
            <a:avLst/>
          </a:prstGeom>
        </p:spPr>
      </p:pic>
      <p:pic>
        <p:nvPicPr>
          <p:cNvPr id="11" name="Picture 10" descr="A graph of a line graph&#10;&#10;AI-generated content may be incorrect.">
            <a:extLst>
              <a:ext uri="{FF2B5EF4-FFF2-40B4-BE49-F238E27FC236}">
                <a16:creationId xmlns:a16="http://schemas.microsoft.com/office/drawing/2014/main" id="{76D08EA4-FABE-6D3A-F459-3E62D29C2A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9875" y="710828"/>
            <a:ext cx="5904247" cy="3150220"/>
          </a:xfrm>
          <a:prstGeom prst="rect">
            <a:avLst/>
          </a:prstGeom>
        </p:spPr>
      </p:pic>
    </p:spTree>
    <p:extLst>
      <p:ext uri="{BB962C8B-B14F-4D97-AF65-F5344CB8AC3E}">
        <p14:creationId xmlns:p14="http://schemas.microsoft.com/office/powerpoint/2010/main" val="35851093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a:bodyPr>
          <a:lstStyle/>
          <a:p>
            <a:pPr algn="l"/>
            <a:r>
              <a:rPr lang="nb-NO" sz="3600" dirty="0" err="1"/>
              <a:t>Sequential</a:t>
            </a:r>
            <a:r>
              <a:rPr lang="nb-NO" sz="3600" dirty="0"/>
              <a:t> VOI over </a:t>
            </a:r>
            <a:r>
              <a:rPr lang="nb-NO" sz="3600" dirty="0" err="1"/>
              <a:t>many</a:t>
            </a:r>
            <a:r>
              <a:rPr lang="nb-NO" sz="3600" dirty="0"/>
              <a:t> </a:t>
            </a:r>
            <a:r>
              <a:rPr lang="nb-NO" sz="3600" dirty="0" err="1"/>
              <a:t>monitoring</a:t>
            </a:r>
            <a:r>
              <a:rPr lang="nb-NO" sz="3600" dirty="0"/>
              <a:t> stages</a:t>
            </a:r>
            <a:endParaRPr lang="en-US" sz="3600" dirty="0"/>
          </a:p>
        </p:txBody>
      </p:sp>
      <p:pic>
        <p:nvPicPr>
          <p:cNvPr id="3" name="Picture 2" descr="A diagram of a diagram&#10;&#10;AI-generated content may be incorrect.">
            <a:extLst>
              <a:ext uri="{FF2B5EF4-FFF2-40B4-BE49-F238E27FC236}">
                <a16:creationId xmlns:a16="http://schemas.microsoft.com/office/drawing/2014/main" id="{1BB28DDA-16F5-CA0F-189C-07915357D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306" y="1250978"/>
            <a:ext cx="3618075" cy="2770219"/>
          </a:xfrm>
          <a:prstGeom prst="rect">
            <a:avLst/>
          </a:prstGeom>
        </p:spPr>
      </p:pic>
      <p:pic>
        <p:nvPicPr>
          <p:cNvPr id="6" name="Picture 5" descr="A diagram of a diagram&#10;&#10;AI-generated content may be incorrect.">
            <a:extLst>
              <a:ext uri="{FF2B5EF4-FFF2-40B4-BE49-F238E27FC236}">
                <a16:creationId xmlns:a16="http://schemas.microsoft.com/office/drawing/2014/main" id="{16786BCC-CE48-065C-BDD3-76307F655D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750" y="3859988"/>
            <a:ext cx="6696744" cy="2996939"/>
          </a:xfrm>
          <a:prstGeom prst="rect">
            <a:avLst/>
          </a:prstGeom>
        </p:spPr>
      </p:pic>
      <p:sp>
        <p:nvSpPr>
          <p:cNvPr id="7" name="TextBox 6">
            <a:extLst>
              <a:ext uri="{FF2B5EF4-FFF2-40B4-BE49-F238E27FC236}">
                <a16:creationId xmlns:a16="http://schemas.microsoft.com/office/drawing/2014/main" id="{256347A4-E54E-DDB8-CEC5-ACFE31C8B763}"/>
              </a:ext>
            </a:extLst>
          </p:cNvPr>
          <p:cNvSpPr txBox="1"/>
          <p:nvPr/>
        </p:nvSpPr>
        <p:spPr>
          <a:xfrm>
            <a:off x="6156176" y="2996952"/>
            <a:ext cx="2880320" cy="646331"/>
          </a:xfrm>
          <a:prstGeom prst="rect">
            <a:avLst/>
          </a:prstGeom>
          <a:noFill/>
        </p:spPr>
        <p:txBody>
          <a:bodyPr wrap="square" rtlCol="0">
            <a:spAutoFit/>
          </a:bodyPr>
          <a:lstStyle/>
          <a:p>
            <a:r>
              <a:rPr lang="en-NO" dirty="0"/>
              <a:t>Earlier data influence the subsequent data gathering.</a:t>
            </a:r>
          </a:p>
        </p:txBody>
      </p:sp>
    </p:spTree>
    <p:extLst>
      <p:ext uri="{BB962C8B-B14F-4D97-AF65-F5344CB8AC3E}">
        <p14:creationId xmlns:p14="http://schemas.microsoft.com/office/powerpoint/2010/main" val="2078666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6BEAB-C23A-C09C-EFF3-552F953E4F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5A1D96-BAB1-6C0F-3594-36E817C44E39}"/>
              </a:ext>
            </a:extLst>
          </p:cNvPr>
          <p:cNvSpPr>
            <a:spLocks noGrp="1"/>
          </p:cNvSpPr>
          <p:nvPr>
            <p:ph type="title"/>
          </p:nvPr>
        </p:nvSpPr>
        <p:spPr>
          <a:xfrm>
            <a:off x="490692" y="532084"/>
            <a:ext cx="7886700" cy="692176"/>
          </a:xfrm>
        </p:spPr>
        <p:txBody>
          <a:bodyPr>
            <a:normAutofit fontScale="90000"/>
          </a:bodyPr>
          <a:lstStyle/>
          <a:p>
            <a:r>
              <a:rPr lang="en-IN" dirty="0"/>
              <a:t>Exercise : best monitor time</a:t>
            </a:r>
          </a:p>
        </p:txBody>
      </p:sp>
      <p:sp>
        <p:nvSpPr>
          <p:cNvPr id="5" name="TextBox 4">
            <a:extLst>
              <a:ext uri="{FF2B5EF4-FFF2-40B4-BE49-F238E27FC236}">
                <a16:creationId xmlns:a16="http://schemas.microsoft.com/office/drawing/2014/main" id="{172DD3CF-13A6-72BB-92B6-C65AC568A6E3}"/>
              </a:ext>
            </a:extLst>
          </p:cNvPr>
          <p:cNvSpPr txBox="1"/>
          <p:nvPr/>
        </p:nvSpPr>
        <p:spPr>
          <a:xfrm>
            <a:off x="501492" y="1753918"/>
            <a:ext cx="8565658" cy="1477328"/>
          </a:xfrm>
          <a:prstGeom prst="rect">
            <a:avLst/>
          </a:prstGeom>
          <a:noFill/>
        </p:spPr>
        <p:txBody>
          <a:bodyPr wrap="square" rtlCol="0">
            <a:spAutoFit/>
          </a:bodyPr>
          <a:lstStyle/>
          <a:p>
            <a:r>
              <a:rPr lang="nb-NO" dirty="0" err="1"/>
              <a:t>Consider</a:t>
            </a:r>
            <a:r>
              <a:rPr lang="nb-NO" dirty="0"/>
              <a:t> a single </a:t>
            </a:r>
            <a:r>
              <a:rPr lang="nb-NO" dirty="0" err="1"/>
              <a:t>layer</a:t>
            </a:r>
            <a:r>
              <a:rPr lang="nb-NO" dirty="0"/>
              <a:t> for CO2 </a:t>
            </a:r>
            <a:r>
              <a:rPr lang="nb-NO" dirty="0" err="1"/>
              <a:t>injection</a:t>
            </a:r>
            <a:r>
              <a:rPr lang="nb-NO" dirty="0"/>
              <a:t>.</a:t>
            </a:r>
          </a:p>
          <a:p>
            <a:r>
              <a:rPr lang="nb-NO" dirty="0"/>
              <a:t>Storage is less </a:t>
            </a:r>
            <a:r>
              <a:rPr lang="nb-NO" dirty="0" err="1"/>
              <a:t>expensive</a:t>
            </a:r>
            <a:r>
              <a:rPr lang="nb-NO" dirty="0"/>
              <a:t> </a:t>
            </a:r>
            <a:r>
              <a:rPr lang="nb-NO" dirty="0" err="1"/>
              <a:t>than</a:t>
            </a:r>
            <a:r>
              <a:rPr lang="nb-NO" dirty="0"/>
              <a:t> </a:t>
            </a:r>
            <a:r>
              <a:rPr lang="nb-NO" dirty="0" err="1"/>
              <a:t>paying</a:t>
            </a:r>
            <a:r>
              <a:rPr lang="nb-NO" dirty="0"/>
              <a:t> </a:t>
            </a:r>
            <a:r>
              <a:rPr lang="nb-NO" dirty="0" err="1"/>
              <a:t>tax</a:t>
            </a:r>
            <a:r>
              <a:rPr lang="nb-NO" dirty="0"/>
              <a:t> for </a:t>
            </a:r>
            <a:r>
              <a:rPr lang="nb-NO" dirty="0" err="1"/>
              <a:t>other</a:t>
            </a:r>
            <a:r>
              <a:rPr lang="nb-NO" dirty="0"/>
              <a:t> </a:t>
            </a:r>
            <a:r>
              <a:rPr lang="nb-NO" dirty="0" err="1"/>
              <a:t>storage</a:t>
            </a:r>
            <a:r>
              <a:rPr lang="nb-NO" dirty="0"/>
              <a:t> </a:t>
            </a:r>
            <a:r>
              <a:rPr lang="nb-NO" dirty="0" err="1"/>
              <a:t>sites</a:t>
            </a:r>
            <a:r>
              <a:rPr lang="nb-NO" dirty="0"/>
              <a:t>.</a:t>
            </a:r>
          </a:p>
          <a:p>
            <a:r>
              <a:rPr lang="nb-NO" dirty="0" err="1"/>
              <a:t>But</a:t>
            </a:r>
            <a:r>
              <a:rPr lang="nb-NO" dirty="0"/>
              <a:t> </a:t>
            </a:r>
            <a:r>
              <a:rPr lang="nb-NO" dirty="0" err="1"/>
              <a:t>potential</a:t>
            </a:r>
            <a:r>
              <a:rPr lang="nb-NO" dirty="0"/>
              <a:t> </a:t>
            </a:r>
            <a:r>
              <a:rPr lang="nb-NO" dirty="0" err="1"/>
              <a:t>migration</a:t>
            </a:r>
            <a:r>
              <a:rPr lang="nb-NO" dirty="0"/>
              <a:t> has </a:t>
            </a:r>
            <a:r>
              <a:rPr lang="nb-NO" dirty="0" err="1"/>
              <a:t>large</a:t>
            </a:r>
            <a:r>
              <a:rPr lang="nb-NO" dirty="0"/>
              <a:t> </a:t>
            </a:r>
            <a:r>
              <a:rPr lang="nb-NO" dirty="0" err="1"/>
              <a:t>cost</a:t>
            </a:r>
            <a:r>
              <a:rPr lang="nb-NO" dirty="0"/>
              <a:t>. </a:t>
            </a:r>
          </a:p>
          <a:p>
            <a:endParaRPr lang="nb-NO" dirty="0"/>
          </a:p>
          <a:p>
            <a:endParaRPr lang="nb-NO" dirty="0"/>
          </a:p>
        </p:txBody>
      </p:sp>
      <p:pic>
        <p:nvPicPr>
          <p:cNvPr id="4" name="Picture 3" descr="A graph with a black line&#10;&#10;AI-generated content may be incorrect.">
            <a:extLst>
              <a:ext uri="{FF2B5EF4-FFF2-40B4-BE49-F238E27FC236}">
                <a16:creationId xmlns:a16="http://schemas.microsoft.com/office/drawing/2014/main" id="{4CF12AB5-7FD2-1019-65A5-FD82CADDEB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2780928"/>
            <a:ext cx="3828530" cy="2852812"/>
          </a:xfrm>
          <a:prstGeom prst="rect">
            <a:avLst/>
          </a:prstGeom>
        </p:spPr>
      </p:pic>
      <p:pic>
        <p:nvPicPr>
          <p:cNvPr id="7" name="Picture 6" descr="A diagram of a diagram with red and black dots&#10;&#10;AI-generated content may be incorrect.">
            <a:extLst>
              <a:ext uri="{FF2B5EF4-FFF2-40B4-BE49-F238E27FC236}">
                <a16:creationId xmlns:a16="http://schemas.microsoft.com/office/drawing/2014/main" id="{9F5F131C-5877-500A-20E5-BE11067FD1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6954" y="3442279"/>
            <a:ext cx="2654300" cy="2012950"/>
          </a:xfrm>
          <a:prstGeom prst="rect">
            <a:avLst/>
          </a:prstGeom>
        </p:spPr>
      </p:pic>
      <p:pic>
        <p:nvPicPr>
          <p:cNvPr id="14" name="Picture 13" descr="A diagram of a diagram&#10;&#10;AI-generated content may be incorrect.">
            <a:extLst>
              <a:ext uri="{FF2B5EF4-FFF2-40B4-BE49-F238E27FC236}">
                <a16:creationId xmlns:a16="http://schemas.microsoft.com/office/drawing/2014/main" id="{27756699-2046-7917-CD5B-43E6B75AAA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07904" y="3429000"/>
            <a:ext cx="2559050" cy="2012950"/>
          </a:xfrm>
          <a:prstGeom prst="rect">
            <a:avLst/>
          </a:prstGeom>
        </p:spPr>
      </p:pic>
      <p:sp>
        <p:nvSpPr>
          <p:cNvPr id="15" name="TextBox 14">
            <a:extLst>
              <a:ext uri="{FF2B5EF4-FFF2-40B4-BE49-F238E27FC236}">
                <a16:creationId xmlns:a16="http://schemas.microsoft.com/office/drawing/2014/main" id="{8E36D9D1-8B07-CF46-ABC4-D677BDE549A3}"/>
              </a:ext>
            </a:extLst>
          </p:cNvPr>
          <p:cNvSpPr txBox="1"/>
          <p:nvPr/>
        </p:nvSpPr>
        <p:spPr>
          <a:xfrm>
            <a:off x="467544" y="5984037"/>
            <a:ext cx="8565658" cy="646331"/>
          </a:xfrm>
          <a:prstGeom prst="rect">
            <a:avLst/>
          </a:prstGeom>
          <a:noFill/>
        </p:spPr>
        <p:txBody>
          <a:bodyPr wrap="square" rtlCol="0">
            <a:spAutoFit/>
          </a:bodyPr>
          <a:lstStyle/>
          <a:p>
            <a:endParaRPr lang="nb-NO" dirty="0"/>
          </a:p>
          <a:p>
            <a:r>
              <a:rPr lang="nb-NO" dirty="0" err="1"/>
              <a:t>What</a:t>
            </a:r>
            <a:r>
              <a:rPr lang="nb-NO" dirty="0"/>
              <a:t> is </a:t>
            </a:r>
            <a:r>
              <a:rPr lang="nb-NO" dirty="0" err="1"/>
              <a:t>the</a:t>
            </a:r>
            <a:r>
              <a:rPr lang="nb-NO" dirty="0"/>
              <a:t> best </a:t>
            </a:r>
            <a:r>
              <a:rPr lang="nb-NO" dirty="0" err="1"/>
              <a:t>monitoring</a:t>
            </a:r>
            <a:r>
              <a:rPr lang="nb-NO" dirty="0"/>
              <a:t> time?</a:t>
            </a:r>
          </a:p>
        </p:txBody>
      </p:sp>
      <p:sp>
        <p:nvSpPr>
          <p:cNvPr id="16" name="TextBox 15">
            <a:extLst>
              <a:ext uri="{FF2B5EF4-FFF2-40B4-BE49-F238E27FC236}">
                <a16:creationId xmlns:a16="http://schemas.microsoft.com/office/drawing/2014/main" id="{31708B97-0FED-E44C-CCBB-FB3EBD1F06A4}"/>
              </a:ext>
            </a:extLst>
          </p:cNvPr>
          <p:cNvSpPr txBox="1"/>
          <p:nvPr/>
        </p:nvSpPr>
        <p:spPr>
          <a:xfrm>
            <a:off x="4860032" y="3089184"/>
            <a:ext cx="3024336" cy="369332"/>
          </a:xfrm>
          <a:prstGeom prst="rect">
            <a:avLst/>
          </a:prstGeom>
          <a:noFill/>
        </p:spPr>
        <p:txBody>
          <a:bodyPr wrap="square" rtlCol="0">
            <a:spAutoFit/>
          </a:bodyPr>
          <a:lstStyle/>
          <a:p>
            <a:r>
              <a:rPr lang="en-NO" dirty="0"/>
              <a:t>Data assimilation effects</a:t>
            </a:r>
          </a:p>
        </p:txBody>
      </p:sp>
    </p:spTree>
    <p:extLst>
      <p:ext uri="{BB962C8B-B14F-4D97-AF65-F5344CB8AC3E}">
        <p14:creationId xmlns:p14="http://schemas.microsoft.com/office/powerpoint/2010/main" val="2285958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C142C-785A-2A22-8B8A-413351084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579343-3B62-434D-FCB5-9CA5CCB5A1BD}"/>
              </a:ext>
            </a:extLst>
          </p:cNvPr>
          <p:cNvSpPr>
            <a:spLocks noGrp="1"/>
          </p:cNvSpPr>
          <p:nvPr>
            <p:ph type="title"/>
          </p:nvPr>
        </p:nvSpPr>
        <p:spPr>
          <a:xfrm>
            <a:off x="628650" y="968862"/>
            <a:ext cx="7886700" cy="692176"/>
          </a:xfrm>
        </p:spPr>
        <p:txBody>
          <a:bodyPr>
            <a:normAutofit fontScale="90000"/>
          </a:bodyPr>
          <a:lstStyle/>
          <a:p>
            <a:r>
              <a:rPr lang="en-IN" dirty="0"/>
              <a:t>Exercise: best monitor time</a:t>
            </a:r>
          </a:p>
        </p:txBody>
      </p:sp>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03C14146-7CC4-9114-B7B9-7646E052E0FE}"/>
                  </a:ext>
                </a:extLst>
              </p:cNvPr>
              <p:cNvSpPr txBox="1"/>
              <p:nvPr/>
            </p:nvSpPr>
            <p:spPr>
              <a:xfrm>
                <a:off x="1825113" y="2079424"/>
                <a:ext cx="5858797" cy="448969"/>
              </a:xfrm>
              <a:prstGeom prst="rect">
                <a:avLst/>
              </a:prstGeom>
              <a:noFill/>
            </p:spPr>
            <p:txBody>
              <a:bodyPr wrap="square" lIns="0" tIns="0" rIns="0" bIns="0" rtlCol="0">
                <a:spAutoFit/>
              </a:bodyPr>
              <a:lstStyle/>
              <a:p>
                <a:pPr>
                  <a:lnSpc>
                    <a:spcPct val="150000"/>
                  </a:lnSpc>
                </a:pPr>
                <a14:m>
                  <m:oMathPara xmlns:m="http://schemas.openxmlformats.org/officeDocument/2006/math">
                    <m:oMathParaPr>
                      <m:jc m:val="left"/>
                    </m:oMathParaPr>
                    <m:oMath xmlns:m="http://schemas.openxmlformats.org/officeDocument/2006/math">
                      <m:sSub>
                        <m:sSubPr>
                          <m:ctrlPr>
                            <a:rPr lang="en-IN" i="1">
                              <a:latin typeface="Cambria Math" panose="02040503050406030204" pitchFamily="18" charset="0"/>
                            </a:rPr>
                          </m:ctrlPr>
                        </m:sSubPr>
                        <m:e>
                          <m:r>
                            <a:rPr lang="en-IN" i="1">
                              <a:latin typeface="Cambria Math" panose="02040503050406030204" pitchFamily="18" charset="0"/>
                            </a:rPr>
                            <m:t>𝑉</m:t>
                          </m:r>
                        </m:e>
                        <m:sub>
                          <m:r>
                            <a:rPr lang="en-IN" i="1">
                              <a:latin typeface="Cambria Math" panose="02040503050406030204" pitchFamily="18" charset="0"/>
                            </a:rPr>
                            <m:t>𝑐𝑜𝑛𝑡</m:t>
                          </m:r>
                        </m:sub>
                      </m:sSub>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𝑖𝑛𝑗</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d>
                        <m:dPr>
                          <m:ctrlPr>
                            <a:rPr lang="en-IN" i="1">
                              <a:latin typeface="Cambria Math" panose="02040503050406030204" pitchFamily="18" charset="0"/>
                            </a:rPr>
                          </m:ctrlPr>
                        </m:dPr>
                        <m:e>
                          <m:r>
                            <a:rPr lang="en-IN" i="1">
                              <a:latin typeface="Cambria Math" panose="02040503050406030204" pitchFamily="18" charset="0"/>
                            </a:rPr>
                            <m:t>𝑇</m:t>
                          </m:r>
                          <m:r>
                            <a:rPr lang="en-IN" i="1">
                              <a:latin typeface="Cambria Math" panose="02040503050406030204" pitchFamily="18" charset="0"/>
                            </a:rPr>
                            <m:t>−</m:t>
                          </m:r>
                          <m:r>
                            <a:rPr lang="en-IN" i="1">
                              <a:latin typeface="Cambria Math" panose="02040503050406030204" pitchFamily="18" charset="0"/>
                            </a:rPr>
                            <m:t>𝑡</m:t>
                          </m:r>
                        </m:e>
                      </m:d>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𝑙𝑒𝑎𝑘</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func>
                        <m:funcPr>
                          <m:ctrlPr>
                            <a:rPr lang="en-IN" i="1">
                              <a:latin typeface="Cambria Math" panose="02040503050406030204" pitchFamily="18" charset="0"/>
                            </a:rPr>
                          </m:ctrlPr>
                        </m:funcPr>
                        <m:fName>
                          <m:r>
                            <m:rPr>
                              <m:sty m:val="p"/>
                            </m:rPr>
                            <a:rPr lang="en-IN">
                              <a:latin typeface="Cambria Math" panose="02040503050406030204" pitchFamily="18" charset="0"/>
                            </a:rPr>
                            <m:t>max</m:t>
                          </m:r>
                        </m:fName>
                        <m:e>
                          <m:d>
                            <m:dPr>
                              <m:ctrlPr>
                                <a:rPr lang="en-IN" i="1">
                                  <a:latin typeface="Cambria Math" panose="02040503050406030204" pitchFamily="18" charset="0"/>
                                </a:rPr>
                              </m:ctrlPr>
                            </m:dPr>
                            <m:e>
                              <m:r>
                                <a:rPr lang="en-IN" i="1">
                                  <a:latin typeface="Cambria Math" panose="02040503050406030204" pitchFamily="18" charset="0"/>
                                </a:rPr>
                                <m:t>𝑇</m:t>
                              </m:r>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𝑇</m:t>
                                  </m:r>
                                </m:e>
                                <m:sub>
                                  <m:r>
                                    <a:rPr lang="en-IN" i="1">
                                      <a:latin typeface="Cambria Math" panose="02040503050406030204" pitchFamily="18" charset="0"/>
                                    </a:rPr>
                                    <m:t>𝑚</m:t>
                                  </m:r>
                                </m:sub>
                              </m:sSub>
                              <m:r>
                                <a:rPr lang="en-IN" i="1">
                                  <a:latin typeface="Cambria Math" panose="02040503050406030204" pitchFamily="18" charset="0"/>
                                </a:rPr>
                                <m:t>,0</m:t>
                              </m:r>
                            </m:e>
                          </m:d>
                        </m:e>
                      </m:func>
                    </m:oMath>
                  </m:oMathPara>
                </a14:m>
                <a:endParaRPr lang="en-IN" dirty="0"/>
              </a:p>
            </p:txBody>
          </p:sp>
        </mc:Choice>
        <mc:Fallback>
          <p:sp>
            <p:nvSpPr>
              <p:cNvPr id="8" name="TextBox 7">
                <a:extLst>
                  <a:ext uri="{FF2B5EF4-FFF2-40B4-BE49-F238E27FC236}">
                    <a16:creationId xmlns:a16="http://schemas.microsoft.com/office/drawing/2014/main" id="{03C14146-7CC4-9114-B7B9-7646E052E0FE}"/>
                  </a:ext>
                </a:extLst>
              </p:cNvPr>
              <p:cNvSpPr txBox="1">
                <a:spLocks noRot="1" noChangeAspect="1" noMove="1" noResize="1" noEditPoints="1" noAdjustHandles="1" noChangeArrowheads="1" noChangeShapeType="1" noTextEdit="1"/>
              </p:cNvSpPr>
              <p:nvPr/>
            </p:nvSpPr>
            <p:spPr>
              <a:xfrm>
                <a:off x="1825113" y="2079424"/>
                <a:ext cx="5858797" cy="448969"/>
              </a:xfrm>
              <a:prstGeom prst="rect">
                <a:avLst/>
              </a:prstGeom>
              <a:blipFill>
                <a:blip r:embed="rId3"/>
                <a:stretch>
                  <a:fillRect l="-1299" b="-8108"/>
                </a:stretch>
              </a:blipFill>
            </p:spPr>
            <p:txBody>
              <a:bodyPr/>
              <a:lstStyle/>
              <a:p>
                <a:r>
                  <a:rPr lang="en-NO">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27F8440F-BB1B-9DC0-1C75-272DFFB1704C}"/>
                  </a:ext>
                </a:extLst>
              </p:cNvPr>
              <p:cNvSpPr txBox="1"/>
              <p:nvPr/>
            </p:nvSpPr>
            <p:spPr>
              <a:xfrm>
                <a:off x="1642887" y="2994327"/>
                <a:ext cx="2742915" cy="3916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IN" i="1">
                              <a:latin typeface="Cambria Math" panose="02040503050406030204" pitchFamily="18" charset="0"/>
                            </a:rPr>
                          </m:ctrlPr>
                        </m:sSubPr>
                        <m:e>
                          <m:r>
                            <a:rPr lang="en-IN" i="1">
                              <a:latin typeface="Cambria Math" panose="02040503050406030204" pitchFamily="18" charset="0"/>
                            </a:rPr>
                            <m:t>𝑉</m:t>
                          </m:r>
                        </m:e>
                        <m:sub>
                          <m:r>
                            <a:rPr lang="en-IN" i="1">
                              <a:latin typeface="Cambria Math" panose="02040503050406030204" pitchFamily="18" charset="0"/>
                            </a:rPr>
                            <m:t>𝑠𝑡𝑜𝑝</m:t>
                          </m:r>
                        </m:sub>
                      </m:sSub>
                      <m:r>
                        <a:rPr lang="en-IN" i="1">
                          <a:latin typeface="Cambria Math" panose="02040503050406030204" pitchFamily="18" charset="0"/>
                        </a:rPr>
                        <m:t>=−</m:t>
                      </m:r>
                      <m:sSub>
                        <m:sSubPr>
                          <m:ctrlPr>
                            <a:rPr lang="en-IN" i="1">
                              <a:latin typeface="Cambria Math" panose="02040503050406030204" pitchFamily="18" charset="0"/>
                            </a:rPr>
                          </m:ctrlPr>
                        </m:sSubPr>
                        <m:e>
                          <m:r>
                            <a:rPr lang="en-IN" i="1">
                              <a:latin typeface="Cambria Math" panose="02040503050406030204" pitchFamily="18" charset="0"/>
                            </a:rPr>
                            <m:t>𝐶</m:t>
                          </m:r>
                        </m:e>
                        <m:sub>
                          <m:r>
                            <a:rPr lang="en-IN" i="1">
                              <a:latin typeface="Cambria Math" panose="02040503050406030204" pitchFamily="18" charset="0"/>
                            </a:rPr>
                            <m:t>𝑡𝑎𝑥</m:t>
                          </m:r>
                        </m:sub>
                      </m:sSub>
                      <m:sSub>
                        <m:sSubPr>
                          <m:ctrlPr>
                            <a:rPr lang="en-IN" i="1">
                              <a:latin typeface="Cambria Math" panose="02040503050406030204" pitchFamily="18" charset="0"/>
                            </a:rPr>
                          </m:ctrlPr>
                        </m:sSubPr>
                        <m:e>
                          <m:r>
                            <a:rPr lang="en-IN" i="1">
                              <a:latin typeface="Cambria Math" panose="02040503050406030204" pitchFamily="18" charset="0"/>
                            </a:rPr>
                            <m:t>𝑟</m:t>
                          </m:r>
                        </m:e>
                        <m:sub>
                          <m:r>
                            <a:rPr lang="en-IN" i="1">
                              <a:latin typeface="Cambria Math" panose="02040503050406030204" pitchFamily="18" charset="0"/>
                            </a:rPr>
                            <m:t>𝑖𝑛𝑗</m:t>
                          </m:r>
                        </m:sub>
                      </m:sSub>
                      <m:r>
                        <a:rPr lang="en-IN" i="1">
                          <a:latin typeface="Cambria Math" panose="02040503050406030204" pitchFamily="18" charset="0"/>
                        </a:rPr>
                        <m:t>(</m:t>
                      </m:r>
                      <m:r>
                        <a:rPr lang="en-IN" i="1">
                          <a:latin typeface="Cambria Math" panose="02040503050406030204" pitchFamily="18" charset="0"/>
                        </a:rPr>
                        <m:t>𝑇</m:t>
                      </m:r>
                      <m:r>
                        <a:rPr lang="en-IN" i="1">
                          <a:latin typeface="Cambria Math" panose="02040503050406030204" pitchFamily="18" charset="0"/>
                        </a:rPr>
                        <m:t>−</m:t>
                      </m:r>
                      <m:r>
                        <a:rPr lang="en-IN" i="1">
                          <a:latin typeface="Cambria Math" panose="02040503050406030204" pitchFamily="18" charset="0"/>
                        </a:rPr>
                        <m:t>𝑡</m:t>
                      </m:r>
                      <m:r>
                        <a:rPr lang="en-IN" i="1">
                          <a:latin typeface="Cambria Math" panose="02040503050406030204" pitchFamily="18" charset="0"/>
                        </a:rPr>
                        <m:t>)</m:t>
                      </m:r>
                    </m:oMath>
                  </m:oMathPara>
                </a14:m>
                <a:endParaRPr lang="en-IN" dirty="0"/>
              </a:p>
            </p:txBody>
          </p:sp>
        </mc:Choice>
        <mc:Fallback>
          <p:sp>
            <p:nvSpPr>
              <p:cNvPr id="9" name="TextBox 8">
                <a:extLst>
                  <a:ext uri="{FF2B5EF4-FFF2-40B4-BE49-F238E27FC236}">
                    <a16:creationId xmlns:a16="http://schemas.microsoft.com/office/drawing/2014/main" id="{27F8440F-BB1B-9DC0-1C75-272DFFB1704C}"/>
                  </a:ext>
                </a:extLst>
              </p:cNvPr>
              <p:cNvSpPr txBox="1">
                <a:spLocks noRot="1" noChangeAspect="1" noMove="1" noResize="1" noEditPoints="1" noAdjustHandles="1" noChangeArrowheads="1" noChangeShapeType="1" noTextEdit="1"/>
              </p:cNvSpPr>
              <p:nvPr/>
            </p:nvSpPr>
            <p:spPr>
              <a:xfrm>
                <a:off x="1642887" y="2994327"/>
                <a:ext cx="2742915" cy="391646"/>
              </a:xfrm>
              <a:prstGeom prst="rect">
                <a:avLst/>
              </a:prstGeom>
              <a:blipFill>
                <a:blip r:embed="rId4"/>
                <a:stretch>
                  <a:fillRect b="-9375"/>
                </a:stretch>
              </a:blipFill>
            </p:spPr>
            <p:txBody>
              <a:bodyPr/>
              <a:lstStyle/>
              <a:p>
                <a:r>
                  <a:rPr lang="en-NO">
                    <a:noFill/>
                  </a:rPr>
                  <a:t> </a:t>
                </a:r>
              </a:p>
            </p:txBody>
          </p:sp>
        </mc:Fallback>
      </mc:AlternateContent>
      <p:sp>
        <p:nvSpPr>
          <p:cNvPr id="10" name="TextBox 9">
            <a:extLst>
              <a:ext uri="{FF2B5EF4-FFF2-40B4-BE49-F238E27FC236}">
                <a16:creationId xmlns:a16="http://schemas.microsoft.com/office/drawing/2014/main" id="{667C1F66-4D46-8B28-5BB8-5DDC83041CD4}"/>
              </a:ext>
            </a:extLst>
          </p:cNvPr>
          <p:cNvSpPr txBox="1"/>
          <p:nvPr/>
        </p:nvSpPr>
        <p:spPr>
          <a:xfrm>
            <a:off x="1109817" y="1788593"/>
            <a:ext cx="2928174" cy="369332"/>
          </a:xfrm>
          <a:prstGeom prst="rect">
            <a:avLst/>
          </a:prstGeom>
          <a:noFill/>
        </p:spPr>
        <p:txBody>
          <a:bodyPr wrap="none" rtlCol="0">
            <a:spAutoFit/>
          </a:bodyPr>
          <a:lstStyle/>
          <a:p>
            <a:r>
              <a:rPr lang="en-IN" dirty="0"/>
              <a:t>Value of continuing injection:</a:t>
            </a:r>
          </a:p>
        </p:txBody>
      </p:sp>
      <p:sp>
        <p:nvSpPr>
          <p:cNvPr id="11" name="TextBox 10">
            <a:extLst>
              <a:ext uri="{FF2B5EF4-FFF2-40B4-BE49-F238E27FC236}">
                <a16:creationId xmlns:a16="http://schemas.microsoft.com/office/drawing/2014/main" id="{8B5B7F59-37AA-55AB-FC5E-D5CC0D80D799}"/>
              </a:ext>
            </a:extLst>
          </p:cNvPr>
          <p:cNvSpPr txBox="1"/>
          <p:nvPr/>
        </p:nvSpPr>
        <p:spPr>
          <a:xfrm>
            <a:off x="1109817" y="2603747"/>
            <a:ext cx="2744662" cy="369332"/>
          </a:xfrm>
          <a:prstGeom prst="rect">
            <a:avLst/>
          </a:prstGeom>
          <a:noFill/>
        </p:spPr>
        <p:txBody>
          <a:bodyPr wrap="none" rtlCol="0">
            <a:spAutoFit/>
          </a:bodyPr>
          <a:lstStyle/>
          <a:p>
            <a:r>
              <a:rPr lang="en-IN" dirty="0"/>
              <a:t>Value of stopping injection:</a:t>
            </a:r>
          </a:p>
        </p:txBody>
      </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66A93ACE-9F50-2AC0-D58E-672A6CBBE0C6}"/>
                  </a:ext>
                </a:extLst>
              </p:cNvPr>
              <p:cNvSpPr txBox="1"/>
              <p:nvPr/>
            </p:nvSpPr>
            <p:spPr>
              <a:xfrm>
                <a:off x="1319982" y="3644695"/>
                <a:ext cx="3819059" cy="1656864"/>
              </a:xfrm>
              <a:prstGeom prst="rect">
                <a:avLst/>
              </a:prstGeom>
              <a:noFill/>
            </p:spPr>
            <p:txBody>
              <a:bodyPr wrap="none" rtlCol="0">
                <a:spAutoFit/>
              </a:bodyPr>
              <a:lstStyle/>
              <a:p>
                <a:r>
                  <a:rPr lang="en-IN" sz="1650" dirty="0"/>
                  <a:t>where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𝑖𝑛𝑗</m:t>
                        </m:r>
                      </m:sub>
                    </m:sSub>
                    <m:r>
                      <a:rPr lang="en-IN" sz="1650">
                        <a:latin typeface="Cambria Math" panose="02040503050406030204" pitchFamily="18" charset="0"/>
                      </a:rPr>
                      <m:t>=</m:t>
                    </m:r>
                  </m:oMath>
                </a14:m>
                <a:r>
                  <a:rPr lang="en-IN" sz="1650" dirty="0"/>
                  <a:t> Cost of injection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𝑙𝑒𝑎𝑘</m:t>
                        </m:r>
                      </m:sub>
                    </m:sSub>
                    <m:r>
                      <a:rPr lang="en-IN" sz="1650">
                        <a:latin typeface="Cambria Math" panose="02040503050406030204" pitchFamily="18" charset="0"/>
                      </a:rPr>
                      <m:t>=</m:t>
                    </m:r>
                  </m:oMath>
                </a14:m>
                <a:r>
                  <a:rPr lang="en-IN" sz="1650" dirty="0"/>
                  <a:t> Cost of leakage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𝐶</m:t>
                        </m:r>
                      </m:e>
                      <m:sub>
                        <m:r>
                          <a:rPr lang="en-IN" sz="1650" i="1">
                            <a:latin typeface="Cambria Math" panose="02040503050406030204" pitchFamily="18" charset="0"/>
                          </a:rPr>
                          <m:t>𝑡𝑎𝑥</m:t>
                        </m:r>
                      </m:sub>
                    </m:sSub>
                    <m:r>
                      <a:rPr lang="en-IN" sz="1650">
                        <a:latin typeface="Cambria Math" panose="02040503050406030204" pitchFamily="18" charset="0"/>
                      </a:rPr>
                      <m:t>=</m:t>
                    </m:r>
                  </m:oMath>
                </a14:m>
                <a:r>
                  <a:rPr lang="en-IN" sz="1650" dirty="0"/>
                  <a:t> Cost of tax per volume</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𝑟</m:t>
                        </m:r>
                      </m:e>
                      <m:sub>
                        <m:r>
                          <a:rPr lang="en-IN" sz="1650" i="1">
                            <a:latin typeface="Cambria Math" panose="02040503050406030204" pitchFamily="18" charset="0"/>
                          </a:rPr>
                          <m:t>𝑖𝑛𝑗</m:t>
                        </m:r>
                      </m:sub>
                    </m:sSub>
                    <m:r>
                      <a:rPr lang="en-IN" sz="1650" i="1">
                        <a:latin typeface="Cambria Math" panose="02040503050406030204" pitchFamily="18" charset="0"/>
                      </a:rPr>
                      <m:t>=</m:t>
                    </m:r>
                  </m:oMath>
                </a14:m>
                <a:r>
                  <a:rPr lang="en-IN" sz="1650" dirty="0"/>
                  <a:t> Rate of injection</a:t>
                </a:r>
              </a:p>
              <a:p>
                <a:r>
                  <a:rPr lang="en-IN" sz="1650" dirty="0"/>
                  <a:t>            </a:t>
                </a:r>
                <a14:m>
                  <m:oMath xmlns:m="http://schemas.openxmlformats.org/officeDocument/2006/math">
                    <m:r>
                      <a:rPr lang="en-IN" sz="1650" i="1">
                        <a:latin typeface="Cambria Math" panose="02040503050406030204" pitchFamily="18" charset="0"/>
                      </a:rPr>
                      <m:t>𝑇</m:t>
                    </m:r>
                    <m:r>
                      <a:rPr lang="en-IN" sz="1650">
                        <a:latin typeface="Cambria Math" panose="02040503050406030204" pitchFamily="18" charset="0"/>
                      </a:rPr>
                      <m:t>=</m:t>
                    </m:r>
                  </m:oMath>
                </a14:m>
                <a:r>
                  <a:rPr lang="en-IN" sz="1650" dirty="0"/>
                  <a:t> End time of injection</a:t>
                </a:r>
              </a:p>
              <a:p>
                <a:r>
                  <a:rPr lang="en-IN" sz="1650" dirty="0"/>
                  <a:t>            </a:t>
                </a:r>
                <a14:m>
                  <m:oMath xmlns:m="http://schemas.openxmlformats.org/officeDocument/2006/math">
                    <m:sSub>
                      <m:sSubPr>
                        <m:ctrlPr>
                          <a:rPr lang="en-IN" sz="1650" i="1">
                            <a:latin typeface="Cambria Math" panose="02040503050406030204" pitchFamily="18" charset="0"/>
                          </a:rPr>
                        </m:ctrlPr>
                      </m:sSubPr>
                      <m:e>
                        <m:r>
                          <a:rPr lang="en-IN" sz="1650" i="1">
                            <a:latin typeface="Cambria Math" panose="02040503050406030204" pitchFamily="18" charset="0"/>
                          </a:rPr>
                          <m:t>𝑇</m:t>
                        </m:r>
                      </m:e>
                      <m:sub>
                        <m:r>
                          <a:rPr lang="en-IN" sz="1650" i="1">
                            <a:latin typeface="Cambria Math" panose="02040503050406030204" pitchFamily="18" charset="0"/>
                          </a:rPr>
                          <m:t>𝑚</m:t>
                        </m:r>
                      </m:sub>
                    </m:sSub>
                    <m:r>
                      <a:rPr lang="en-IN" sz="1650" i="1">
                        <a:latin typeface="Cambria Math" panose="02040503050406030204" pitchFamily="18" charset="0"/>
                      </a:rPr>
                      <m:t>=</m:t>
                    </m:r>
                  </m:oMath>
                </a14:m>
                <a:r>
                  <a:rPr lang="en-IN" sz="1650" dirty="0"/>
                  <a:t> Time of leakage</a:t>
                </a:r>
              </a:p>
            </p:txBody>
          </p:sp>
        </mc:Choice>
        <mc:Fallback>
          <p:sp>
            <p:nvSpPr>
              <p:cNvPr id="12" name="TextBox 11">
                <a:extLst>
                  <a:ext uri="{FF2B5EF4-FFF2-40B4-BE49-F238E27FC236}">
                    <a16:creationId xmlns:a16="http://schemas.microsoft.com/office/drawing/2014/main" id="{66A93ACE-9F50-2AC0-D58E-672A6CBBE0C6}"/>
                  </a:ext>
                </a:extLst>
              </p:cNvPr>
              <p:cNvSpPr txBox="1">
                <a:spLocks noRot="1" noChangeAspect="1" noMove="1" noResize="1" noEditPoints="1" noAdjustHandles="1" noChangeArrowheads="1" noChangeShapeType="1" noTextEdit="1"/>
              </p:cNvSpPr>
              <p:nvPr/>
            </p:nvSpPr>
            <p:spPr>
              <a:xfrm>
                <a:off x="1319982" y="3644695"/>
                <a:ext cx="3819059" cy="1656864"/>
              </a:xfrm>
              <a:prstGeom prst="rect">
                <a:avLst/>
              </a:prstGeom>
              <a:blipFill>
                <a:blip r:embed="rId5"/>
                <a:stretch>
                  <a:fillRect l="-1329" t="-763" b="-3817"/>
                </a:stretch>
              </a:blipFill>
            </p:spPr>
            <p:txBody>
              <a:bodyPr/>
              <a:lstStyle/>
              <a:p>
                <a:r>
                  <a:rPr lang="en-NO">
                    <a:noFill/>
                  </a:rPr>
                  <a:t> </a:t>
                </a:r>
              </a:p>
            </p:txBody>
          </p:sp>
        </mc:Fallback>
      </mc:AlternateContent>
      <p:sp>
        <p:nvSpPr>
          <p:cNvPr id="13" name="TextBox 12">
            <a:extLst>
              <a:ext uri="{FF2B5EF4-FFF2-40B4-BE49-F238E27FC236}">
                <a16:creationId xmlns:a16="http://schemas.microsoft.com/office/drawing/2014/main" id="{63E214CE-9CD1-9FF0-CC59-E5C47C2FA2C8}"/>
              </a:ext>
            </a:extLst>
          </p:cNvPr>
          <p:cNvSpPr txBox="1"/>
          <p:nvPr/>
        </p:nvSpPr>
        <p:spPr>
          <a:xfrm>
            <a:off x="611560" y="6021288"/>
            <a:ext cx="7704856" cy="369332"/>
          </a:xfrm>
          <a:prstGeom prst="rect">
            <a:avLst/>
          </a:prstGeom>
          <a:noFill/>
        </p:spPr>
        <p:txBody>
          <a:bodyPr wrap="square" rtlCol="0">
            <a:spAutoFit/>
          </a:bodyPr>
          <a:lstStyle/>
          <a:p>
            <a:r>
              <a:rPr lang="en-GB" dirty="0">
                <a:hlinkClick r:id="rId6"/>
              </a:rPr>
              <a:t>https://joeid.folk.ntnu.no/Romania25/CO2singleLayerDA.py</a:t>
            </a:r>
            <a:r>
              <a:rPr lang="en-GB" dirty="0"/>
              <a:t>  </a:t>
            </a:r>
            <a:endParaRPr lang="en-NO" dirty="0"/>
          </a:p>
        </p:txBody>
      </p:sp>
    </p:spTree>
    <p:extLst>
      <p:ext uri="{BB962C8B-B14F-4D97-AF65-F5344CB8AC3E}">
        <p14:creationId xmlns:p14="http://schemas.microsoft.com/office/powerpoint/2010/main" val="2450748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54014</TotalTime>
  <Words>3449</Words>
  <Application>Microsoft Macintosh PowerPoint</Application>
  <PresentationFormat>On-screen Show (4:3)</PresentationFormat>
  <Paragraphs>328</Paragraphs>
  <Slides>45</Slides>
  <Notes>21</Notes>
  <HiddenSlides>0</HiddenSlides>
  <MMClips>2</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50" baseType="lpstr">
      <vt:lpstr>Arial</vt:lpstr>
      <vt:lpstr>Calibri</vt:lpstr>
      <vt:lpstr>Cambria Math</vt:lpstr>
      <vt:lpstr>Office Theme</vt:lpstr>
      <vt:lpstr>Equation</vt:lpstr>
      <vt:lpstr>Data Assimilation Summer School Romania, 2025</vt:lpstr>
      <vt:lpstr>Plan</vt:lpstr>
      <vt:lpstr>Value of information (VOI)</vt:lpstr>
      <vt:lpstr>PowerPoint Presentation</vt:lpstr>
      <vt:lpstr>Approximate computation</vt:lpstr>
      <vt:lpstr>Simulation-regression illustration</vt:lpstr>
      <vt:lpstr>Simulation-regression algorithm</vt:lpstr>
      <vt:lpstr>PowerPoint Presentation</vt:lpstr>
      <vt:lpstr>PowerPoint Presentation</vt:lpstr>
      <vt:lpstr>PowerPoint Presentation</vt:lpstr>
      <vt:lpstr>PowerPoint Presentation</vt:lpstr>
      <vt:lpstr>Petroleum example - infill drilling</vt:lpstr>
      <vt:lpstr>Illustration of values and data influence</vt:lpstr>
      <vt:lpstr>PowerPoint Presentation</vt:lpstr>
      <vt:lpstr>Gullfaks case (infill drilling and time lapse)</vt:lpstr>
      <vt:lpstr>PowerPoint Presentation</vt:lpstr>
      <vt:lpstr>Simulation-regression illustration</vt:lpstr>
      <vt:lpstr>Gullfaks case (values)</vt:lpstr>
      <vt:lpstr>Simulation-regression illustration</vt:lpstr>
      <vt:lpstr>Gullfaks case (likelihood of AI data)</vt:lpstr>
      <vt:lpstr>Gullfaks case (likelihood of R0,G data)</vt:lpstr>
      <vt:lpstr>Simulation-regression illustration</vt:lpstr>
      <vt:lpstr>PowerPoint Presentation</vt:lpstr>
      <vt:lpstr>Gullfaks case (PLS for expected values)</vt:lpstr>
      <vt:lpstr>Gullfaks case (predictive power) </vt:lpstr>
      <vt:lpstr>Gullfaks case (VOI results)</vt:lpstr>
      <vt:lpstr>PowerPoint Presentation</vt:lpstr>
      <vt:lpstr>CO2 monitoring</vt:lpstr>
      <vt:lpstr>PowerPoint Presentation</vt:lpstr>
      <vt:lpstr>Flow experiment, Sleipner model</vt:lpstr>
      <vt:lpstr>Airflow simulations</vt:lpstr>
      <vt:lpstr>PowerPoint Presentation</vt:lpstr>
      <vt:lpstr>PowerPoint Presentation</vt:lpstr>
      <vt:lpstr>PowerPoint Presentation</vt:lpstr>
      <vt:lpstr>PowerPoint Presentation</vt:lpstr>
      <vt:lpstr> Migration times - Sleipner </vt:lpstr>
      <vt:lpstr>PowerPoint Presentation</vt:lpstr>
      <vt:lpstr>Computing the prospect values</vt:lpstr>
      <vt:lpstr>PowerPoint Presentation</vt:lpstr>
      <vt:lpstr>Computing the VOI : simulation-regression</vt:lpstr>
      <vt:lpstr>Results</vt:lpstr>
      <vt:lpstr>VOI Results</vt:lpstr>
      <vt:lpstr>Sequential VOI over many monitoring stages</vt:lpstr>
      <vt:lpstr>Exercise : best monitor time</vt:lpstr>
      <vt:lpstr>Exercise: best monitor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 for course</dc:title>
  <dc:creator>Windows User</dc:creator>
  <cp:lastModifiedBy>Jo Eidsvik</cp:lastModifiedBy>
  <cp:revision>228</cp:revision>
  <dcterms:created xsi:type="dcterms:W3CDTF">2016-10-16T23:39:01Z</dcterms:created>
  <dcterms:modified xsi:type="dcterms:W3CDTF">2025-07-29T20:23:43Z</dcterms:modified>
</cp:coreProperties>
</file>