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371" r:id="rId2"/>
    <p:sldId id="372" r:id="rId3"/>
    <p:sldId id="329" r:id="rId4"/>
    <p:sldId id="330" r:id="rId5"/>
    <p:sldId id="258" r:id="rId6"/>
    <p:sldId id="259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94" r:id="rId17"/>
    <p:sldId id="273" r:id="rId18"/>
    <p:sldId id="274" r:id="rId19"/>
    <p:sldId id="275" r:id="rId20"/>
    <p:sldId id="335" r:id="rId21"/>
    <p:sldId id="276" r:id="rId22"/>
    <p:sldId id="336" r:id="rId23"/>
    <p:sldId id="337" r:id="rId24"/>
    <p:sldId id="338" r:id="rId25"/>
    <p:sldId id="339" r:id="rId26"/>
    <p:sldId id="341" r:id="rId27"/>
    <p:sldId id="342" r:id="rId28"/>
    <p:sldId id="343" r:id="rId29"/>
    <p:sldId id="344" r:id="rId30"/>
    <p:sldId id="345" r:id="rId31"/>
    <p:sldId id="346" r:id="rId32"/>
    <p:sldId id="277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356" r:id="rId42"/>
    <p:sldId id="359" r:id="rId43"/>
    <p:sldId id="278" r:id="rId44"/>
    <p:sldId id="279" r:id="rId45"/>
    <p:sldId id="360" r:id="rId46"/>
    <p:sldId id="293" r:id="rId47"/>
    <p:sldId id="282" r:id="rId48"/>
    <p:sldId id="361" r:id="rId49"/>
    <p:sldId id="370" r:id="rId50"/>
    <p:sldId id="367" r:id="rId51"/>
    <p:sldId id="368" r:id="rId52"/>
    <p:sldId id="362" r:id="rId53"/>
    <p:sldId id="364" r:id="rId54"/>
    <p:sldId id="366" r:id="rId55"/>
    <p:sldId id="363" r:id="rId56"/>
    <p:sldId id="369" r:id="rId57"/>
    <p:sldId id="334" r:id="rId58"/>
    <p:sldId id="327" r:id="rId59"/>
    <p:sldId id="374" r:id="rId60"/>
    <p:sldId id="375" r:id="rId61"/>
    <p:sldId id="376" r:id="rId62"/>
    <p:sldId id="377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2.wmf"/><Relationship Id="rId1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2.wmf"/><Relationship Id="rId1" Type="http://schemas.openxmlformats.org/officeDocument/2006/relationships/image" Target="../media/image45.wmf"/><Relationship Id="rId4" Type="http://schemas.openxmlformats.org/officeDocument/2006/relationships/image" Target="../media/image4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2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4" Type="http://schemas.openxmlformats.org/officeDocument/2006/relationships/image" Target="../media/image84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4" Type="http://schemas.openxmlformats.org/officeDocument/2006/relationships/image" Target="../media/image96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4AF82-4074-4FFD-BFA2-7B076E2F418E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07E49-5B36-4F75-B6CB-8C9A2A6E8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86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759CD-4980-42D8-955B-25151A388DF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1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759CD-4980-42D8-955B-25151A388DF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14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759CD-4980-42D8-955B-25151A388DF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1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87C-2E7B-42C5-A3CC-2AB4E1B281A1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829C-C55B-48BC-A94C-CD031712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2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87C-2E7B-42C5-A3CC-2AB4E1B281A1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829C-C55B-48BC-A94C-CD031712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1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87C-2E7B-42C5-A3CC-2AB4E1B281A1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829C-C55B-48BC-A94C-CD031712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5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87C-2E7B-42C5-A3CC-2AB4E1B281A1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829C-C55B-48BC-A94C-CD031712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87C-2E7B-42C5-A3CC-2AB4E1B281A1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829C-C55B-48BC-A94C-CD031712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9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87C-2E7B-42C5-A3CC-2AB4E1B281A1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829C-C55B-48BC-A94C-CD031712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5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87C-2E7B-42C5-A3CC-2AB4E1B281A1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829C-C55B-48BC-A94C-CD031712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9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87C-2E7B-42C5-A3CC-2AB4E1B281A1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829C-C55B-48BC-A94C-CD031712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9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87C-2E7B-42C5-A3CC-2AB4E1B281A1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829C-C55B-48BC-A94C-CD031712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8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87C-2E7B-42C5-A3CC-2AB4E1B281A1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829C-C55B-48BC-A94C-CD031712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2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87C-2E7B-42C5-A3CC-2AB4E1B281A1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829C-C55B-48BC-A94C-CD031712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9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BE87C-2E7B-42C5-A3CC-2AB4E1B281A1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4829C-C55B-48BC-A94C-CD031712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0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.eidsvik@ntnu.n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5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9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0.png"/><Relationship Id="rId4" Type="http://schemas.openxmlformats.org/officeDocument/2006/relationships/image" Target="../media/image47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49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47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5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8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57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9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68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27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t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72.wmf"/><Relationship Id="rId4" Type="http://schemas.openxmlformats.org/officeDocument/2006/relationships/oleObject" Target="../embeddings/oleObject61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7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77.wmf"/><Relationship Id="rId9" Type="http://schemas.openxmlformats.org/officeDocument/2006/relationships/image" Target="../media/image80.jp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84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70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85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88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91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96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81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98.jpg"/><Relationship Id="rId4" Type="http://schemas.openxmlformats.org/officeDocument/2006/relationships/image" Target="../media/image9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8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0.wmf"/><Relationship Id="rId7" Type="http://schemas.openxmlformats.org/officeDocument/2006/relationships/image" Target="../media/image11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9.wmf"/><Relationship Id="rId4" Type="http://schemas.openxmlformats.org/officeDocument/2006/relationships/image" Target="../media/image2.wmf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99.wmf"/><Relationship Id="rId4" Type="http://schemas.openxmlformats.org/officeDocument/2006/relationships/oleObject" Target="../embeddings/oleObject83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7" Type="http://schemas.openxmlformats.org/officeDocument/2006/relationships/image" Target="../media/image100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101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image" Target="../media/image106.jpg"/><Relationship Id="rId7" Type="http://schemas.openxmlformats.org/officeDocument/2006/relationships/image" Target="../media/image10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87.bin"/><Relationship Id="rId5" Type="http://schemas.openxmlformats.org/officeDocument/2006/relationships/image" Target="../media/image103.wmf"/><Relationship Id="rId4" Type="http://schemas.openxmlformats.org/officeDocument/2006/relationships/oleObject" Target="../embeddings/oleObject86.bin"/><Relationship Id="rId9" Type="http://schemas.openxmlformats.org/officeDocument/2006/relationships/image" Target="../media/image10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20.tiff"/><Relationship Id="rId7" Type="http://schemas.openxmlformats.org/officeDocument/2006/relationships/image" Target="../media/image15.wmf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14.wmf"/><Relationship Id="rId10" Type="http://schemas.openxmlformats.org/officeDocument/2006/relationships/image" Target="../media/image18.wmf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734839"/>
            <a:ext cx="6912768" cy="1470025"/>
          </a:xfrm>
        </p:spPr>
        <p:txBody>
          <a:bodyPr/>
          <a:lstStyle/>
          <a:p>
            <a:r>
              <a:rPr lang="nb-NO" dirty="0" smtClean="0"/>
              <a:t>Value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/>
              <a:t>I</a:t>
            </a:r>
            <a:r>
              <a:rPr lang="nb-NO" dirty="0" smtClean="0"/>
              <a:t>nformation Analysis in Spatial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400800" cy="1752600"/>
          </a:xfrm>
        </p:spPr>
        <p:txBody>
          <a:bodyPr/>
          <a:lstStyle/>
          <a:p>
            <a:r>
              <a:rPr lang="nb-NO" dirty="0" smtClean="0"/>
              <a:t>Jo Eidsvik</a:t>
            </a:r>
          </a:p>
          <a:p>
            <a:r>
              <a:rPr lang="nb-NO" dirty="0" smtClean="0">
                <a:hlinkClick r:id="rId2"/>
              </a:rPr>
              <a:t>Jo.eidsvik@ntnu.no</a:t>
            </a:r>
            <a:endParaRPr lang="nb-NO" dirty="0" smtClean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7021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Conditional</a:t>
            </a:r>
            <a:r>
              <a:rPr lang="nb-NO" dirty="0" smtClean="0"/>
              <a:t> </a:t>
            </a:r>
            <a:r>
              <a:rPr lang="nb-NO" dirty="0" err="1" smtClean="0"/>
              <a:t>probability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88024" y="3789040"/>
            <a:ext cx="3888432" cy="28083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60032" y="3861048"/>
            <a:ext cx="1584176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Venn diagram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020272" y="3969060"/>
            <a:ext cx="1512168" cy="248427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B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4999856" y="5047422"/>
            <a:ext cx="3226051" cy="1484777"/>
          </a:xfrm>
          <a:custGeom>
            <a:avLst/>
            <a:gdLst>
              <a:gd name="connsiteX0" fmla="*/ 389562 w 3226051"/>
              <a:gd name="connsiteY0" fmla="*/ 161887 h 1484777"/>
              <a:gd name="connsiteX1" fmla="*/ 1691889 w 3226051"/>
              <a:gd name="connsiteY1" fmla="*/ 37196 h 1484777"/>
              <a:gd name="connsiteX2" fmla="*/ 2717126 w 3226051"/>
              <a:gd name="connsiteY2" fmla="*/ 743778 h 1484777"/>
              <a:gd name="connsiteX3" fmla="*/ 3188180 w 3226051"/>
              <a:gd name="connsiteY3" fmla="*/ 1200978 h 1484777"/>
              <a:gd name="connsiteX4" fmla="*/ 3132762 w 3226051"/>
              <a:gd name="connsiteY4" fmla="*/ 1422651 h 1484777"/>
              <a:gd name="connsiteX5" fmla="*/ 2620144 w 3226051"/>
              <a:gd name="connsiteY5" fmla="*/ 1478069 h 1484777"/>
              <a:gd name="connsiteX6" fmla="*/ 1470217 w 3226051"/>
              <a:gd name="connsiteY6" fmla="*/ 1297960 h 1484777"/>
              <a:gd name="connsiteX7" fmla="*/ 306435 w 3226051"/>
              <a:gd name="connsiteY7" fmla="*/ 1270251 h 1484777"/>
              <a:gd name="connsiteX8" fmla="*/ 15489 w 3226051"/>
              <a:gd name="connsiteY8" fmla="*/ 799196 h 1484777"/>
              <a:gd name="connsiteX9" fmla="*/ 70908 w 3226051"/>
              <a:gd name="connsiteY9" fmla="*/ 397414 h 1484777"/>
              <a:gd name="connsiteX10" fmla="*/ 334144 w 3226051"/>
              <a:gd name="connsiteY10" fmla="*/ 175742 h 1484777"/>
              <a:gd name="connsiteX11" fmla="*/ 444980 w 3226051"/>
              <a:gd name="connsiteY11" fmla="*/ 175742 h 148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26051" h="1484777">
                <a:moveTo>
                  <a:pt x="389562" y="161887"/>
                </a:moveTo>
                <a:cubicBezTo>
                  <a:pt x="846762" y="51050"/>
                  <a:pt x="1303962" y="-59786"/>
                  <a:pt x="1691889" y="37196"/>
                </a:cubicBezTo>
                <a:cubicBezTo>
                  <a:pt x="2079816" y="134178"/>
                  <a:pt x="2467744" y="549814"/>
                  <a:pt x="2717126" y="743778"/>
                </a:cubicBezTo>
                <a:cubicBezTo>
                  <a:pt x="2966508" y="937742"/>
                  <a:pt x="3118907" y="1087833"/>
                  <a:pt x="3188180" y="1200978"/>
                </a:cubicBezTo>
                <a:cubicBezTo>
                  <a:pt x="3257453" y="1314123"/>
                  <a:pt x="3227435" y="1376469"/>
                  <a:pt x="3132762" y="1422651"/>
                </a:cubicBezTo>
                <a:cubicBezTo>
                  <a:pt x="3038089" y="1468833"/>
                  <a:pt x="2897235" y="1498851"/>
                  <a:pt x="2620144" y="1478069"/>
                </a:cubicBezTo>
                <a:cubicBezTo>
                  <a:pt x="2343053" y="1457287"/>
                  <a:pt x="1855835" y="1332596"/>
                  <a:pt x="1470217" y="1297960"/>
                </a:cubicBezTo>
                <a:cubicBezTo>
                  <a:pt x="1084599" y="1263324"/>
                  <a:pt x="548890" y="1353378"/>
                  <a:pt x="306435" y="1270251"/>
                </a:cubicBezTo>
                <a:cubicBezTo>
                  <a:pt x="63980" y="1187124"/>
                  <a:pt x="54743" y="944669"/>
                  <a:pt x="15489" y="799196"/>
                </a:cubicBezTo>
                <a:cubicBezTo>
                  <a:pt x="-23765" y="653723"/>
                  <a:pt x="17799" y="501323"/>
                  <a:pt x="70908" y="397414"/>
                </a:cubicBezTo>
                <a:cubicBezTo>
                  <a:pt x="124017" y="293505"/>
                  <a:pt x="271799" y="212687"/>
                  <a:pt x="334144" y="175742"/>
                </a:cubicBezTo>
                <a:cubicBezTo>
                  <a:pt x="396489" y="138797"/>
                  <a:pt x="420734" y="157269"/>
                  <a:pt x="444980" y="175742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84168" y="55172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561410"/>
              </p:ext>
            </p:extLst>
          </p:nvPr>
        </p:nvGraphicFramePr>
        <p:xfrm>
          <a:off x="1717950" y="4869160"/>
          <a:ext cx="2932062" cy="883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6" name="Equation" r:id="rId3" imgW="1562040" imgH="469800" progId="Equation.DSMT4">
                  <p:embed/>
                </p:oleObj>
              </mc:Choice>
              <mc:Fallback>
                <p:oleObj name="Equation" r:id="rId3" imgW="15620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7950" y="4869160"/>
                        <a:ext cx="2932062" cy="883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044119"/>
              </p:ext>
            </p:extLst>
          </p:nvPr>
        </p:nvGraphicFramePr>
        <p:xfrm>
          <a:off x="1552670" y="5886564"/>
          <a:ext cx="3178080" cy="588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7" name="Equation" r:id="rId5" imgW="1511280" imgH="279360" progId="Equation.DSMT4">
                  <p:embed/>
                </p:oleObj>
              </mc:Choice>
              <mc:Fallback>
                <p:oleObj name="Equation" r:id="rId5" imgW="15112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670" y="5886564"/>
                        <a:ext cx="3178080" cy="5888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81266"/>
              </p:ext>
            </p:extLst>
          </p:nvPr>
        </p:nvGraphicFramePr>
        <p:xfrm>
          <a:off x="755576" y="2852936"/>
          <a:ext cx="33369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8" name="Equation" r:id="rId7" imgW="2133360" imgH="507960" progId="Equation.DSMT4">
                  <p:embed/>
                </p:oleObj>
              </mc:Choice>
              <mc:Fallback>
                <p:oleObj name="Equation" r:id="rId7" imgW="21333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852936"/>
                        <a:ext cx="333692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3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Conditional</a:t>
            </a:r>
            <a:r>
              <a:rPr lang="nb-NO" dirty="0" smtClean="0"/>
              <a:t> </a:t>
            </a:r>
            <a:r>
              <a:rPr lang="nb-NO" dirty="0" err="1" smtClean="0"/>
              <a:t>probability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84168" y="55172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072045"/>
              </p:ext>
            </p:extLst>
          </p:nvPr>
        </p:nvGraphicFramePr>
        <p:xfrm>
          <a:off x="899592" y="1844824"/>
          <a:ext cx="33369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0" name="Equation" r:id="rId3" imgW="2133360" imgH="507960" progId="Equation.DSMT4">
                  <p:embed/>
                </p:oleObj>
              </mc:Choice>
              <mc:Fallback>
                <p:oleObj name="Equation" r:id="rId3" imgW="21333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844824"/>
                        <a:ext cx="333692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53368"/>
              </p:ext>
            </p:extLst>
          </p:nvPr>
        </p:nvGraphicFramePr>
        <p:xfrm>
          <a:off x="971600" y="3356992"/>
          <a:ext cx="19859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1" name="Equation" r:id="rId5" imgW="1269720" imgH="253800" progId="Equation.DSMT4">
                  <p:embed/>
                </p:oleObj>
              </mc:Choice>
              <mc:Fallback>
                <p:oleObj name="Equation" r:id="rId5" imgW="1269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356992"/>
                        <a:ext cx="19859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095632"/>
              </p:ext>
            </p:extLst>
          </p:nvPr>
        </p:nvGraphicFramePr>
        <p:xfrm>
          <a:off x="1043608" y="4653136"/>
          <a:ext cx="19859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2" name="Equation" r:id="rId7" imgW="1269720" imgH="253800" progId="Equation.DSMT4">
                  <p:embed/>
                </p:oleObj>
              </mc:Choice>
              <mc:Fallback>
                <p:oleObj name="Equation" r:id="rId7" imgW="1269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653136"/>
                        <a:ext cx="19859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707904" y="4509120"/>
            <a:ext cx="36004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Independence!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6" idx="1"/>
          </p:cNvCxnSpPr>
          <p:nvPr/>
        </p:nvCxnSpPr>
        <p:spPr>
          <a:xfrm flipH="1" flipV="1">
            <a:off x="2339752" y="5085184"/>
            <a:ext cx="1224136" cy="936104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563888" y="5517232"/>
            <a:ext cx="316835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Must hold for all </a:t>
            </a:r>
            <a:r>
              <a:rPr lang="nb-NO" dirty="0" err="1" smtClean="0"/>
              <a:t>outcomes</a:t>
            </a:r>
            <a:r>
              <a:rPr lang="nb-NO" dirty="0" smtClean="0"/>
              <a:t> and for all </a:t>
            </a:r>
            <a:r>
              <a:rPr lang="nb-NO" dirty="0" err="1" smtClean="0"/>
              <a:t>subsets</a:t>
            </a:r>
            <a:r>
              <a:rPr lang="nb-NO" dirty="0" smtClean="0"/>
              <a:t>!</a:t>
            </a:r>
          </a:p>
          <a:p>
            <a:pPr algn="ctr"/>
            <a:r>
              <a:rPr lang="nb-NO" dirty="0" err="1" smtClean="0"/>
              <a:t>Unrealistic</a:t>
            </a:r>
            <a:r>
              <a:rPr lang="nb-NO" dirty="0" smtClean="0"/>
              <a:t> in most </a:t>
            </a:r>
            <a:r>
              <a:rPr lang="nb-NO" dirty="0" err="1" smtClean="0"/>
              <a:t>applications</a:t>
            </a:r>
            <a:r>
              <a:rPr lang="nb-NO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5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Modeling</a:t>
            </a:r>
            <a:r>
              <a:rPr lang="nb-NO" dirty="0" smtClean="0"/>
              <a:t> by </a:t>
            </a:r>
            <a:r>
              <a:rPr lang="nb-NO" dirty="0" err="1" smtClean="0"/>
              <a:t>conditional</a:t>
            </a:r>
            <a:r>
              <a:rPr lang="nb-NO" dirty="0" smtClean="0"/>
              <a:t> </a:t>
            </a:r>
            <a:r>
              <a:rPr lang="nb-NO" dirty="0" err="1" smtClean="0"/>
              <a:t>probability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84168" y="55172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863327"/>
              </p:ext>
            </p:extLst>
          </p:nvPr>
        </p:nvGraphicFramePr>
        <p:xfrm>
          <a:off x="1789113" y="3465761"/>
          <a:ext cx="40132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" name="Equation" r:id="rId3" imgW="2565360" imgH="253800" progId="Equation.DSMT4">
                  <p:embed/>
                </p:oleObj>
              </mc:Choice>
              <mc:Fallback>
                <p:oleObj name="Equation" r:id="rId3" imgW="2565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3465761"/>
                        <a:ext cx="401320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>
            <a:stCxn id="9" idx="0"/>
          </p:cNvCxnSpPr>
          <p:nvPr/>
        </p:nvCxnSpPr>
        <p:spPr>
          <a:xfrm flipH="1" flipV="1">
            <a:off x="4103948" y="3933056"/>
            <a:ext cx="32403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67744" y="5229200"/>
            <a:ext cx="4320480" cy="657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Holds for </a:t>
            </a:r>
            <a:r>
              <a:rPr lang="nb-NO" dirty="0" err="1" smtClean="0"/>
              <a:t>any</a:t>
            </a:r>
            <a:r>
              <a:rPr lang="nb-NO" dirty="0" smtClean="0"/>
              <a:t> </a:t>
            </a:r>
            <a:r>
              <a:rPr lang="nb-NO" dirty="0" err="1" smtClean="0"/>
              <a:t>ordering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variables.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70080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The </a:t>
            </a:r>
            <a:r>
              <a:rPr lang="nb-NO" b="1" dirty="0" smtClean="0"/>
              <a:t>joint</a:t>
            </a:r>
            <a:r>
              <a:rPr lang="nb-NO" dirty="0" smtClean="0"/>
              <a:t> </a:t>
            </a:r>
            <a:r>
              <a:rPr lang="nb-NO" dirty="0" err="1" smtClean="0"/>
              <a:t>pdf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be </a:t>
            </a:r>
            <a:r>
              <a:rPr lang="nb-NO" dirty="0" err="1" smtClean="0"/>
              <a:t>difficult</a:t>
            </a:r>
            <a:r>
              <a:rPr lang="nb-NO" dirty="0" smtClean="0"/>
              <a:t> to </a:t>
            </a:r>
            <a:r>
              <a:rPr lang="nb-NO" dirty="0" err="1" smtClean="0"/>
              <a:t>model</a:t>
            </a:r>
            <a:r>
              <a:rPr lang="nb-NO" dirty="0" smtClean="0"/>
              <a:t> </a:t>
            </a:r>
            <a:r>
              <a:rPr lang="nb-NO" dirty="0" err="1" smtClean="0"/>
              <a:t>directly</a:t>
            </a:r>
            <a:r>
              <a:rPr lang="nb-NO" dirty="0" smtClean="0"/>
              <a:t>. </a:t>
            </a:r>
          </a:p>
          <a:p>
            <a:r>
              <a:rPr lang="nb-NO" dirty="0" err="1" smtClean="0"/>
              <a:t>Instead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build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joint </a:t>
            </a:r>
            <a:r>
              <a:rPr lang="nb-NO" dirty="0" err="1" smtClean="0"/>
              <a:t>pdf</a:t>
            </a:r>
            <a:r>
              <a:rPr lang="nb-NO" dirty="0" smtClean="0"/>
              <a:t> from </a:t>
            </a:r>
            <a:r>
              <a:rPr lang="nb-NO" b="1" dirty="0" err="1" smtClean="0"/>
              <a:t>conditional</a:t>
            </a:r>
            <a:r>
              <a:rPr lang="nb-NO" dirty="0" smtClean="0"/>
              <a:t> </a:t>
            </a:r>
            <a:r>
              <a:rPr lang="nb-NO" dirty="0" err="1" smtClean="0"/>
              <a:t>distributions</a:t>
            </a:r>
            <a:r>
              <a:rPr lang="nb-NO" dirty="0" smtClean="0"/>
              <a:t>.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871822"/>
              </p:ext>
            </p:extLst>
          </p:nvPr>
        </p:nvGraphicFramePr>
        <p:xfrm>
          <a:off x="2251075" y="2816101"/>
          <a:ext cx="25034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" name="Equation" r:id="rId5" imgW="1600200" imgH="253800" progId="Equation.DSMT4">
                  <p:embed/>
                </p:oleObj>
              </mc:Choice>
              <mc:Fallback>
                <p:oleObj name="Equation" r:id="rId5" imgW="1600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075" y="2816101"/>
                        <a:ext cx="250348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5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Modeling</a:t>
            </a:r>
            <a:r>
              <a:rPr lang="nb-NO" dirty="0" smtClean="0"/>
              <a:t> by </a:t>
            </a:r>
            <a:r>
              <a:rPr lang="nb-NO" dirty="0" err="1" smtClean="0"/>
              <a:t>conditional</a:t>
            </a:r>
            <a:r>
              <a:rPr lang="nb-NO" dirty="0" smtClean="0"/>
              <a:t> </a:t>
            </a:r>
            <a:r>
              <a:rPr lang="nb-NO" dirty="0" err="1" smtClean="0"/>
              <a:t>probability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84168" y="55172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321629"/>
              </p:ext>
            </p:extLst>
          </p:nvPr>
        </p:nvGraphicFramePr>
        <p:xfrm>
          <a:off x="2251075" y="5048349"/>
          <a:ext cx="25034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8" name="Equation" r:id="rId3" imgW="1600200" imgH="253800" progId="Equation.DSMT4">
                  <p:embed/>
                </p:oleObj>
              </mc:Choice>
              <mc:Fallback>
                <p:oleObj name="Equation" r:id="rId3" imgW="1600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075" y="5048349"/>
                        <a:ext cx="250348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1844824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Modeling</a:t>
            </a:r>
            <a:r>
              <a:rPr lang="nb-NO" dirty="0" smtClean="0"/>
              <a:t> by conditionals is done by </a:t>
            </a:r>
            <a:r>
              <a:rPr lang="nb-NO" dirty="0" err="1" smtClean="0"/>
              <a:t>conditional</a:t>
            </a:r>
            <a:r>
              <a:rPr lang="nb-NO" dirty="0" smtClean="0"/>
              <a:t> statements, not joint </a:t>
            </a:r>
            <a:r>
              <a:rPr lang="nb-NO" dirty="0" err="1" smtClean="0"/>
              <a:t>assessment</a:t>
            </a:r>
            <a:r>
              <a:rPr lang="nb-NO" dirty="0" smtClean="0"/>
              <a:t>: 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What</a:t>
            </a:r>
            <a:r>
              <a:rPr lang="nb-NO" dirty="0" smtClean="0"/>
              <a:t> is </a:t>
            </a:r>
            <a:r>
              <a:rPr lang="nb-NO" dirty="0" err="1" smtClean="0"/>
              <a:t>likely</a:t>
            </a:r>
            <a:r>
              <a:rPr lang="nb-NO" dirty="0" smtClean="0"/>
              <a:t> to </a:t>
            </a:r>
            <a:r>
              <a:rPr lang="nb-NO" dirty="0" err="1" smtClean="0"/>
              <a:t>happen</a:t>
            </a:r>
            <a:r>
              <a:rPr lang="nb-NO" dirty="0" smtClean="0"/>
              <a:t> for variable K </a:t>
            </a:r>
            <a:r>
              <a:rPr lang="nb-NO" dirty="0" err="1" smtClean="0"/>
              <a:t>when</a:t>
            </a:r>
            <a:r>
              <a:rPr lang="nb-NO" dirty="0" smtClean="0"/>
              <a:t> variable L is 1?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What</a:t>
            </a:r>
            <a:r>
              <a:rPr lang="nb-NO" dirty="0" smtClean="0"/>
              <a:t> is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probability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variable C </a:t>
            </a:r>
            <a:r>
              <a:rPr lang="nb-NO" dirty="0" err="1" smtClean="0"/>
              <a:t>being</a:t>
            </a:r>
            <a:r>
              <a:rPr lang="nb-NO" dirty="0" smtClean="0"/>
              <a:t> 1 </a:t>
            </a:r>
            <a:r>
              <a:rPr lang="nb-NO" dirty="0" err="1" smtClean="0"/>
              <a:t>when</a:t>
            </a:r>
            <a:r>
              <a:rPr lang="nb-NO" dirty="0" smtClean="0"/>
              <a:t> variables A and B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both</a:t>
            </a:r>
            <a:r>
              <a:rPr lang="nb-NO" dirty="0" smtClean="0"/>
              <a:t> 0?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r>
              <a:rPr lang="nb-NO" dirty="0" err="1" smtClean="0"/>
              <a:t>Such</a:t>
            </a:r>
            <a:r>
              <a:rPr lang="nb-NO" dirty="0" smtClean="0"/>
              <a:t> statements </a:t>
            </a:r>
            <a:r>
              <a:rPr lang="nb-NO" dirty="0" err="1" smtClean="0"/>
              <a:t>might</a:t>
            </a:r>
            <a:r>
              <a:rPr lang="nb-NO" dirty="0" smtClean="0"/>
              <a:t> be </a:t>
            </a:r>
            <a:r>
              <a:rPr lang="nb-NO" dirty="0" err="1" smtClean="0"/>
              <a:t>easier</a:t>
            </a:r>
            <a:r>
              <a:rPr lang="nb-NO" dirty="0" smtClean="0"/>
              <a:t> to </a:t>
            </a:r>
            <a:r>
              <a:rPr lang="nb-NO" dirty="0" err="1" smtClean="0"/>
              <a:t>specify</a:t>
            </a:r>
            <a:r>
              <a:rPr lang="nb-NO" dirty="0" smtClean="0"/>
              <a:t>, </a:t>
            </a:r>
          </a:p>
          <a:p>
            <a:r>
              <a:rPr lang="nb-NO" dirty="0" smtClean="0"/>
              <a:t>and </a:t>
            </a:r>
            <a:r>
              <a:rPr lang="nb-NO" dirty="0" err="1" smtClean="0"/>
              <a:t>can</a:t>
            </a:r>
            <a:r>
              <a:rPr lang="nb-NO" dirty="0" smtClean="0"/>
              <a:t> more </a:t>
            </a:r>
            <a:r>
              <a:rPr lang="nb-NO" dirty="0" err="1" smtClean="0"/>
              <a:t>easily</a:t>
            </a:r>
            <a:r>
              <a:rPr lang="nb-NO" dirty="0" smtClean="0"/>
              <a:t> be </a:t>
            </a:r>
            <a:r>
              <a:rPr lang="nb-NO" dirty="0" err="1" smtClean="0"/>
              <a:t>derived</a:t>
            </a:r>
            <a:r>
              <a:rPr lang="nb-NO" dirty="0" smtClean="0"/>
              <a:t> from </a:t>
            </a:r>
            <a:r>
              <a:rPr lang="nb-NO" dirty="0" err="1" smtClean="0"/>
              <a:t>physical</a:t>
            </a:r>
            <a:r>
              <a:rPr lang="nb-NO" dirty="0" smtClean="0"/>
              <a:t> </a:t>
            </a:r>
            <a:r>
              <a:rPr lang="nb-NO" dirty="0" err="1" smtClean="0"/>
              <a:t>principles</a:t>
            </a:r>
            <a:r>
              <a:rPr lang="nb-NO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474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Modeling</a:t>
            </a:r>
            <a:r>
              <a:rPr lang="nb-NO" dirty="0" smtClean="0"/>
              <a:t> by </a:t>
            </a:r>
            <a:r>
              <a:rPr lang="nb-NO" dirty="0" err="1" smtClean="0"/>
              <a:t>conditional</a:t>
            </a:r>
            <a:r>
              <a:rPr lang="nb-NO" dirty="0" smtClean="0"/>
              <a:t> </a:t>
            </a:r>
            <a:r>
              <a:rPr lang="nb-NO" dirty="0" err="1" smtClean="0"/>
              <a:t>probability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84168" y="55172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362513"/>
              </p:ext>
            </p:extLst>
          </p:nvPr>
        </p:nvGraphicFramePr>
        <p:xfrm>
          <a:off x="1619672" y="1700808"/>
          <a:ext cx="40132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4" name="Equation" r:id="rId3" imgW="2565360" imgH="253800" progId="Equation.DSMT4">
                  <p:embed/>
                </p:oleObj>
              </mc:Choice>
              <mc:Fallback>
                <p:oleObj name="Equation" r:id="rId3" imgW="2565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700808"/>
                        <a:ext cx="401320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>
            <a:stCxn id="9" idx="0"/>
          </p:cNvCxnSpPr>
          <p:nvPr/>
        </p:nvCxnSpPr>
        <p:spPr>
          <a:xfrm flipH="1" flipV="1">
            <a:off x="4536000" y="2081310"/>
            <a:ext cx="8998" cy="797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7544" y="2878764"/>
            <a:ext cx="8154907" cy="112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Holds for </a:t>
            </a:r>
            <a:r>
              <a:rPr lang="nb-NO" dirty="0" err="1" smtClean="0"/>
              <a:t>any</a:t>
            </a:r>
            <a:r>
              <a:rPr lang="nb-NO" dirty="0" smtClean="0"/>
              <a:t> </a:t>
            </a:r>
            <a:r>
              <a:rPr lang="nb-NO" dirty="0" err="1" smtClean="0"/>
              <a:t>ordering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variables. </a:t>
            </a: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conditioning</a:t>
            </a:r>
            <a:r>
              <a:rPr lang="nb-NO" dirty="0" smtClean="0"/>
              <a:t> variables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often</a:t>
            </a:r>
            <a:r>
              <a:rPr lang="nb-NO" dirty="0" smtClean="0"/>
              <a:t> be </a:t>
            </a:r>
            <a:r>
              <a:rPr lang="nb-NO" dirty="0" err="1" smtClean="0"/>
              <a:t>skipped</a:t>
            </a:r>
            <a:r>
              <a:rPr lang="nb-NO" dirty="0" smtClean="0"/>
              <a:t>. </a:t>
            </a:r>
          </a:p>
          <a:p>
            <a:pPr algn="ctr"/>
            <a:r>
              <a:rPr lang="nb-NO" dirty="0" err="1" smtClean="0"/>
              <a:t>Conditional</a:t>
            </a:r>
            <a:r>
              <a:rPr lang="nb-NO" dirty="0" smtClean="0"/>
              <a:t> </a:t>
            </a:r>
            <a:r>
              <a:rPr lang="nb-NO" dirty="0" err="1" smtClean="0"/>
              <a:t>independence</a:t>
            </a:r>
            <a:r>
              <a:rPr lang="nb-NO" dirty="0" smtClean="0"/>
              <a:t> in </a:t>
            </a:r>
            <a:r>
              <a:rPr lang="nb-NO" dirty="0" err="1" smtClean="0"/>
              <a:t>modeling</a:t>
            </a:r>
            <a:r>
              <a:rPr lang="nb-NO" dirty="0" smtClean="0"/>
              <a:t>. </a:t>
            </a:r>
          </a:p>
          <a:p>
            <a:pPr algn="ctr"/>
            <a:r>
              <a:rPr lang="nb-NO" dirty="0" smtClean="0"/>
              <a:t>This </a:t>
            </a:r>
            <a:r>
              <a:rPr lang="nb-NO" dirty="0" err="1" smtClean="0"/>
              <a:t>simplifies</a:t>
            </a:r>
            <a:r>
              <a:rPr lang="nb-NO" dirty="0" smtClean="0"/>
              <a:t> </a:t>
            </a:r>
            <a:r>
              <a:rPr lang="nb-NO" dirty="0" err="1" smtClean="0"/>
              <a:t>modeling</a:t>
            </a:r>
            <a:r>
              <a:rPr lang="nb-NO" dirty="0" smtClean="0"/>
              <a:t> and </a:t>
            </a:r>
            <a:r>
              <a:rPr lang="nb-NO" dirty="0" err="1" smtClean="0"/>
              <a:t>interpretation</a:t>
            </a:r>
            <a:r>
              <a:rPr lang="nb-NO" dirty="0" smtClean="0"/>
              <a:t>! And </a:t>
            </a:r>
            <a:r>
              <a:rPr lang="nb-NO" dirty="0" err="1" smtClean="0"/>
              <a:t>computing</a:t>
            </a:r>
            <a:r>
              <a:rPr lang="nb-NO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Modeling</a:t>
            </a:r>
            <a:r>
              <a:rPr lang="nb-NO" dirty="0" smtClean="0"/>
              <a:t> by </a:t>
            </a:r>
            <a:r>
              <a:rPr lang="nb-NO" dirty="0" err="1" smtClean="0"/>
              <a:t>conditional</a:t>
            </a:r>
            <a:r>
              <a:rPr lang="nb-NO" dirty="0" smtClean="0"/>
              <a:t> </a:t>
            </a:r>
            <a:r>
              <a:rPr lang="nb-NO" dirty="0" err="1" smtClean="0"/>
              <a:t>probability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84168" y="55172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324630"/>
              </p:ext>
            </p:extLst>
          </p:nvPr>
        </p:nvGraphicFramePr>
        <p:xfrm>
          <a:off x="1043608" y="4358366"/>
          <a:ext cx="21844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3" name="Equation" r:id="rId3" imgW="1396800" imgH="507960" progId="Equation.DSMT4">
                  <p:embed/>
                </p:oleObj>
              </mc:Choice>
              <mc:Fallback>
                <p:oleObj name="Equation" r:id="rId3" imgW="13968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358366"/>
                        <a:ext cx="21844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342900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What</a:t>
            </a:r>
            <a:r>
              <a:rPr lang="nb-NO" dirty="0" smtClean="0"/>
              <a:t> is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chance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success</a:t>
            </a:r>
            <a:r>
              <a:rPr lang="nb-NO" dirty="0" smtClean="0"/>
              <a:t> at </a:t>
            </a:r>
            <a:r>
              <a:rPr lang="nb-NO" dirty="0"/>
              <a:t>B</a:t>
            </a:r>
            <a:r>
              <a:rPr lang="nb-NO" dirty="0" smtClean="0"/>
              <a:t>, </a:t>
            </a:r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there</a:t>
            </a:r>
            <a:r>
              <a:rPr lang="nb-NO" dirty="0" smtClean="0"/>
              <a:t> is </a:t>
            </a:r>
            <a:r>
              <a:rPr lang="nb-NO" dirty="0" err="1" smtClean="0"/>
              <a:t>success</a:t>
            </a:r>
            <a:r>
              <a:rPr lang="nb-NO" dirty="0" smtClean="0"/>
              <a:t> at </a:t>
            </a:r>
            <a:r>
              <a:rPr lang="nb-NO" dirty="0" err="1" smtClean="0"/>
              <a:t>parent</a:t>
            </a:r>
            <a:r>
              <a:rPr lang="nb-NO" dirty="0" smtClean="0"/>
              <a:t> P?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What</a:t>
            </a:r>
            <a:r>
              <a:rPr lang="nb-NO" dirty="0" smtClean="0"/>
              <a:t> is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chance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success</a:t>
            </a:r>
            <a:r>
              <a:rPr lang="nb-NO" dirty="0" smtClean="0"/>
              <a:t> at B, </a:t>
            </a:r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there</a:t>
            </a:r>
            <a:r>
              <a:rPr lang="nb-NO" dirty="0" smtClean="0"/>
              <a:t> is </a:t>
            </a:r>
            <a:r>
              <a:rPr lang="nb-NO" dirty="0" err="1" smtClean="0"/>
              <a:t>failure</a:t>
            </a:r>
            <a:r>
              <a:rPr lang="nb-NO" dirty="0" smtClean="0"/>
              <a:t> at </a:t>
            </a:r>
            <a:r>
              <a:rPr lang="nb-NO" dirty="0" err="1" smtClean="0"/>
              <a:t>parent</a:t>
            </a:r>
            <a:r>
              <a:rPr lang="nb-NO" dirty="0" smtClean="0"/>
              <a:t> 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7" name="Oval 6"/>
          <p:cNvSpPr/>
          <p:nvPr/>
        </p:nvSpPr>
        <p:spPr>
          <a:xfrm>
            <a:off x="6948264" y="1628864"/>
            <a:ext cx="576000" cy="57600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7020272" y="17728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endParaRPr lang="nb-N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36296" y="2636976"/>
            <a:ext cx="576000" cy="576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xtBox 9"/>
          <p:cNvSpPr txBox="1"/>
          <p:nvPr/>
        </p:nvSpPr>
        <p:spPr>
          <a:xfrm>
            <a:off x="7380312" y="27089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B</a:t>
            </a:r>
            <a:endParaRPr lang="nb-NO" dirty="0"/>
          </a:p>
        </p:txBody>
      </p:sp>
      <p:sp>
        <p:nvSpPr>
          <p:cNvPr id="11" name="Oval 10"/>
          <p:cNvSpPr/>
          <p:nvPr/>
        </p:nvSpPr>
        <p:spPr>
          <a:xfrm>
            <a:off x="5796136" y="1772880"/>
            <a:ext cx="576000" cy="576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Oval 12"/>
          <p:cNvSpPr/>
          <p:nvPr/>
        </p:nvSpPr>
        <p:spPr>
          <a:xfrm>
            <a:off x="7917765" y="1844888"/>
            <a:ext cx="576000" cy="576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4" name="Straight Arrow Connector 13"/>
          <p:cNvCxnSpPr>
            <a:stCxn id="7" idx="2"/>
          </p:cNvCxnSpPr>
          <p:nvPr/>
        </p:nvCxnSpPr>
        <p:spPr>
          <a:xfrm flipH="1">
            <a:off x="6372200" y="1916864"/>
            <a:ext cx="576064" cy="10801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9" idx="0"/>
          </p:cNvCxnSpPr>
          <p:nvPr/>
        </p:nvCxnSpPr>
        <p:spPr>
          <a:xfrm>
            <a:off x="7355558" y="2156734"/>
            <a:ext cx="168738" cy="48024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28384" y="193148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C</a:t>
            </a:r>
            <a:endParaRPr lang="nb-NO" dirty="0"/>
          </a:p>
        </p:txBody>
      </p:sp>
      <p:cxnSp>
        <p:nvCxnSpPr>
          <p:cNvPr id="17" name="Straight Arrow Connector 16"/>
          <p:cNvCxnSpPr>
            <a:endCxn id="13" idx="2"/>
          </p:cNvCxnSpPr>
          <p:nvPr/>
        </p:nvCxnSpPr>
        <p:spPr>
          <a:xfrm>
            <a:off x="7524264" y="1916864"/>
            <a:ext cx="393501" cy="21602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68144" y="18448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55679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Conditional</a:t>
            </a:r>
            <a:r>
              <a:rPr lang="nb-NO" dirty="0" smtClean="0"/>
              <a:t> </a:t>
            </a:r>
            <a:r>
              <a:rPr lang="nb-NO" dirty="0" err="1" smtClean="0"/>
              <a:t>independence</a:t>
            </a:r>
            <a:r>
              <a:rPr lang="nb-NO" dirty="0" smtClean="0"/>
              <a:t>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681836"/>
              </p:ext>
            </p:extLst>
          </p:nvPr>
        </p:nvGraphicFramePr>
        <p:xfrm>
          <a:off x="795660" y="2241550"/>
          <a:ext cx="34163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4" name="Equation" r:id="rId5" imgW="2184120" imgH="368280" progId="Equation.DSMT4">
                  <p:embed/>
                </p:oleObj>
              </mc:Choice>
              <mc:Fallback>
                <p:oleObj name="Equation" r:id="rId5" imgW="2184120" imgH="368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60" y="2241550"/>
                        <a:ext cx="3416300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27584" y="551723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Must </a:t>
            </a:r>
            <a:r>
              <a:rPr lang="nb-NO" dirty="0" err="1" smtClean="0"/>
              <a:t>set</a:t>
            </a:r>
            <a:r>
              <a:rPr lang="nb-NO" dirty="0" smtClean="0"/>
              <a:t> up </a:t>
            </a:r>
            <a:r>
              <a:rPr lang="nb-NO" dirty="0" err="1" smtClean="0"/>
              <a:t>models</a:t>
            </a:r>
            <a:r>
              <a:rPr lang="nb-NO" dirty="0" smtClean="0"/>
              <a:t> for all nodes, </a:t>
            </a:r>
            <a:r>
              <a:rPr lang="nb-NO" dirty="0" err="1" smtClean="0"/>
              <a:t>using</a:t>
            </a:r>
            <a:r>
              <a:rPr lang="nb-NO" dirty="0" smtClean="0"/>
              <a:t> </a:t>
            </a:r>
            <a:r>
              <a:rPr lang="nb-NO" dirty="0" err="1" smtClean="0"/>
              <a:t>marginals</a:t>
            </a:r>
            <a:r>
              <a:rPr lang="nb-NO" dirty="0" smtClean="0"/>
              <a:t> for </a:t>
            </a:r>
            <a:r>
              <a:rPr lang="nb-NO" dirty="0" err="1" smtClean="0"/>
              <a:t>root</a:t>
            </a:r>
            <a:r>
              <a:rPr lang="nb-NO" dirty="0" smtClean="0"/>
              <a:t> nodes, and conditionals for all nodes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edges</a:t>
            </a:r>
            <a:r>
              <a:rPr lang="nb-N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9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err="1" smtClean="0"/>
              <a:t>Bayesian</a:t>
            </a:r>
            <a:r>
              <a:rPr lang="nb-NO" dirty="0" smtClean="0"/>
              <a:t> </a:t>
            </a:r>
            <a:r>
              <a:rPr lang="nb-NO" dirty="0" err="1" smtClean="0"/>
              <a:t>networks</a:t>
            </a:r>
            <a:r>
              <a:rPr lang="nb-NO" dirty="0" smtClean="0"/>
              <a:t> and Markov </a:t>
            </a:r>
            <a:r>
              <a:rPr lang="nb-NO" dirty="0" err="1" smtClean="0"/>
              <a:t>chains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62441"/>
            <a:ext cx="6804248" cy="51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7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err="1" smtClean="0"/>
              <a:t>Bayesian</a:t>
            </a:r>
            <a:r>
              <a:rPr lang="nb-NO" dirty="0" smtClean="0"/>
              <a:t> </a:t>
            </a:r>
            <a:r>
              <a:rPr lang="nb-NO" dirty="0" err="1" smtClean="0"/>
              <a:t>networks</a:t>
            </a:r>
            <a:r>
              <a:rPr lang="nb-NO" dirty="0" smtClean="0"/>
              <a:t> and Markov </a:t>
            </a:r>
            <a:r>
              <a:rPr lang="nb-NO" dirty="0" err="1" smtClean="0"/>
              <a:t>chains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459" y="3140968"/>
            <a:ext cx="4764021" cy="3573016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490650"/>
              </p:ext>
            </p:extLst>
          </p:nvPr>
        </p:nvGraphicFramePr>
        <p:xfrm>
          <a:off x="611560" y="2060848"/>
          <a:ext cx="452913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2" name="Equation" r:id="rId4" imgW="2895480" imgH="253800" progId="Equation.DSMT4">
                  <p:embed/>
                </p:oleObj>
              </mc:Choice>
              <mc:Fallback>
                <p:oleObj name="Equation" r:id="rId4" imgW="2895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060848"/>
                        <a:ext cx="4529138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2843808" y="2636912"/>
            <a:ext cx="223224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75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err="1" smtClean="0"/>
              <a:t>Bayesian</a:t>
            </a:r>
            <a:r>
              <a:rPr lang="nb-NO" dirty="0" smtClean="0"/>
              <a:t> </a:t>
            </a:r>
            <a:r>
              <a:rPr lang="nb-NO" dirty="0" err="1" smtClean="0"/>
              <a:t>networks</a:t>
            </a:r>
            <a:r>
              <a:rPr lang="nb-NO" dirty="0" smtClean="0"/>
              <a:t> and Markov </a:t>
            </a:r>
            <a:r>
              <a:rPr lang="nb-NO" dirty="0" err="1" smtClean="0"/>
              <a:t>chains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458" y="1124744"/>
            <a:ext cx="4764021" cy="3573016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813297"/>
              </p:ext>
            </p:extLst>
          </p:nvPr>
        </p:nvGraphicFramePr>
        <p:xfrm>
          <a:off x="304080" y="6092825"/>
          <a:ext cx="57800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6" name="Equation" r:id="rId4" imgW="3695400" imgH="253800" progId="Equation.DSMT4">
                  <p:embed/>
                </p:oleObj>
              </mc:Choice>
              <mc:Fallback>
                <p:oleObj name="Equation" r:id="rId4" imgW="3695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80" y="6092825"/>
                        <a:ext cx="5780088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2267744" y="4697760"/>
            <a:ext cx="1860714" cy="1179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15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err="1" smtClean="0"/>
              <a:t>Bivariate</a:t>
            </a:r>
            <a:r>
              <a:rPr lang="nb-NO" dirty="0" smtClean="0"/>
              <a:t> petroleum </a:t>
            </a:r>
            <a:r>
              <a:rPr lang="nb-NO" dirty="0" err="1" smtClean="0"/>
              <a:t>prospects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52" y="2376264"/>
            <a:ext cx="5436096" cy="4077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1560884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Conditional</a:t>
            </a:r>
            <a:r>
              <a:rPr lang="nb-NO" dirty="0" smtClean="0"/>
              <a:t> </a:t>
            </a:r>
            <a:r>
              <a:rPr lang="nb-NO" dirty="0" err="1" smtClean="0"/>
              <a:t>independence</a:t>
            </a:r>
            <a:r>
              <a:rPr lang="nb-NO" dirty="0" smtClean="0"/>
              <a:t> </a:t>
            </a:r>
            <a:r>
              <a:rPr lang="nb-NO" dirty="0" err="1" smtClean="0"/>
              <a:t>between</a:t>
            </a:r>
            <a:r>
              <a:rPr lang="nb-NO" dirty="0" smtClean="0"/>
              <a:t> </a:t>
            </a:r>
            <a:r>
              <a:rPr lang="nb-NO" dirty="0" err="1" smtClean="0"/>
              <a:t>prospect</a:t>
            </a:r>
            <a:r>
              <a:rPr lang="nb-NO" dirty="0" smtClean="0"/>
              <a:t> A and B, given </a:t>
            </a:r>
            <a:r>
              <a:rPr lang="nb-NO" dirty="0" err="1" smtClean="0"/>
              <a:t>outcome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parent</a:t>
            </a:r>
            <a:r>
              <a:rPr lang="nb-NO" dirty="0" smtClean="0"/>
              <a:t>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3356992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Similar</a:t>
            </a:r>
            <a:r>
              <a:rPr lang="nb-NO" dirty="0" smtClean="0"/>
              <a:t> </a:t>
            </a:r>
            <a:r>
              <a:rPr lang="nb-NO" dirty="0" err="1" smtClean="0"/>
              <a:t>network</a:t>
            </a:r>
            <a:r>
              <a:rPr lang="nb-NO" dirty="0" smtClean="0"/>
              <a:t> </a:t>
            </a:r>
            <a:r>
              <a:rPr lang="nb-NO" dirty="0" err="1" smtClean="0"/>
              <a:t>models</a:t>
            </a:r>
            <a:r>
              <a:rPr lang="nb-NO" dirty="0" smtClean="0"/>
              <a:t> have </a:t>
            </a:r>
            <a:r>
              <a:rPr lang="nb-NO" dirty="0" err="1" smtClean="0"/>
              <a:t>been</a:t>
            </a:r>
            <a:r>
              <a:rPr lang="nb-NO" dirty="0" smtClean="0"/>
              <a:t> used in </a:t>
            </a:r>
            <a:r>
              <a:rPr lang="nb-NO" dirty="0" err="1" smtClean="0"/>
              <a:t>medicine</a:t>
            </a:r>
            <a:r>
              <a:rPr lang="nb-NO" dirty="0" smtClean="0"/>
              <a:t>/</a:t>
            </a:r>
            <a:r>
              <a:rPr lang="nb-NO" dirty="0" err="1" smtClean="0"/>
              <a:t>genetics</a:t>
            </a:r>
            <a:r>
              <a:rPr lang="nb-NO" dirty="0" smtClean="0"/>
              <a:t>, and testing for </a:t>
            </a:r>
            <a:r>
              <a:rPr lang="nb-NO" dirty="0" err="1" smtClean="0"/>
              <a:t>heritable</a:t>
            </a:r>
            <a:r>
              <a:rPr lang="nb-NO" dirty="0" smtClean="0"/>
              <a:t> </a:t>
            </a:r>
            <a:r>
              <a:rPr lang="nb-NO" dirty="0" err="1" smtClean="0"/>
              <a:t>diseases</a:t>
            </a:r>
            <a:r>
              <a:rPr lang="nb-NO" dirty="0" smtClean="0"/>
              <a:t>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461264"/>
              </p:ext>
            </p:extLst>
          </p:nvPr>
        </p:nvGraphicFramePr>
        <p:xfrm>
          <a:off x="4076700" y="2276475"/>
          <a:ext cx="168592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4" name="Equation" r:id="rId5" imgW="1371600" imgH="253800" progId="Equation.DSMT4">
                  <p:embed/>
                </p:oleObj>
              </mc:Choice>
              <mc:Fallback>
                <p:oleObj name="Equation" r:id="rId5" imgW="1371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76700" y="2276475"/>
                        <a:ext cx="1685925" cy="312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115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Plan for </a:t>
            </a:r>
            <a:r>
              <a:rPr lang="nb-NO" dirty="0" err="1" smtClean="0"/>
              <a:t>course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793632"/>
              </p:ext>
            </p:extLst>
          </p:nvPr>
        </p:nvGraphicFramePr>
        <p:xfrm>
          <a:off x="683568" y="1412776"/>
          <a:ext cx="7632848" cy="4754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6264696"/>
              </a:tblGrid>
              <a:tr h="423579">
                <a:tc>
                  <a:txBody>
                    <a:bodyPr/>
                    <a:lstStyle/>
                    <a:p>
                      <a:r>
                        <a:rPr lang="nb-NO" sz="1800" b="1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  <a:r>
                        <a:rPr lang="nb-NO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b="1" dirty="0" err="1" smtClean="0">
                          <a:solidFill>
                            <a:schemeClr val="tx1"/>
                          </a:solidFill>
                        </a:rPr>
                        <a:t>Topic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79">
                <a:tc>
                  <a:txBody>
                    <a:bodyPr/>
                    <a:lstStyle/>
                    <a:p>
                      <a:r>
                        <a:rPr lang="nb-NO" sz="1800" b="1" dirty="0" err="1" smtClean="0"/>
                        <a:t>Monday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dirty="0" err="1" smtClean="0"/>
                        <a:t>Introduction</a:t>
                      </a:r>
                      <a:r>
                        <a:rPr lang="nb-NO" sz="1800" baseline="0" dirty="0" smtClean="0"/>
                        <a:t> and </a:t>
                      </a:r>
                      <a:r>
                        <a:rPr lang="nb-NO" sz="1800" baseline="0" dirty="0" err="1" smtClean="0"/>
                        <a:t>m</a:t>
                      </a:r>
                      <a:r>
                        <a:rPr lang="nb-NO" sz="1800" dirty="0" err="1" smtClean="0"/>
                        <a:t>otivating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examples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79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err="1" smtClean="0"/>
                        <a:t>Elementary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d</a:t>
                      </a:r>
                      <a:r>
                        <a:rPr lang="nb-NO" sz="1800" dirty="0" err="1" smtClean="0"/>
                        <a:t>ecision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analysis</a:t>
                      </a:r>
                      <a:r>
                        <a:rPr lang="nb-NO" sz="1800" dirty="0" smtClean="0"/>
                        <a:t> and </a:t>
                      </a:r>
                      <a:r>
                        <a:rPr lang="nb-NO" sz="1800" dirty="0" err="1" smtClean="0"/>
                        <a:t>the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value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of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information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79">
                <a:tc>
                  <a:txBody>
                    <a:bodyPr/>
                    <a:lstStyle/>
                    <a:p>
                      <a:r>
                        <a:rPr lang="nb-NO" sz="1800" b="1" dirty="0" err="1" smtClean="0"/>
                        <a:t>Tuesday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aseline="0" dirty="0" err="1" smtClean="0"/>
                        <a:t>Multivariate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statistical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modeling</a:t>
                      </a:r>
                      <a:r>
                        <a:rPr lang="nb-NO" sz="1800" baseline="0" dirty="0" smtClean="0"/>
                        <a:t>, </a:t>
                      </a:r>
                      <a:r>
                        <a:rPr lang="nb-NO" sz="1800" baseline="0" dirty="0" err="1" smtClean="0"/>
                        <a:t>dependence</a:t>
                      </a:r>
                      <a:r>
                        <a:rPr lang="nb-NO" sz="1800" baseline="0" dirty="0" smtClean="0"/>
                        <a:t>, </a:t>
                      </a:r>
                      <a:r>
                        <a:rPr lang="nb-NO" sz="1800" baseline="0" dirty="0" err="1" smtClean="0"/>
                        <a:t>graphs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79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smtClean="0"/>
                        <a:t>Value </a:t>
                      </a:r>
                      <a:r>
                        <a:rPr lang="nb-NO" sz="1800" dirty="0" err="1" smtClean="0"/>
                        <a:t>of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information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analysis</a:t>
                      </a:r>
                      <a:r>
                        <a:rPr lang="nb-NO" sz="1800" baseline="0" dirty="0" smtClean="0"/>
                        <a:t> for dependent </a:t>
                      </a:r>
                      <a:r>
                        <a:rPr lang="nb-NO" sz="1800" baseline="0" dirty="0" err="1" smtClean="0"/>
                        <a:t>models</a:t>
                      </a:r>
                      <a:endParaRPr lang="nb-NO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79">
                <a:tc>
                  <a:txBody>
                    <a:bodyPr/>
                    <a:lstStyle/>
                    <a:p>
                      <a:r>
                        <a:rPr lang="nb-NO" sz="1800" b="1" dirty="0" err="1" smtClean="0"/>
                        <a:t>Wednesday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aseline="0" dirty="0" smtClean="0"/>
                        <a:t>Spatial </a:t>
                      </a:r>
                      <a:r>
                        <a:rPr lang="nb-NO" sz="1800" baseline="0" dirty="0" err="1" smtClean="0"/>
                        <a:t>statistics</a:t>
                      </a:r>
                      <a:r>
                        <a:rPr lang="nb-NO" sz="1800" baseline="0" dirty="0" smtClean="0"/>
                        <a:t>, spatial design </a:t>
                      </a:r>
                      <a:r>
                        <a:rPr lang="nb-NO" sz="1800" baseline="0" dirty="0" err="1" smtClean="0"/>
                        <a:t>of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experiments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405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smtClean="0"/>
                        <a:t>Value </a:t>
                      </a:r>
                      <a:r>
                        <a:rPr lang="nb-NO" sz="1800" dirty="0" err="1" smtClean="0"/>
                        <a:t>of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information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analysis</a:t>
                      </a:r>
                      <a:r>
                        <a:rPr lang="nb-NO" sz="1800" baseline="0" dirty="0" smtClean="0"/>
                        <a:t> in s</a:t>
                      </a:r>
                      <a:r>
                        <a:rPr lang="nb-NO" sz="1800" dirty="0" smtClean="0"/>
                        <a:t>patial </a:t>
                      </a:r>
                      <a:r>
                        <a:rPr lang="nb-NO" sz="1800" dirty="0" err="1" smtClean="0"/>
                        <a:t>decision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situations</a:t>
                      </a:r>
                      <a:endParaRPr lang="nb-NO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405">
                <a:tc>
                  <a:txBody>
                    <a:bodyPr/>
                    <a:lstStyle/>
                    <a:p>
                      <a:r>
                        <a:rPr lang="nb-NO" sz="1800" b="1" dirty="0" err="1" smtClean="0"/>
                        <a:t>Thursday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err="1" smtClean="0"/>
                        <a:t>Examples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of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value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of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information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analysis</a:t>
                      </a:r>
                      <a:r>
                        <a:rPr lang="nb-NO" sz="1800" baseline="0" dirty="0" smtClean="0"/>
                        <a:t> in Earth </a:t>
                      </a:r>
                      <a:r>
                        <a:rPr lang="nb-NO" sz="1800" baseline="0" dirty="0" err="1" smtClean="0"/>
                        <a:t>sciences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6148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err="1" smtClean="0"/>
                        <a:t>Computational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aspects</a:t>
                      </a:r>
                      <a:endParaRPr lang="nb-NO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nb-NO" b="1" dirty="0" smtClean="0"/>
                        <a:t>Friday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aseline="0" dirty="0" err="1" smtClean="0"/>
                        <a:t>Sequential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decisions</a:t>
                      </a:r>
                      <a:r>
                        <a:rPr lang="nb-NO" sz="1800" baseline="0" dirty="0" smtClean="0"/>
                        <a:t> and </a:t>
                      </a:r>
                      <a:r>
                        <a:rPr lang="nb-NO" sz="1800" baseline="0" dirty="0" err="1" smtClean="0"/>
                        <a:t>sequential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information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gathering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373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err="1" smtClean="0"/>
                        <a:t>Examples</a:t>
                      </a:r>
                      <a:r>
                        <a:rPr lang="nb-NO" sz="1800" dirty="0" smtClean="0"/>
                        <a:t> from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mining</a:t>
                      </a:r>
                      <a:r>
                        <a:rPr lang="nb-NO" sz="1800" baseline="0" dirty="0" smtClean="0"/>
                        <a:t> and </a:t>
                      </a:r>
                      <a:r>
                        <a:rPr lang="nb-NO" sz="1800" baseline="0" dirty="0" err="1" smtClean="0"/>
                        <a:t>oceanography</a:t>
                      </a:r>
                      <a:endParaRPr lang="nb-NO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638132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Every</a:t>
            </a:r>
            <a:r>
              <a:rPr lang="nb-NO" dirty="0" smtClean="0"/>
              <a:t> </a:t>
            </a:r>
            <a:r>
              <a:rPr lang="nb-NO" dirty="0" err="1" smtClean="0"/>
              <a:t>day</a:t>
            </a:r>
            <a:r>
              <a:rPr lang="nb-NO" dirty="0" smtClean="0"/>
              <a:t>: Small </a:t>
            </a:r>
            <a:r>
              <a:rPr lang="nb-NO" dirty="0" err="1" smtClean="0"/>
              <a:t>exercise</a:t>
            </a:r>
            <a:r>
              <a:rPr lang="nb-NO" dirty="0" smtClean="0"/>
              <a:t> half-</a:t>
            </a:r>
            <a:r>
              <a:rPr lang="nb-NO" dirty="0" err="1" smtClean="0"/>
              <a:t>way</a:t>
            </a:r>
            <a:r>
              <a:rPr lang="nb-NO" dirty="0" smtClean="0"/>
              <a:t>, and computer </a:t>
            </a:r>
            <a:r>
              <a:rPr lang="nb-NO" dirty="0" err="1" smtClean="0"/>
              <a:t>project</a:t>
            </a:r>
            <a:r>
              <a:rPr lang="nb-NO" dirty="0" smtClean="0"/>
              <a:t> at </a:t>
            </a:r>
            <a:r>
              <a:rPr lang="nb-NO" dirty="0" err="1" smtClean="0"/>
              <a:t>the</a:t>
            </a:r>
            <a:r>
              <a:rPr lang="nb-NO" dirty="0" smtClean="0"/>
              <a:t> end.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70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579296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err="1" smtClean="0"/>
              <a:t>Exercise</a:t>
            </a:r>
            <a:r>
              <a:rPr lang="nb-NO" dirty="0" smtClean="0"/>
              <a:t>: </a:t>
            </a:r>
            <a:r>
              <a:rPr lang="nb-NO" dirty="0" err="1" smtClean="0"/>
              <a:t>Bivariate</a:t>
            </a:r>
            <a:r>
              <a:rPr lang="nb-NO" dirty="0" smtClean="0"/>
              <a:t> petroleum </a:t>
            </a:r>
            <a:r>
              <a:rPr lang="nb-NO" dirty="0" err="1" smtClean="0"/>
              <a:t>prospects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56" y="3312368"/>
            <a:ext cx="45720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044" y="1772816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/>
              <a:t>Compute the conditional probability at prospect A, when one knows the success or failure outcome of prospect B.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/>
              <a:t>Compare with marginal probability.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278563"/>
              </p:ext>
            </p:extLst>
          </p:nvPr>
        </p:nvGraphicFramePr>
        <p:xfrm>
          <a:off x="4932040" y="3012562"/>
          <a:ext cx="168592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7" name="Equation" r:id="rId4" imgW="1371600" imgH="253800" progId="Equation.DSMT4">
                  <p:embed/>
                </p:oleObj>
              </mc:Choice>
              <mc:Fallback>
                <p:oleObj name="Equation" r:id="rId4" imgW="137160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3012562"/>
                        <a:ext cx="168592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162880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 smtClean="0">
                <a:solidFill>
                  <a:srgbClr val="FF0000"/>
                </a:solidFill>
              </a:rPr>
              <a:t>Exercise</a:t>
            </a:r>
            <a:r>
              <a:rPr lang="nb-NO" b="1" dirty="0" smtClean="0">
                <a:solidFill>
                  <a:srgbClr val="FF0000"/>
                </a:solidFill>
              </a:rPr>
              <a:t>:</a:t>
            </a:r>
            <a:endParaRPr lang="nb-NO" b="1" dirty="0" smtClean="0"/>
          </a:p>
        </p:txBody>
      </p:sp>
    </p:spTree>
    <p:extLst>
      <p:ext uri="{BB962C8B-B14F-4D97-AF65-F5344CB8AC3E}">
        <p14:creationId xmlns:p14="http://schemas.microsoft.com/office/powerpoint/2010/main" val="137180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err="1" smtClean="0"/>
              <a:t>Bivariate</a:t>
            </a:r>
            <a:r>
              <a:rPr lang="nb-NO" dirty="0" smtClean="0"/>
              <a:t> petroleum </a:t>
            </a:r>
            <a:r>
              <a:rPr lang="nb-NO" dirty="0" err="1" smtClean="0"/>
              <a:t>prospects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475160"/>
              </p:ext>
            </p:extLst>
          </p:nvPr>
        </p:nvGraphicFramePr>
        <p:xfrm>
          <a:off x="457200" y="1628800"/>
          <a:ext cx="7992888" cy="2799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8222"/>
                <a:gridCol w="1998222"/>
                <a:gridCol w="1998222"/>
                <a:gridCol w="1998222"/>
              </a:tblGrid>
              <a:tr h="6457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b-NO" sz="16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Joint</a:t>
                      </a:r>
                      <a:r>
                        <a:rPr lang="nb-NO" sz="16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Failure prospect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Success prospect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Marginal probability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77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Failure prospect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0.85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0.05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0.9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77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Success prospect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0.05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0.05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77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Marginal probability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0.9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56" y="4518502"/>
            <a:ext cx="3059832" cy="22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052736"/>
            <a:ext cx="5652120" cy="423909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err="1" smtClean="0"/>
              <a:t>Example</a:t>
            </a:r>
            <a:r>
              <a:rPr lang="nb-NO" dirty="0" smtClean="0"/>
              <a:t> - </a:t>
            </a:r>
            <a:r>
              <a:rPr lang="nb-NO" dirty="0" err="1" smtClean="0"/>
              <a:t>Bivariate</a:t>
            </a:r>
            <a:r>
              <a:rPr lang="nb-NO" dirty="0" smtClean="0"/>
              <a:t> petroleum </a:t>
            </a:r>
            <a:r>
              <a:rPr lang="nb-NO" dirty="0" err="1" smtClean="0"/>
              <a:t>prospects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81803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Collect</a:t>
            </a:r>
            <a:r>
              <a:rPr lang="nb-NO" dirty="0" smtClean="0"/>
              <a:t> </a:t>
            </a:r>
            <a:r>
              <a:rPr lang="nb-NO" dirty="0" err="1"/>
              <a:t>s</a:t>
            </a:r>
            <a:r>
              <a:rPr lang="nb-NO" dirty="0" err="1" smtClean="0"/>
              <a:t>eismic</a:t>
            </a:r>
            <a:r>
              <a:rPr lang="nb-NO" dirty="0" smtClean="0"/>
              <a:t> data :VOI - </a:t>
            </a:r>
            <a:r>
              <a:rPr lang="nb-NO" dirty="0" err="1" smtClean="0"/>
              <a:t>Should</a:t>
            </a:r>
            <a:r>
              <a:rPr lang="nb-NO" dirty="0" smtClean="0"/>
              <a:t> data be </a:t>
            </a:r>
            <a:r>
              <a:rPr lang="nb-NO" dirty="0" err="1" smtClean="0"/>
              <a:t>collected</a:t>
            </a:r>
            <a:r>
              <a:rPr lang="nb-NO" dirty="0"/>
              <a:t> </a:t>
            </a:r>
            <a:r>
              <a:rPr lang="nb-NO" dirty="0" smtClean="0"/>
              <a:t>at </a:t>
            </a:r>
            <a:r>
              <a:rPr lang="nb-NO" dirty="0" err="1" smtClean="0"/>
              <a:t>both</a:t>
            </a:r>
            <a:r>
              <a:rPr lang="nb-NO" dirty="0" smtClean="0"/>
              <a:t> </a:t>
            </a:r>
            <a:r>
              <a:rPr lang="nb-NO" dirty="0" err="1" smtClean="0"/>
              <a:t>prospects</a:t>
            </a:r>
            <a:r>
              <a:rPr lang="nb-NO" dirty="0" smtClean="0"/>
              <a:t>, or just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them</a:t>
            </a:r>
            <a:r>
              <a:rPr lang="nb-NO" dirty="0" smtClean="0"/>
              <a:t>? </a:t>
            </a:r>
            <a:r>
              <a:rPr lang="nb-NO" dirty="0" err="1" smtClean="0"/>
              <a:t>Partial</a:t>
            </a:r>
            <a:r>
              <a:rPr lang="nb-NO" dirty="0" smtClean="0"/>
              <a:t> or total? </a:t>
            </a:r>
            <a:r>
              <a:rPr lang="nb-NO" dirty="0" err="1" smtClean="0"/>
              <a:t>Imperfect</a:t>
            </a:r>
            <a:r>
              <a:rPr lang="nb-NO" dirty="0" smtClean="0"/>
              <a:t> or </a:t>
            </a:r>
            <a:r>
              <a:rPr lang="nb-NO" dirty="0" err="1" smtClean="0"/>
              <a:t>perfect</a:t>
            </a:r>
            <a:r>
              <a:rPr lang="nb-NO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604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096" y="2204864"/>
            <a:ext cx="8572400" cy="28623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 smtClean="0"/>
              <a:t>Need</a:t>
            </a:r>
            <a:r>
              <a:rPr lang="nb-NO" dirty="0" smtClean="0"/>
              <a:t> to </a:t>
            </a:r>
            <a:r>
              <a:rPr lang="nb-NO" dirty="0" err="1" smtClean="0"/>
              <a:t>frame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b="1" dirty="0" err="1" smtClean="0"/>
              <a:t>decision</a:t>
            </a:r>
            <a:r>
              <a:rPr lang="nb-NO" b="1" dirty="0" smtClean="0"/>
              <a:t> </a:t>
            </a:r>
            <a:r>
              <a:rPr lang="nb-NO" b="1" dirty="0" err="1" smtClean="0"/>
              <a:t>situation</a:t>
            </a:r>
            <a:r>
              <a:rPr lang="nb-NO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freely</a:t>
            </a:r>
            <a:r>
              <a:rPr lang="nb-NO" dirty="0" smtClean="0"/>
              <a:t> </a:t>
            </a:r>
            <a:r>
              <a:rPr lang="nb-NO" dirty="0" err="1" smtClean="0"/>
              <a:t>select</a:t>
            </a:r>
            <a:r>
              <a:rPr lang="nb-NO" dirty="0" smtClean="0"/>
              <a:t> (profitable) </a:t>
            </a:r>
            <a:r>
              <a:rPr lang="nb-NO" dirty="0" err="1" smtClean="0"/>
              <a:t>prospects</a:t>
            </a:r>
            <a:r>
              <a:rPr lang="nb-NO" dirty="0" smtClean="0"/>
              <a:t>, or must </a:t>
            </a:r>
            <a:r>
              <a:rPr lang="nb-NO" dirty="0" err="1" smtClean="0"/>
              <a:t>both</a:t>
            </a:r>
            <a:r>
              <a:rPr lang="nb-NO" dirty="0" smtClean="0"/>
              <a:t> be </a:t>
            </a:r>
            <a:r>
              <a:rPr lang="nb-NO" dirty="0" err="1" smtClean="0"/>
              <a:t>selected</a:t>
            </a:r>
            <a:r>
              <a:rPr lang="nb-NO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Does</a:t>
            </a:r>
            <a:r>
              <a:rPr lang="nb-NO" dirty="0" smtClean="0"/>
              <a:t> </a:t>
            </a:r>
            <a:r>
              <a:rPr lang="nb-NO" dirty="0" err="1" smtClean="0"/>
              <a:t>value</a:t>
            </a:r>
            <a:r>
              <a:rPr lang="nb-NO" dirty="0" smtClean="0"/>
              <a:t> </a:t>
            </a:r>
            <a:r>
              <a:rPr lang="nb-NO" dirty="0" err="1" smtClean="0"/>
              <a:t>decouple</a:t>
            </a:r>
            <a:r>
              <a:rPr lang="nb-NO" dirty="0" smtClean="0"/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do </a:t>
            </a:r>
            <a:r>
              <a:rPr lang="nb-NO" dirty="0" err="1" smtClean="0"/>
              <a:t>sequential</a:t>
            </a:r>
            <a:r>
              <a:rPr lang="nb-NO" dirty="0" smtClean="0"/>
              <a:t> </a:t>
            </a:r>
            <a:r>
              <a:rPr lang="nb-NO" dirty="0" err="1" smtClean="0"/>
              <a:t>selection</a:t>
            </a:r>
            <a:r>
              <a:rPr lang="nb-NO" dirty="0" smtClean="0"/>
              <a:t>? </a:t>
            </a:r>
            <a:endParaRPr lang="nb-NO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r>
              <a:rPr lang="nb-NO" dirty="0" err="1" smtClean="0"/>
              <a:t>Need</a:t>
            </a:r>
            <a:r>
              <a:rPr lang="nb-NO" dirty="0" smtClean="0"/>
              <a:t> to </a:t>
            </a:r>
            <a:r>
              <a:rPr lang="nb-NO" dirty="0" err="1" smtClean="0"/>
              <a:t>study</a:t>
            </a:r>
            <a:r>
              <a:rPr lang="nb-NO" dirty="0" smtClean="0"/>
              <a:t> </a:t>
            </a:r>
            <a:r>
              <a:rPr lang="nb-NO" b="1" dirty="0" err="1" smtClean="0"/>
              <a:t>information</a:t>
            </a:r>
            <a:r>
              <a:rPr lang="nb-NO" b="1" dirty="0" smtClean="0"/>
              <a:t> </a:t>
            </a:r>
            <a:r>
              <a:rPr lang="nb-NO" b="1" dirty="0" err="1" smtClean="0"/>
              <a:t>gathering</a:t>
            </a:r>
            <a:r>
              <a:rPr lang="nb-NO" b="1" dirty="0" smtClean="0"/>
              <a:t> </a:t>
            </a:r>
            <a:r>
              <a:rPr lang="nb-NO" dirty="0" err="1" smtClean="0"/>
              <a:t>options</a:t>
            </a:r>
            <a:r>
              <a:rPr lang="nb-NO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Imperfect</a:t>
            </a:r>
            <a:r>
              <a:rPr lang="nb-NO" dirty="0" smtClean="0"/>
              <a:t> (</a:t>
            </a:r>
            <a:r>
              <a:rPr lang="nb-NO" dirty="0" err="1" smtClean="0"/>
              <a:t>seismic</a:t>
            </a:r>
            <a:r>
              <a:rPr lang="nb-NO" dirty="0" smtClean="0"/>
              <a:t>), or </a:t>
            </a:r>
            <a:r>
              <a:rPr lang="nb-NO" dirty="0" err="1" smtClean="0"/>
              <a:t>perfect</a:t>
            </a:r>
            <a:r>
              <a:rPr lang="nb-NO" dirty="0" smtClean="0"/>
              <a:t> (</a:t>
            </a:r>
            <a:r>
              <a:rPr lang="nb-NO" dirty="0" err="1" smtClean="0"/>
              <a:t>well</a:t>
            </a:r>
            <a:r>
              <a:rPr lang="nb-NO" dirty="0" smtClean="0"/>
              <a:t> data)?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test </a:t>
            </a:r>
            <a:r>
              <a:rPr lang="nb-NO" dirty="0" err="1" smtClean="0"/>
              <a:t>both</a:t>
            </a:r>
            <a:r>
              <a:rPr lang="nb-NO" dirty="0" smtClean="0"/>
              <a:t> </a:t>
            </a:r>
            <a:r>
              <a:rPr lang="nb-NO" dirty="0" err="1" smtClean="0"/>
              <a:t>prospects</a:t>
            </a:r>
            <a:r>
              <a:rPr lang="nb-NO" dirty="0" smtClean="0"/>
              <a:t>, or </a:t>
            </a:r>
            <a:r>
              <a:rPr lang="nb-NO" dirty="0" err="1" smtClean="0"/>
              <a:t>only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(total or </a:t>
            </a:r>
            <a:r>
              <a:rPr lang="nb-NO" dirty="0" err="1" smtClean="0"/>
              <a:t>partial</a:t>
            </a:r>
            <a:r>
              <a:rPr lang="nb-NO" dirty="0" smtClean="0"/>
              <a:t>)? </a:t>
            </a:r>
            <a:endParaRPr lang="nb-NO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perform</a:t>
            </a:r>
            <a:r>
              <a:rPr lang="nb-NO" dirty="0" smtClean="0"/>
              <a:t> </a:t>
            </a:r>
            <a:r>
              <a:rPr lang="nb-NO" dirty="0" err="1" smtClean="0"/>
              <a:t>sequential</a:t>
            </a:r>
            <a:r>
              <a:rPr lang="nb-NO" dirty="0" smtClean="0"/>
              <a:t> testing?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16632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err="1" smtClean="0"/>
              <a:t>Bivariate</a:t>
            </a:r>
            <a:r>
              <a:rPr lang="nb-NO" dirty="0" smtClean="0"/>
              <a:t> petroleum </a:t>
            </a:r>
            <a:r>
              <a:rPr lang="nb-NO" dirty="0" err="1" smtClean="0"/>
              <a:t>prospects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1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096" y="2204864"/>
            <a:ext cx="8572400" cy="28623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 smtClean="0"/>
              <a:t>Need</a:t>
            </a:r>
            <a:r>
              <a:rPr lang="nb-NO" dirty="0" smtClean="0"/>
              <a:t> to </a:t>
            </a:r>
            <a:r>
              <a:rPr lang="nb-NO" dirty="0" err="1" smtClean="0"/>
              <a:t>frame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b="1" dirty="0" err="1" smtClean="0"/>
              <a:t>decision</a:t>
            </a:r>
            <a:r>
              <a:rPr lang="nb-NO" b="1" dirty="0" smtClean="0"/>
              <a:t> </a:t>
            </a:r>
            <a:r>
              <a:rPr lang="nb-NO" b="1" dirty="0" err="1" smtClean="0"/>
              <a:t>situation</a:t>
            </a:r>
            <a:r>
              <a:rPr lang="nb-NO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freely</a:t>
            </a:r>
            <a:r>
              <a:rPr lang="nb-NO" dirty="0" smtClean="0"/>
              <a:t> </a:t>
            </a:r>
            <a:r>
              <a:rPr lang="nb-NO" dirty="0" err="1" smtClean="0"/>
              <a:t>select</a:t>
            </a:r>
            <a:r>
              <a:rPr lang="nb-NO" dirty="0" smtClean="0"/>
              <a:t> (profitable) </a:t>
            </a:r>
            <a:r>
              <a:rPr lang="nb-NO" dirty="0" err="1" smtClean="0"/>
              <a:t>prospects</a:t>
            </a:r>
            <a:r>
              <a:rPr lang="nb-NO" dirty="0" smtClean="0"/>
              <a:t>, or must </a:t>
            </a:r>
            <a:r>
              <a:rPr lang="nb-NO" dirty="0" err="1" smtClean="0"/>
              <a:t>both</a:t>
            </a:r>
            <a:r>
              <a:rPr lang="nb-NO" dirty="0" smtClean="0"/>
              <a:t> be </a:t>
            </a:r>
            <a:r>
              <a:rPr lang="nb-NO" dirty="0" err="1" smtClean="0"/>
              <a:t>selected</a:t>
            </a:r>
            <a:r>
              <a:rPr lang="nb-NO" dirty="0" smtClean="0"/>
              <a:t>. </a:t>
            </a:r>
            <a:r>
              <a:rPr lang="nb-NO" dirty="0" err="1" smtClean="0">
                <a:solidFill>
                  <a:srgbClr val="FF0000"/>
                </a:solidFill>
              </a:rPr>
              <a:t>Free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selection</a:t>
            </a:r>
            <a:r>
              <a:rPr lang="nb-NO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Does</a:t>
            </a:r>
            <a:r>
              <a:rPr lang="nb-NO" dirty="0" smtClean="0"/>
              <a:t> </a:t>
            </a:r>
            <a:r>
              <a:rPr lang="nb-NO" dirty="0" err="1" smtClean="0"/>
              <a:t>value</a:t>
            </a:r>
            <a:r>
              <a:rPr lang="nb-NO" dirty="0" smtClean="0"/>
              <a:t> </a:t>
            </a:r>
            <a:r>
              <a:rPr lang="nb-NO" dirty="0" err="1" smtClean="0"/>
              <a:t>decouple</a:t>
            </a:r>
            <a:r>
              <a:rPr lang="nb-NO" dirty="0" smtClean="0"/>
              <a:t>? </a:t>
            </a:r>
            <a:r>
              <a:rPr lang="nb-NO" dirty="0" err="1" smtClean="0">
                <a:solidFill>
                  <a:srgbClr val="FF0000"/>
                </a:solidFill>
              </a:rPr>
              <a:t>Yes</a:t>
            </a:r>
            <a:r>
              <a:rPr lang="nb-NO" dirty="0" smtClean="0">
                <a:solidFill>
                  <a:srgbClr val="FF0000"/>
                </a:solidFill>
              </a:rPr>
              <a:t>, </a:t>
            </a:r>
            <a:r>
              <a:rPr lang="nb-NO" dirty="0" err="1" smtClean="0">
                <a:solidFill>
                  <a:srgbClr val="FF0000"/>
                </a:solidFill>
              </a:rPr>
              <a:t>no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communication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between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prospects</a:t>
            </a:r>
            <a:r>
              <a:rPr lang="nb-NO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do </a:t>
            </a:r>
            <a:r>
              <a:rPr lang="nb-NO" dirty="0" err="1" smtClean="0"/>
              <a:t>sequential</a:t>
            </a:r>
            <a:r>
              <a:rPr lang="nb-NO" dirty="0" smtClean="0"/>
              <a:t> </a:t>
            </a:r>
            <a:r>
              <a:rPr lang="nb-NO" dirty="0" err="1" smtClean="0"/>
              <a:t>selection</a:t>
            </a:r>
            <a:r>
              <a:rPr lang="nb-NO" dirty="0" smtClean="0"/>
              <a:t>? </a:t>
            </a:r>
            <a:r>
              <a:rPr lang="nb-NO" dirty="0" smtClean="0">
                <a:solidFill>
                  <a:srgbClr val="FF0000"/>
                </a:solidFill>
              </a:rPr>
              <a:t>Non-</a:t>
            </a:r>
            <a:r>
              <a:rPr lang="nb-NO" dirty="0" err="1" smtClean="0">
                <a:solidFill>
                  <a:srgbClr val="FF0000"/>
                </a:solidFill>
              </a:rPr>
              <a:t>sequential</a:t>
            </a:r>
            <a:r>
              <a:rPr lang="nb-NO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r>
              <a:rPr lang="nb-NO" dirty="0" err="1" smtClean="0"/>
              <a:t>Need</a:t>
            </a:r>
            <a:r>
              <a:rPr lang="nb-NO" dirty="0" smtClean="0"/>
              <a:t> to </a:t>
            </a:r>
            <a:r>
              <a:rPr lang="nb-NO" dirty="0" err="1" smtClean="0"/>
              <a:t>study</a:t>
            </a:r>
            <a:r>
              <a:rPr lang="nb-NO" dirty="0" smtClean="0"/>
              <a:t> </a:t>
            </a:r>
            <a:r>
              <a:rPr lang="nb-NO" b="1" dirty="0" err="1" smtClean="0"/>
              <a:t>information</a:t>
            </a:r>
            <a:r>
              <a:rPr lang="nb-NO" b="1" dirty="0" smtClean="0"/>
              <a:t> </a:t>
            </a:r>
            <a:r>
              <a:rPr lang="nb-NO" b="1" dirty="0" err="1" smtClean="0"/>
              <a:t>gathering</a:t>
            </a:r>
            <a:r>
              <a:rPr lang="nb-NO" b="1" dirty="0" smtClean="0"/>
              <a:t> </a:t>
            </a:r>
            <a:r>
              <a:rPr lang="nb-NO" dirty="0" err="1" smtClean="0"/>
              <a:t>options</a:t>
            </a:r>
            <a:r>
              <a:rPr lang="nb-NO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Imperfect</a:t>
            </a:r>
            <a:r>
              <a:rPr lang="nb-NO" dirty="0" smtClean="0"/>
              <a:t> (</a:t>
            </a:r>
            <a:r>
              <a:rPr lang="nb-NO" dirty="0" err="1" smtClean="0"/>
              <a:t>seismic</a:t>
            </a:r>
            <a:r>
              <a:rPr lang="nb-NO" dirty="0" smtClean="0"/>
              <a:t>), or </a:t>
            </a:r>
            <a:r>
              <a:rPr lang="nb-NO" dirty="0" err="1" smtClean="0"/>
              <a:t>perfect</a:t>
            </a:r>
            <a:r>
              <a:rPr lang="nb-NO" dirty="0" smtClean="0"/>
              <a:t> (</a:t>
            </a:r>
            <a:r>
              <a:rPr lang="nb-NO" dirty="0" err="1" smtClean="0"/>
              <a:t>well</a:t>
            </a:r>
            <a:r>
              <a:rPr lang="nb-NO" dirty="0" smtClean="0"/>
              <a:t> data)?  </a:t>
            </a:r>
            <a:r>
              <a:rPr lang="nb-NO" dirty="0" err="1" smtClean="0">
                <a:solidFill>
                  <a:srgbClr val="FF0000"/>
                </a:solidFill>
              </a:rPr>
              <a:t>Study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both</a:t>
            </a:r>
            <a:r>
              <a:rPr lang="nb-NO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test </a:t>
            </a:r>
            <a:r>
              <a:rPr lang="nb-NO" dirty="0" err="1" smtClean="0"/>
              <a:t>both</a:t>
            </a:r>
            <a:r>
              <a:rPr lang="nb-NO" dirty="0" smtClean="0"/>
              <a:t> </a:t>
            </a:r>
            <a:r>
              <a:rPr lang="nb-NO" dirty="0" err="1" smtClean="0"/>
              <a:t>prospects</a:t>
            </a:r>
            <a:r>
              <a:rPr lang="nb-NO" dirty="0" smtClean="0"/>
              <a:t>, or </a:t>
            </a:r>
            <a:r>
              <a:rPr lang="nb-NO" dirty="0" err="1" smtClean="0"/>
              <a:t>only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(total or </a:t>
            </a:r>
            <a:r>
              <a:rPr lang="nb-NO" dirty="0" err="1" smtClean="0"/>
              <a:t>partial</a:t>
            </a:r>
            <a:r>
              <a:rPr lang="nb-NO" dirty="0" smtClean="0"/>
              <a:t>)? </a:t>
            </a:r>
            <a:r>
              <a:rPr lang="nb-NO" dirty="0" err="1" smtClean="0">
                <a:solidFill>
                  <a:srgbClr val="FF0000"/>
                </a:solidFill>
              </a:rPr>
              <a:t>Study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both</a:t>
            </a:r>
            <a:r>
              <a:rPr lang="nb-NO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perform</a:t>
            </a:r>
            <a:r>
              <a:rPr lang="nb-NO" dirty="0" smtClean="0"/>
              <a:t> </a:t>
            </a:r>
            <a:r>
              <a:rPr lang="nb-NO" dirty="0" err="1" smtClean="0"/>
              <a:t>sequential</a:t>
            </a:r>
            <a:r>
              <a:rPr lang="nb-NO" dirty="0" smtClean="0"/>
              <a:t> testing? </a:t>
            </a:r>
            <a:r>
              <a:rPr lang="nb-NO" dirty="0" smtClean="0">
                <a:solidFill>
                  <a:srgbClr val="FF0000"/>
                </a:solidFill>
              </a:rPr>
              <a:t>Not done </a:t>
            </a:r>
            <a:r>
              <a:rPr lang="nb-NO" dirty="0" err="1" smtClean="0">
                <a:solidFill>
                  <a:srgbClr val="FF0000"/>
                </a:solidFill>
              </a:rPr>
              <a:t>here</a:t>
            </a:r>
            <a:r>
              <a:rPr lang="nb-NO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16632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err="1" smtClean="0"/>
              <a:t>Bivariate</a:t>
            </a:r>
            <a:r>
              <a:rPr lang="nb-NO" dirty="0" smtClean="0"/>
              <a:t> petroleum </a:t>
            </a:r>
            <a:r>
              <a:rPr lang="nb-NO" dirty="0" err="1" smtClean="0"/>
              <a:t>prospects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328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err="1" smtClean="0"/>
              <a:t>Bivariate</a:t>
            </a:r>
            <a:r>
              <a:rPr lang="nb-NO" dirty="0" smtClean="0"/>
              <a:t> </a:t>
            </a:r>
            <a:r>
              <a:rPr lang="nb-NO" dirty="0" err="1" smtClean="0"/>
              <a:t>prospects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r>
              <a:rPr lang="nb-NO" dirty="0" smtClean="0"/>
              <a:t> - </a:t>
            </a:r>
            <a:r>
              <a:rPr lang="nb-NO" dirty="0" err="1" smtClean="0"/>
              <a:t>perfect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547500"/>
            <a:ext cx="6600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Assume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freely</a:t>
            </a:r>
            <a:r>
              <a:rPr lang="nb-NO" dirty="0" smtClean="0"/>
              <a:t> </a:t>
            </a:r>
            <a:r>
              <a:rPr lang="nb-NO" dirty="0" err="1" smtClean="0"/>
              <a:t>select</a:t>
            </a:r>
            <a:r>
              <a:rPr lang="nb-NO" dirty="0" smtClean="0"/>
              <a:t> (</a:t>
            </a:r>
            <a:r>
              <a:rPr lang="nb-NO" dirty="0" err="1" smtClean="0"/>
              <a:t>develop</a:t>
            </a:r>
            <a:r>
              <a:rPr lang="nb-NO" dirty="0" smtClean="0"/>
              <a:t>) </a:t>
            </a:r>
            <a:r>
              <a:rPr lang="nb-NO" dirty="0" err="1" smtClean="0"/>
              <a:t>prospects</a:t>
            </a:r>
            <a:r>
              <a:rPr lang="nb-NO" dirty="0" smtClean="0"/>
              <a:t>, </a:t>
            </a:r>
            <a:r>
              <a:rPr lang="nb-NO" dirty="0" err="1" smtClean="0"/>
              <a:t>if</a:t>
            </a:r>
            <a:r>
              <a:rPr lang="nb-NO" dirty="0" smtClean="0"/>
              <a:t> profitable.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250385"/>
              </p:ext>
            </p:extLst>
          </p:nvPr>
        </p:nvGraphicFramePr>
        <p:xfrm>
          <a:off x="2863850" y="2613025"/>
          <a:ext cx="4929188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38" name="Equation" r:id="rId3" imgW="2514600" imgH="711000" progId="Equation.DSMT4">
                  <p:embed/>
                </p:oleObj>
              </mc:Choice>
              <mc:Fallback>
                <p:oleObj name="Equation" r:id="rId3" imgW="25146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2613025"/>
                        <a:ext cx="4929188" cy="1409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559871"/>
              </p:ext>
            </p:extLst>
          </p:nvPr>
        </p:nvGraphicFramePr>
        <p:xfrm>
          <a:off x="3234657" y="1988840"/>
          <a:ext cx="2674685" cy="431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39" name="Equation" r:id="rId5" imgW="1422360" imgH="228600" progId="Equation.DSMT4">
                  <p:embed/>
                </p:oleObj>
              </mc:Choice>
              <mc:Fallback>
                <p:oleObj name="Equation" r:id="rId5" imgW="1422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4657" y="1988840"/>
                        <a:ext cx="2674685" cy="4313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03872"/>
              </p:ext>
            </p:extLst>
          </p:nvPr>
        </p:nvGraphicFramePr>
        <p:xfrm>
          <a:off x="2792413" y="3979863"/>
          <a:ext cx="5524500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40" name="Equation" r:id="rId7" imgW="2819160" imgH="711000" progId="Equation.DSMT4">
                  <p:embed/>
                </p:oleObj>
              </mc:Choice>
              <mc:Fallback>
                <p:oleObj name="Equation" r:id="rId7" imgW="281916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413" y="3979863"/>
                        <a:ext cx="5524500" cy="14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984282"/>
              </p:ext>
            </p:extLst>
          </p:nvPr>
        </p:nvGraphicFramePr>
        <p:xfrm>
          <a:off x="3053556" y="5589240"/>
          <a:ext cx="30368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41" name="Equation" r:id="rId9" imgW="1549080" imgH="253800" progId="Equation.DSMT4">
                  <p:embed/>
                </p:oleObj>
              </mc:Choice>
              <mc:Fallback>
                <p:oleObj name="Equation" r:id="rId9" imgW="1549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3556" y="5589240"/>
                        <a:ext cx="303688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>
            <a:stCxn id="20" idx="3"/>
          </p:cNvCxnSpPr>
          <p:nvPr/>
        </p:nvCxnSpPr>
        <p:spPr>
          <a:xfrm>
            <a:off x="1907704" y="4509120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79512" y="4005064"/>
            <a:ext cx="17281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Total clairvoyant </a:t>
            </a:r>
            <a:r>
              <a:rPr lang="nb-NO" dirty="0" err="1" smtClean="0"/>
              <a:t>information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0" idx="3"/>
          </p:cNvCxnSpPr>
          <p:nvPr/>
        </p:nvCxnSpPr>
        <p:spPr>
          <a:xfrm>
            <a:off x="1907704" y="4509120"/>
            <a:ext cx="86409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056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err="1" smtClean="0"/>
              <a:t>Bivariate</a:t>
            </a:r>
            <a:r>
              <a:rPr lang="nb-NO" dirty="0" smtClean="0"/>
              <a:t> </a:t>
            </a:r>
            <a:r>
              <a:rPr lang="nb-NO" dirty="0" err="1" smtClean="0"/>
              <a:t>prospects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r>
              <a:rPr lang="nb-NO" dirty="0" smtClean="0"/>
              <a:t> - </a:t>
            </a:r>
            <a:r>
              <a:rPr lang="nb-NO" dirty="0" err="1" smtClean="0"/>
              <a:t>perfect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547500"/>
            <a:ext cx="6600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Assume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freely</a:t>
            </a:r>
            <a:r>
              <a:rPr lang="nb-NO" dirty="0" smtClean="0"/>
              <a:t> </a:t>
            </a:r>
            <a:r>
              <a:rPr lang="nb-NO" dirty="0" err="1" smtClean="0"/>
              <a:t>select</a:t>
            </a:r>
            <a:r>
              <a:rPr lang="nb-NO" dirty="0" smtClean="0"/>
              <a:t> (</a:t>
            </a:r>
            <a:r>
              <a:rPr lang="nb-NO" dirty="0" err="1" smtClean="0"/>
              <a:t>develop</a:t>
            </a:r>
            <a:r>
              <a:rPr lang="nb-NO" dirty="0" smtClean="0"/>
              <a:t>) </a:t>
            </a:r>
            <a:r>
              <a:rPr lang="nb-NO" dirty="0" err="1" smtClean="0"/>
              <a:t>prospects</a:t>
            </a:r>
            <a:r>
              <a:rPr lang="nb-NO" dirty="0" smtClean="0"/>
              <a:t>, </a:t>
            </a:r>
            <a:r>
              <a:rPr lang="nb-NO" dirty="0" err="1" smtClean="0"/>
              <a:t>if</a:t>
            </a:r>
            <a:r>
              <a:rPr lang="nb-NO" dirty="0" smtClean="0"/>
              <a:t> profitable.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974947"/>
              </p:ext>
            </p:extLst>
          </p:nvPr>
        </p:nvGraphicFramePr>
        <p:xfrm>
          <a:off x="2863850" y="2613025"/>
          <a:ext cx="4929188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6" name="Equation" r:id="rId3" imgW="2514600" imgH="711000" progId="Equation.DSMT4">
                  <p:embed/>
                </p:oleObj>
              </mc:Choice>
              <mc:Fallback>
                <p:oleObj name="Equation" r:id="rId3" imgW="25146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2613025"/>
                        <a:ext cx="4929188" cy="1409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582584"/>
              </p:ext>
            </p:extLst>
          </p:nvPr>
        </p:nvGraphicFramePr>
        <p:xfrm>
          <a:off x="3234657" y="1988840"/>
          <a:ext cx="2674685" cy="431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7" name="Equation" r:id="rId5" imgW="1422360" imgH="228600" progId="Equation.DSMT4">
                  <p:embed/>
                </p:oleObj>
              </mc:Choice>
              <mc:Fallback>
                <p:oleObj name="Equation" r:id="rId5" imgW="1422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4657" y="1988840"/>
                        <a:ext cx="2674685" cy="4313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979958"/>
              </p:ext>
            </p:extLst>
          </p:nvPr>
        </p:nvGraphicFramePr>
        <p:xfrm>
          <a:off x="1398463" y="4476006"/>
          <a:ext cx="7566025" cy="226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8" name="Equation" r:id="rId7" imgW="3860640" imgH="1143000" progId="Equation.DSMT4">
                  <p:embed/>
                </p:oleObj>
              </mc:Choice>
              <mc:Fallback>
                <p:oleObj name="Equation" r:id="rId7" imgW="386064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463" y="4476006"/>
                        <a:ext cx="7566025" cy="2265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8" name="Straight Arrow Connector 17"/>
          <p:cNvCxnSpPr>
            <a:stCxn id="20" idx="3"/>
          </p:cNvCxnSpPr>
          <p:nvPr/>
        </p:nvCxnSpPr>
        <p:spPr>
          <a:xfrm>
            <a:off x="1754769" y="4005064"/>
            <a:ext cx="368959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6577" y="3501008"/>
            <a:ext cx="17281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Partial</a:t>
            </a:r>
            <a:r>
              <a:rPr lang="nb-NO" dirty="0" smtClean="0"/>
              <a:t> clairvoyant </a:t>
            </a:r>
            <a:r>
              <a:rPr lang="nb-NO" dirty="0" err="1" smtClean="0"/>
              <a:t>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05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670165"/>
              </p:ext>
            </p:extLst>
          </p:nvPr>
        </p:nvGraphicFramePr>
        <p:xfrm>
          <a:off x="1475656" y="2832725"/>
          <a:ext cx="407828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0" name="Equation" r:id="rId3" imgW="2361960" imgH="279360" progId="Equation.DSMT4">
                  <p:embed/>
                </p:oleObj>
              </mc:Choice>
              <mc:Fallback>
                <p:oleObj name="Equation" r:id="rId3" imgW="23619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832725"/>
                        <a:ext cx="4078288" cy="477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err="1" smtClean="0"/>
              <a:t>Bivariate</a:t>
            </a:r>
            <a:r>
              <a:rPr lang="nb-NO" dirty="0" smtClean="0"/>
              <a:t> </a:t>
            </a:r>
            <a:r>
              <a:rPr lang="nb-NO" dirty="0" err="1" smtClean="0"/>
              <a:t>prospects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r>
              <a:rPr lang="nb-NO" dirty="0"/>
              <a:t> </a:t>
            </a:r>
            <a:r>
              <a:rPr lang="nb-NO" dirty="0" smtClean="0"/>
              <a:t>- </a:t>
            </a:r>
            <a:r>
              <a:rPr lang="nb-NO" dirty="0" err="1"/>
              <a:t>i</a:t>
            </a:r>
            <a:r>
              <a:rPr lang="nb-NO" dirty="0" err="1" smtClean="0"/>
              <a:t>mperfect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38990"/>
            <a:ext cx="4355976" cy="326698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3568" y="22048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Define</a:t>
            </a:r>
            <a:r>
              <a:rPr lang="nb-NO" dirty="0" smtClean="0"/>
              <a:t> </a:t>
            </a:r>
            <a:r>
              <a:rPr lang="nb-NO" dirty="0" err="1" smtClean="0"/>
              <a:t>sensitivity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seismic</a:t>
            </a:r>
            <a:r>
              <a:rPr lang="nb-NO" dirty="0" smtClean="0"/>
              <a:t> test (</a:t>
            </a:r>
            <a:r>
              <a:rPr lang="nb-NO" dirty="0" err="1" smtClean="0"/>
              <a:t>imperfect</a:t>
            </a:r>
            <a:r>
              <a:rPr lang="nb-NO" dirty="0" smtClean="0"/>
              <a:t>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9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err="1" smtClean="0"/>
              <a:t>Bivariate</a:t>
            </a:r>
            <a:r>
              <a:rPr lang="nb-NO" dirty="0" smtClean="0"/>
              <a:t> </a:t>
            </a:r>
            <a:r>
              <a:rPr lang="nb-NO" dirty="0" err="1" smtClean="0"/>
              <a:t>prospects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r>
              <a:rPr lang="nb-NO" dirty="0" smtClean="0"/>
              <a:t> - </a:t>
            </a:r>
            <a:r>
              <a:rPr lang="nb-NO" dirty="0" err="1" smtClean="0"/>
              <a:t>imperfect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547500"/>
            <a:ext cx="6600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Assume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freely</a:t>
            </a:r>
            <a:r>
              <a:rPr lang="nb-NO" dirty="0" smtClean="0"/>
              <a:t> </a:t>
            </a:r>
            <a:r>
              <a:rPr lang="nb-NO" dirty="0" err="1" smtClean="0"/>
              <a:t>select</a:t>
            </a:r>
            <a:r>
              <a:rPr lang="nb-NO" dirty="0" smtClean="0"/>
              <a:t> (</a:t>
            </a:r>
            <a:r>
              <a:rPr lang="nb-NO" dirty="0" err="1" smtClean="0"/>
              <a:t>develop</a:t>
            </a:r>
            <a:r>
              <a:rPr lang="nb-NO" dirty="0" smtClean="0"/>
              <a:t>) </a:t>
            </a:r>
            <a:r>
              <a:rPr lang="nb-NO" dirty="0" err="1" smtClean="0"/>
              <a:t>prospects</a:t>
            </a:r>
            <a:r>
              <a:rPr lang="nb-NO" dirty="0" smtClean="0"/>
              <a:t>, </a:t>
            </a:r>
            <a:r>
              <a:rPr lang="nb-NO" dirty="0" err="1" smtClean="0"/>
              <a:t>if</a:t>
            </a:r>
            <a:r>
              <a:rPr lang="nb-NO" dirty="0" smtClean="0"/>
              <a:t> profitable.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29547"/>
              </p:ext>
            </p:extLst>
          </p:nvPr>
        </p:nvGraphicFramePr>
        <p:xfrm>
          <a:off x="2863850" y="2613025"/>
          <a:ext cx="4929188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34" name="Equation" r:id="rId3" imgW="2514600" imgH="711000" progId="Equation.DSMT4">
                  <p:embed/>
                </p:oleObj>
              </mc:Choice>
              <mc:Fallback>
                <p:oleObj name="Equation" r:id="rId3" imgW="25146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2613025"/>
                        <a:ext cx="4929188" cy="1409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122582"/>
              </p:ext>
            </p:extLst>
          </p:nvPr>
        </p:nvGraphicFramePr>
        <p:xfrm>
          <a:off x="3234657" y="1988840"/>
          <a:ext cx="2674685" cy="431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35" name="Equation" r:id="rId5" imgW="1422360" imgH="228600" progId="Equation.DSMT4">
                  <p:embed/>
                </p:oleObj>
              </mc:Choice>
              <mc:Fallback>
                <p:oleObj name="Equation" r:id="rId5" imgW="1422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4657" y="1988840"/>
                        <a:ext cx="2674685" cy="4313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871203"/>
              </p:ext>
            </p:extLst>
          </p:nvPr>
        </p:nvGraphicFramePr>
        <p:xfrm>
          <a:off x="2146300" y="4230688"/>
          <a:ext cx="682148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36" name="Equation" r:id="rId7" imgW="3479760" imgH="457200" progId="Equation.DSMT4">
                  <p:embed/>
                </p:oleObj>
              </mc:Choice>
              <mc:Fallback>
                <p:oleObj name="Equation" r:id="rId7" imgW="34797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4230688"/>
                        <a:ext cx="6821488" cy="904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146796"/>
              </p:ext>
            </p:extLst>
          </p:nvPr>
        </p:nvGraphicFramePr>
        <p:xfrm>
          <a:off x="3053556" y="5589240"/>
          <a:ext cx="30368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37" name="Equation" r:id="rId9" imgW="1549080" imgH="253800" progId="Equation.DSMT4">
                  <p:embed/>
                </p:oleObj>
              </mc:Choice>
              <mc:Fallback>
                <p:oleObj name="Equation" r:id="rId9" imgW="1549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3556" y="5589240"/>
                        <a:ext cx="303688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>
            <a:stCxn id="20" idx="3"/>
          </p:cNvCxnSpPr>
          <p:nvPr/>
        </p:nvCxnSpPr>
        <p:spPr>
          <a:xfrm>
            <a:off x="1907704" y="450912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79512" y="4005064"/>
            <a:ext cx="17281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Total </a:t>
            </a:r>
            <a:r>
              <a:rPr lang="nb-NO" dirty="0" err="1" smtClean="0"/>
              <a:t>imperfect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0" idx="3"/>
          </p:cNvCxnSpPr>
          <p:nvPr/>
        </p:nvCxnSpPr>
        <p:spPr>
          <a:xfrm>
            <a:off x="1907704" y="4509120"/>
            <a:ext cx="86409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4118" y="6300028"/>
            <a:ext cx="818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also</a:t>
            </a:r>
            <a:r>
              <a:rPr lang="nb-NO" dirty="0" smtClean="0"/>
              <a:t> </a:t>
            </a:r>
            <a:r>
              <a:rPr lang="nb-NO" dirty="0" err="1" smtClean="0"/>
              <a:t>purchase</a:t>
            </a:r>
            <a:r>
              <a:rPr lang="nb-NO" dirty="0" smtClean="0"/>
              <a:t> </a:t>
            </a:r>
            <a:r>
              <a:rPr lang="nb-NO" dirty="0" err="1" smtClean="0"/>
              <a:t>imperfect</a:t>
            </a:r>
            <a:r>
              <a:rPr lang="nb-NO" dirty="0" smtClean="0"/>
              <a:t> </a:t>
            </a:r>
            <a:r>
              <a:rPr lang="nb-NO" dirty="0" err="1" smtClean="0"/>
              <a:t>partial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i.e.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prospects</a:t>
            </a:r>
            <a:r>
              <a:rPr lang="nb-NO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46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6651900" cy="498892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VOI for </a:t>
            </a:r>
            <a:r>
              <a:rPr lang="nb-NO" dirty="0" err="1"/>
              <a:t>b</a:t>
            </a:r>
            <a:r>
              <a:rPr lang="nb-NO" dirty="0" err="1" smtClean="0"/>
              <a:t>ivariate</a:t>
            </a:r>
            <a:r>
              <a:rPr lang="nb-NO" dirty="0" smtClean="0"/>
              <a:t> </a:t>
            </a:r>
            <a:r>
              <a:rPr lang="nb-NO" dirty="0" err="1" smtClean="0"/>
              <a:t>prospects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2555776" y="4581128"/>
            <a:ext cx="648072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7" idx="0"/>
          </p:cNvCxnSpPr>
          <p:nvPr/>
        </p:nvCxnSpPr>
        <p:spPr>
          <a:xfrm flipV="1">
            <a:off x="2231740" y="5661249"/>
            <a:ext cx="468052" cy="5964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7504" y="6257685"/>
            <a:ext cx="424847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 smtClean="0"/>
              <a:t>Imperfect</a:t>
            </a:r>
            <a:r>
              <a:rPr lang="nb-NO" dirty="0" smtClean="0"/>
              <a:t> total </a:t>
            </a:r>
            <a:r>
              <a:rPr lang="nb-NO" dirty="0" err="1" smtClean="0"/>
              <a:t>better</a:t>
            </a:r>
            <a:r>
              <a:rPr lang="nb-NO" dirty="0" smtClean="0"/>
              <a:t> </a:t>
            </a:r>
            <a:r>
              <a:rPr lang="nb-NO" dirty="0" err="1" smtClean="0"/>
              <a:t>then</a:t>
            </a:r>
            <a:r>
              <a:rPr lang="nb-NO" dirty="0" smtClean="0"/>
              <a:t> </a:t>
            </a:r>
            <a:r>
              <a:rPr lang="nb-NO" dirty="0" err="1" smtClean="0"/>
              <a:t>partial</a:t>
            </a:r>
            <a:r>
              <a:rPr lang="nb-NO" dirty="0" smtClean="0"/>
              <a:t> </a:t>
            </a:r>
            <a:r>
              <a:rPr lang="nb-NO" dirty="0" err="1" smtClean="0"/>
              <a:t>perfect</a:t>
            </a:r>
            <a:r>
              <a:rPr lang="nb-NO" dirty="0" smtClean="0"/>
              <a:t>.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047406">
            <a:off x="4809225" y="1086266"/>
            <a:ext cx="648072" cy="33042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9" idx="2"/>
          </p:cNvCxnSpPr>
          <p:nvPr/>
        </p:nvCxnSpPr>
        <p:spPr>
          <a:xfrm flipH="1" flipV="1">
            <a:off x="5054193" y="3052615"/>
            <a:ext cx="1833020" cy="3389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16016" y="6257685"/>
            <a:ext cx="434239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 smtClean="0"/>
              <a:t>Partial</a:t>
            </a:r>
            <a:r>
              <a:rPr lang="nb-NO" dirty="0" smtClean="0"/>
              <a:t> </a:t>
            </a:r>
            <a:r>
              <a:rPr lang="nb-NO" dirty="0" err="1" smtClean="0"/>
              <a:t>perfect</a:t>
            </a:r>
            <a:r>
              <a:rPr lang="nb-NO" dirty="0" smtClean="0"/>
              <a:t> is </a:t>
            </a:r>
            <a:r>
              <a:rPr lang="nb-NO" dirty="0" err="1" smtClean="0"/>
              <a:t>better</a:t>
            </a:r>
            <a:r>
              <a:rPr lang="nb-NO" dirty="0" smtClean="0"/>
              <a:t> </a:t>
            </a:r>
            <a:r>
              <a:rPr lang="nb-NO" dirty="0" err="1" smtClean="0"/>
              <a:t>than</a:t>
            </a:r>
            <a:r>
              <a:rPr lang="nb-NO" dirty="0" smtClean="0"/>
              <a:t> </a:t>
            </a:r>
            <a:r>
              <a:rPr lang="nb-NO" dirty="0" err="1" smtClean="0"/>
              <a:t>imperfect</a:t>
            </a:r>
            <a:r>
              <a:rPr lang="nb-NO" dirty="0" smtClean="0"/>
              <a:t> total.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30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Dependence</a:t>
            </a:r>
            <a:r>
              <a:rPr lang="nb-NO" dirty="0" smtClean="0"/>
              <a:t>? </a:t>
            </a:r>
            <a:r>
              <a:rPr lang="nb-NO" dirty="0" err="1" smtClean="0"/>
              <a:t>Does</a:t>
            </a:r>
            <a:r>
              <a:rPr lang="nb-NO" dirty="0" smtClean="0"/>
              <a:t> it matter?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743" y="1412776"/>
            <a:ext cx="6034617" cy="4525963"/>
          </a:xfrm>
        </p:spPr>
      </p:pic>
      <p:sp>
        <p:nvSpPr>
          <p:cNvPr id="7" name="Rectangle 6"/>
          <p:cNvSpPr/>
          <p:nvPr/>
        </p:nvSpPr>
        <p:spPr>
          <a:xfrm>
            <a:off x="72008" y="2060848"/>
            <a:ext cx="1691680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Gray nodes </a:t>
            </a:r>
            <a:r>
              <a:rPr lang="nb-NO" dirty="0" err="1" smtClean="0"/>
              <a:t>are</a:t>
            </a:r>
            <a:r>
              <a:rPr lang="nb-NO" dirty="0" smtClean="0"/>
              <a:t> petroleum </a:t>
            </a:r>
            <a:r>
              <a:rPr lang="nb-NO" dirty="0" err="1" smtClean="0"/>
              <a:t>reservoir</a:t>
            </a:r>
            <a:r>
              <a:rPr lang="nb-NO" dirty="0" smtClean="0"/>
              <a:t> segments </a:t>
            </a:r>
            <a:r>
              <a:rPr lang="nb-NO" dirty="0" err="1" smtClean="0"/>
              <a:t>where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company</a:t>
            </a:r>
            <a:r>
              <a:rPr lang="nb-NO" dirty="0" smtClean="0"/>
              <a:t> </a:t>
            </a:r>
            <a:r>
              <a:rPr lang="nb-NO" dirty="0" err="1" smtClean="0"/>
              <a:t>aims</a:t>
            </a:r>
            <a:r>
              <a:rPr lang="nb-NO" dirty="0" smtClean="0"/>
              <a:t> to </a:t>
            </a:r>
            <a:r>
              <a:rPr lang="nb-NO" dirty="0" err="1" smtClean="0"/>
              <a:t>develop</a:t>
            </a:r>
            <a:r>
              <a:rPr lang="nb-NO" dirty="0" smtClean="0"/>
              <a:t> profitable </a:t>
            </a:r>
            <a:r>
              <a:rPr lang="nb-NO" dirty="0" err="1" smtClean="0"/>
              <a:t>amounts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oil</a:t>
            </a:r>
            <a:r>
              <a:rPr lang="nb-NO" dirty="0" smtClean="0"/>
              <a:t> and gas.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71800" y="6165304"/>
            <a:ext cx="5940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Martinelli</a:t>
            </a:r>
            <a:r>
              <a:rPr lang="en-US" sz="1200" dirty="0"/>
              <a:t>, G., </a:t>
            </a:r>
            <a:r>
              <a:rPr lang="en-US" sz="1200" dirty="0" err="1"/>
              <a:t>Eidsvik</a:t>
            </a:r>
            <a:r>
              <a:rPr lang="en-US" sz="1200" dirty="0"/>
              <a:t>, J., </a:t>
            </a:r>
            <a:r>
              <a:rPr lang="en-US" sz="1200" dirty="0" err="1"/>
              <a:t>Hauge</a:t>
            </a:r>
            <a:r>
              <a:rPr lang="en-US" sz="1200" dirty="0"/>
              <a:t>, R., and </a:t>
            </a:r>
            <a:r>
              <a:rPr lang="en-US" sz="1200" dirty="0" err="1"/>
              <a:t>Førland</a:t>
            </a:r>
            <a:r>
              <a:rPr lang="en-US" sz="1200" dirty="0"/>
              <a:t>, M.D., 2011, Bayesian networks for prospect analysis in the North Sea, </a:t>
            </a:r>
            <a:r>
              <a:rPr lang="en-US" sz="1200" i="1" dirty="0"/>
              <a:t>AAPG Bulletin</a:t>
            </a:r>
            <a:r>
              <a:rPr lang="en-US" sz="1200" dirty="0"/>
              <a:t>, 95, 1423-1442.</a:t>
            </a:r>
          </a:p>
        </p:txBody>
      </p:sp>
    </p:spTree>
    <p:extLst>
      <p:ext uri="{BB962C8B-B14F-4D97-AF65-F5344CB8AC3E}">
        <p14:creationId xmlns:p14="http://schemas.microsoft.com/office/powerpoint/2010/main" val="183045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6651900" cy="498892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VOI for </a:t>
            </a:r>
            <a:r>
              <a:rPr lang="nb-NO" dirty="0" err="1"/>
              <a:t>b</a:t>
            </a:r>
            <a:r>
              <a:rPr lang="nb-NO" dirty="0" err="1" smtClean="0"/>
              <a:t>ivariate</a:t>
            </a:r>
            <a:r>
              <a:rPr lang="nb-NO" dirty="0" smtClean="0"/>
              <a:t> </a:t>
            </a:r>
            <a:r>
              <a:rPr lang="nb-NO" dirty="0" err="1" smtClean="0"/>
              <a:t>prospects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2555776" y="4581128"/>
            <a:ext cx="648072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7" idx="0"/>
          </p:cNvCxnSpPr>
          <p:nvPr/>
        </p:nvCxnSpPr>
        <p:spPr>
          <a:xfrm flipV="1">
            <a:off x="2231740" y="5661249"/>
            <a:ext cx="468052" cy="5964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7504" y="6257685"/>
            <a:ext cx="424847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 smtClean="0"/>
              <a:t>Imperfect</a:t>
            </a:r>
            <a:r>
              <a:rPr lang="nb-NO" dirty="0" smtClean="0"/>
              <a:t> total </a:t>
            </a:r>
            <a:r>
              <a:rPr lang="nb-NO" dirty="0" err="1" smtClean="0"/>
              <a:t>better</a:t>
            </a:r>
            <a:r>
              <a:rPr lang="nb-NO" dirty="0" smtClean="0"/>
              <a:t> </a:t>
            </a:r>
            <a:r>
              <a:rPr lang="nb-NO" dirty="0" err="1" smtClean="0"/>
              <a:t>then</a:t>
            </a:r>
            <a:r>
              <a:rPr lang="nb-NO" dirty="0" smtClean="0"/>
              <a:t> </a:t>
            </a:r>
            <a:r>
              <a:rPr lang="nb-NO" dirty="0" err="1" smtClean="0"/>
              <a:t>partial</a:t>
            </a:r>
            <a:r>
              <a:rPr lang="nb-NO" dirty="0" smtClean="0"/>
              <a:t> </a:t>
            </a:r>
            <a:r>
              <a:rPr lang="nb-NO" dirty="0" err="1" smtClean="0"/>
              <a:t>perfect</a:t>
            </a:r>
            <a:r>
              <a:rPr lang="nb-NO" dirty="0" smtClean="0"/>
              <a:t>.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047406">
            <a:off x="4809225" y="1086266"/>
            <a:ext cx="648072" cy="33042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9" idx="2"/>
          </p:cNvCxnSpPr>
          <p:nvPr/>
        </p:nvCxnSpPr>
        <p:spPr>
          <a:xfrm flipH="1" flipV="1">
            <a:off x="5054193" y="3052615"/>
            <a:ext cx="1833020" cy="3389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16016" y="6257685"/>
            <a:ext cx="434239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 smtClean="0"/>
              <a:t>Partial</a:t>
            </a:r>
            <a:r>
              <a:rPr lang="nb-NO" dirty="0" smtClean="0"/>
              <a:t> </a:t>
            </a:r>
            <a:r>
              <a:rPr lang="nb-NO" dirty="0" err="1" smtClean="0"/>
              <a:t>perfect</a:t>
            </a:r>
            <a:r>
              <a:rPr lang="nb-NO" dirty="0" smtClean="0"/>
              <a:t> is </a:t>
            </a:r>
            <a:r>
              <a:rPr lang="nb-NO" dirty="0" err="1" smtClean="0"/>
              <a:t>better</a:t>
            </a:r>
            <a:r>
              <a:rPr lang="nb-NO" dirty="0" smtClean="0"/>
              <a:t> </a:t>
            </a:r>
            <a:r>
              <a:rPr lang="nb-NO" dirty="0" err="1" smtClean="0"/>
              <a:t>than</a:t>
            </a:r>
            <a:r>
              <a:rPr lang="nb-NO" dirty="0" smtClean="0"/>
              <a:t> </a:t>
            </a:r>
            <a:r>
              <a:rPr lang="nb-NO" dirty="0" err="1" smtClean="0"/>
              <a:t>imperfect</a:t>
            </a:r>
            <a:r>
              <a:rPr lang="nb-NO" dirty="0" smtClean="0"/>
              <a:t> total. 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339752" y="2564904"/>
            <a:ext cx="5328592" cy="0"/>
          </a:xfrm>
          <a:prstGeom prst="line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2696" y="3585057"/>
            <a:ext cx="224705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C00000"/>
                </a:solidFill>
              </a:rPr>
              <a:t>Price </a:t>
            </a:r>
            <a:r>
              <a:rPr lang="nb-NO" dirty="0" err="1" smtClean="0">
                <a:solidFill>
                  <a:srgbClr val="C00000"/>
                </a:solidFill>
              </a:rPr>
              <a:t>of</a:t>
            </a:r>
            <a:r>
              <a:rPr lang="nb-NO" dirty="0" smtClean="0">
                <a:solidFill>
                  <a:srgbClr val="C00000"/>
                </a:solidFill>
              </a:rPr>
              <a:t> test is 0.3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979712" y="2738373"/>
            <a:ext cx="720080" cy="8466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39752" y="4941168"/>
            <a:ext cx="5328592" cy="0"/>
          </a:xfrm>
          <a:prstGeom prst="line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863062" y="3954389"/>
            <a:ext cx="630070" cy="9353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408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Insight in VOI – </a:t>
            </a:r>
            <a:r>
              <a:rPr lang="nb-NO" dirty="0" err="1" smtClean="0"/>
              <a:t>Bivariate</a:t>
            </a:r>
            <a:r>
              <a:rPr lang="nb-NO" dirty="0" smtClean="0"/>
              <a:t> </a:t>
            </a:r>
            <a:r>
              <a:rPr lang="nb-NO" dirty="0" err="1" smtClean="0"/>
              <a:t>prospects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700808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VOI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partial</a:t>
            </a:r>
            <a:r>
              <a:rPr lang="nb-NO" dirty="0" smtClean="0"/>
              <a:t> testing is </a:t>
            </a:r>
            <a:r>
              <a:rPr lang="nb-NO" dirty="0" err="1" smtClean="0"/>
              <a:t>always</a:t>
            </a:r>
            <a:r>
              <a:rPr lang="nb-NO" dirty="0" smtClean="0"/>
              <a:t> less </a:t>
            </a:r>
            <a:r>
              <a:rPr lang="nb-NO" dirty="0" err="1" smtClean="0"/>
              <a:t>than</a:t>
            </a:r>
            <a:r>
              <a:rPr lang="nb-NO" dirty="0" smtClean="0"/>
              <a:t> total testing, </a:t>
            </a:r>
            <a:r>
              <a:rPr lang="nb-NO" dirty="0" err="1" smtClean="0"/>
              <a:t>with</a:t>
            </a:r>
            <a:r>
              <a:rPr lang="nb-NO" dirty="0" smtClean="0"/>
              <a:t> same </a:t>
            </a:r>
            <a:r>
              <a:rPr lang="nb-NO" dirty="0" err="1" smtClean="0"/>
              <a:t>accuracy</a:t>
            </a:r>
            <a:r>
              <a:rPr lang="nb-NO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Total </a:t>
            </a:r>
            <a:r>
              <a:rPr lang="nb-NO" dirty="0" err="1" smtClean="0"/>
              <a:t>imperfect</a:t>
            </a:r>
            <a:r>
              <a:rPr lang="nb-NO" dirty="0" smtClean="0"/>
              <a:t> test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give</a:t>
            </a:r>
            <a:r>
              <a:rPr lang="nb-NO" dirty="0" smtClean="0"/>
              <a:t> less VOI </a:t>
            </a:r>
            <a:r>
              <a:rPr lang="nb-NO" dirty="0" err="1" smtClean="0"/>
              <a:t>than</a:t>
            </a:r>
            <a:r>
              <a:rPr lang="nb-NO" dirty="0" smtClean="0"/>
              <a:t> a </a:t>
            </a:r>
            <a:r>
              <a:rPr lang="nb-NO" dirty="0" err="1" smtClean="0"/>
              <a:t>partial</a:t>
            </a:r>
            <a:r>
              <a:rPr lang="nb-NO" dirty="0" smtClean="0"/>
              <a:t> </a:t>
            </a:r>
            <a:r>
              <a:rPr lang="nb-NO" dirty="0" err="1" smtClean="0"/>
              <a:t>perfect</a:t>
            </a:r>
            <a:r>
              <a:rPr lang="nb-NO" dirty="0" smtClean="0"/>
              <a:t> test. </a:t>
            </a:r>
            <a:r>
              <a:rPr lang="nb-NO" dirty="0" err="1" smtClean="0"/>
              <a:t>Difference</a:t>
            </a:r>
            <a:r>
              <a:rPr lang="nb-NO" dirty="0" smtClean="0"/>
              <a:t> </a:t>
            </a:r>
            <a:r>
              <a:rPr lang="nb-NO" dirty="0" err="1" smtClean="0"/>
              <a:t>depends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accuracy</a:t>
            </a:r>
            <a:r>
              <a:rPr lang="nb-NO" dirty="0" smtClean="0"/>
              <a:t>, prior </a:t>
            </a:r>
            <a:r>
              <a:rPr lang="nb-NO" dirty="0" err="1" smtClean="0"/>
              <a:t>mean</a:t>
            </a:r>
            <a:r>
              <a:rPr lang="nb-NO" dirty="0" smtClean="0"/>
              <a:t> for </a:t>
            </a:r>
            <a:r>
              <a:rPr lang="nb-NO" dirty="0" err="1" smtClean="0"/>
              <a:t>values</a:t>
            </a:r>
            <a:r>
              <a:rPr lang="nb-NO" dirty="0" smtClean="0"/>
              <a:t>, and </a:t>
            </a:r>
            <a:r>
              <a:rPr lang="nb-NO" dirty="0" err="1" smtClean="0"/>
              <a:t>correlation</a:t>
            </a:r>
            <a:r>
              <a:rPr lang="nb-NO" dirty="0" smtClean="0"/>
              <a:t> in spatial </a:t>
            </a:r>
            <a:r>
              <a:rPr lang="nb-NO" dirty="0" err="1" smtClean="0"/>
              <a:t>model</a:t>
            </a:r>
            <a:r>
              <a:rPr lang="nb-NO" dirty="0" smtClean="0"/>
              <a:t>. </a:t>
            </a:r>
            <a:endParaRPr lang="nb-NO" dirty="0"/>
          </a:p>
          <a:p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VOI is </a:t>
            </a:r>
            <a:r>
              <a:rPr lang="nb-NO" dirty="0" err="1" smtClean="0"/>
              <a:t>small</a:t>
            </a:r>
            <a:r>
              <a:rPr lang="nb-NO" dirty="0" smtClean="0"/>
              <a:t> for </a:t>
            </a:r>
            <a:r>
              <a:rPr lang="nb-NO" dirty="0" err="1" smtClean="0"/>
              <a:t>low</a:t>
            </a:r>
            <a:r>
              <a:rPr lang="nb-NO" dirty="0" smtClean="0"/>
              <a:t> </a:t>
            </a:r>
            <a:r>
              <a:rPr lang="nb-NO" dirty="0" err="1" smtClean="0"/>
              <a:t>costs</a:t>
            </a:r>
            <a:r>
              <a:rPr lang="nb-NO" dirty="0" smtClean="0"/>
              <a:t> (</a:t>
            </a:r>
            <a:r>
              <a:rPr lang="nb-NO" dirty="0" err="1" smtClean="0"/>
              <a:t>easy</a:t>
            </a:r>
            <a:r>
              <a:rPr lang="nb-NO" dirty="0" smtClean="0"/>
              <a:t> to start </a:t>
            </a:r>
            <a:r>
              <a:rPr lang="nb-NO" dirty="0" err="1" smtClean="0"/>
              <a:t>development</a:t>
            </a:r>
            <a:r>
              <a:rPr lang="nb-NO" dirty="0" smtClean="0"/>
              <a:t>) and for </a:t>
            </a:r>
            <a:r>
              <a:rPr lang="nb-NO" dirty="0" err="1" smtClean="0"/>
              <a:t>high</a:t>
            </a:r>
            <a:r>
              <a:rPr lang="nb-NO" dirty="0" smtClean="0"/>
              <a:t> </a:t>
            </a:r>
            <a:r>
              <a:rPr lang="nb-NO" dirty="0" err="1" smtClean="0"/>
              <a:t>cost</a:t>
            </a:r>
            <a:r>
              <a:rPr lang="nb-NO" dirty="0" smtClean="0"/>
              <a:t> (</a:t>
            </a:r>
            <a:r>
              <a:rPr lang="nb-NO" dirty="0" err="1" smtClean="0"/>
              <a:t>easy</a:t>
            </a:r>
            <a:r>
              <a:rPr lang="nb-NO" dirty="0" smtClean="0"/>
              <a:t> to </a:t>
            </a:r>
            <a:r>
              <a:rPr lang="nb-NO" dirty="0" err="1" smtClean="0"/>
              <a:t>avoid</a:t>
            </a:r>
            <a:r>
              <a:rPr lang="nb-NO" dirty="0" smtClean="0"/>
              <a:t> </a:t>
            </a:r>
            <a:r>
              <a:rPr lang="nb-NO" dirty="0" err="1" smtClean="0"/>
              <a:t>development</a:t>
            </a:r>
            <a:r>
              <a:rPr lang="nb-NO" dirty="0" smtClean="0"/>
              <a:t>). </a:t>
            </a:r>
            <a:r>
              <a:rPr lang="nb-NO" dirty="0" err="1" smtClean="0"/>
              <a:t>We</a:t>
            </a:r>
            <a:r>
              <a:rPr lang="nb-NO" dirty="0" smtClean="0"/>
              <a:t> do not </a:t>
            </a:r>
            <a:r>
              <a:rPr lang="nb-NO" dirty="0" err="1" smtClean="0"/>
              <a:t>need</a:t>
            </a:r>
            <a:r>
              <a:rPr lang="nb-NO" dirty="0" smtClean="0"/>
              <a:t> more data in </a:t>
            </a:r>
            <a:r>
              <a:rPr lang="nb-NO" dirty="0" err="1" smtClean="0"/>
              <a:t>these</a:t>
            </a:r>
            <a:r>
              <a:rPr lang="nb-NO" dirty="0" smtClean="0"/>
              <a:t> cases.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make </a:t>
            </a:r>
            <a:r>
              <a:rPr lang="nb-NO" dirty="0" err="1" smtClean="0"/>
              <a:t>decisions</a:t>
            </a:r>
            <a:r>
              <a:rPr lang="nb-NO" dirty="0"/>
              <a:t> </a:t>
            </a:r>
            <a:r>
              <a:rPr lang="nb-NO" dirty="0" smtClean="0"/>
              <a:t>right </a:t>
            </a:r>
            <a:r>
              <a:rPr lang="nb-NO" dirty="0" err="1" smtClean="0"/>
              <a:t>away</a:t>
            </a:r>
            <a:r>
              <a:rPr lang="nb-N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95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12" y="2348880"/>
            <a:ext cx="5004048" cy="3753036"/>
          </a:xfrm>
        </p:spPr>
      </p:pic>
      <p:sp>
        <p:nvSpPr>
          <p:cNvPr id="3" name="Rectangle 2"/>
          <p:cNvSpPr/>
          <p:nvPr/>
        </p:nvSpPr>
        <p:spPr>
          <a:xfrm>
            <a:off x="2808312" y="6351711"/>
            <a:ext cx="5940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Martinelli</a:t>
            </a:r>
            <a:r>
              <a:rPr lang="en-US" sz="1200" dirty="0"/>
              <a:t>, G., </a:t>
            </a:r>
            <a:r>
              <a:rPr lang="en-US" sz="1200" dirty="0" err="1"/>
              <a:t>Eidsvik</a:t>
            </a:r>
            <a:r>
              <a:rPr lang="en-US" sz="1200" dirty="0"/>
              <a:t>, J., </a:t>
            </a:r>
            <a:r>
              <a:rPr lang="en-US" sz="1200" dirty="0" err="1"/>
              <a:t>Hauge</a:t>
            </a:r>
            <a:r>
              <a:rPr lang="en-US" sz="1200" dirty="0"/>
              <a:t>, R., and </a:t>
            </a:r>
            <a:r>
              <a:rPr lang="en-US" sz="1200" dirty="0" err="1"/>
              <a:t>Førland</a:t>
            </a:r>
            <a:r>
              <a:rPr lang="en-US" sz="1200" dirty="0"/>
              <a:t>, M.D., 2011, Bayesian networks for prospect analysis in the North Sea, </a:t>
            </a:r>
            <a:r>
              <a:rPr lang="en-US" sz="1200" i="1" dirty="0"/>
              <a:t>AAPG Bulletin</a:t>
            </a:r>
            <a:r>
              <a:rPr lang="en-US" sz="1200" dirty="0"/>
              <a:t>, 95, 1423-1442.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88640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err="1" smtClean="0"/>
              <a:t>Larger</a:t>
            </a:r>
            <a:r>
              <a:rPr lang="nb-NO" dirty="0" smtClean="0"/>
              <a:t> </a:t>
            </a:r>
            <a:r>
              <a:rPr lang="nb-NO" dirty="0" err="1" smtClean="0"/>
              <a:t>networks</a:t>
            </a:r>
            <a:r>
              <a:rPr lang="nb-NO" dirty="0" smtClean="0"/>
              <a:t> - </a:t>
            </a:r>
            <a:r>
              <a:rPr lang="nb-NO" dirty="0" err="1" smtClean="0"/>
              <a:t>computation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484784"/>
            <a:ext cx="532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Algorithms</a:t>
            </a:r>
            <a:r>
              <a:rPr lang="nb-NO" dirty="0" smtClean="0"/>
              <a:t> have </a:t>
            </a:r>
            <a:r>
              <a:rPr lang="nb-NO" dirty="0" err="1" smtClean="0"/>
              <a:t>been</a:t>
            </a:r>
            <a:r>
              <a:rPr lang="nb-NO" dirty="0" smtClean="0"/>
              <a:t> </a:t>
            </a:r>
            <a:r>
              <a:rPr lang="nb-NO" dirty="0" err="1" smtClean="0"/>
              <a:t>developed</a:t>
            </a:r>
            <a:r>
              <a:rPr lang="nb-NO" dirty="0" smtClean="0"/>
              <a:t> for </a:t>
            </a:r>
            <a:r>
              <a:rPr lang="nb-NO" dirty="0" err="1" smtClean="0"/>
              <a:t>efficient</a:t>
            </a:r>
            <a:r>
              <a:rPr lang="nb-NO" dirty="0" smtClean="0"/>
              <a:t> </a:t>
            </a:r>
            <a:r>
              <a:rPr lang="nb-NO" dirty="0" err="1" smtClean="0"/>
              <a:t>marginalization</a:t>
            </a:r>
            <a:r>
              <a:rPr lang="nb-NO" dirty="0" smtClean="0"/>
              <a:t>, </a:t>
            </a:r>
            <a:r>
              <a:rPr lang="nb-NO" dirty="0" err="1" smtClean="0"/>
              <a:t>conditioning</a:t>
            </a:r>
            <a:r>
              <a:rPr lang="nb-N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2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VOI </a:t>
            </a:r>
            <a:r>
              <a:rPr lang="nb-NO" dirty="0" err="1" smtClean="0"/>
              <a:t>workflow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132856"/>
            <a:ext cx="4608512" cy="3456384"/>
          </a:xfrm>
        </p:spPr>
      </p:pic>
      <p:sp>
        <p:nvSpPr>
          <p:cNvPr id="15" name="TextBox 14"/>
          <p:cNvSpPr txBox="1"/>
          <p:nvPr/>
        </p:nvSpPr>
        <p:spPr>
          <a:xfrm>
            <a:off x="323528" y="1989995"/>
            <a:ext cx="37444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Develop</a:t>
            </a:r>
            <a:r>
              <a:rPr lang="nb-NO" dirty="0" smtClean="0"/>
              <a:t> </a:t>
            </a:r>
            <a:r>
              <a:rPr lang="nb-NO" dirty="0" err="1" smtClean="0"/>
              <a:t>prospects</a:t>
            </a:r>
            <a:r>
              <a:rPr lang="nb-NO" dirty="0" smtClean="0"/>
              <a:t> </a:t>
            </a:r>
            <a:r>
              <a:rPr lang="nb-NO" dirty="0" err="1" smtClean="0"/>
              <a:t>separately</a:t>
            </a:r>
            <a:r>
              <a:rPr lang="nb-NO" dirty="0" smtClean="0"/>
              <a:t>. </a:t>
            </a:r>
            <a:r>
              <a:rPr lang="nb-NO" dirty="0" err="1" smtClean="0"/>
              <a:t>Shared</a:t>
            </a:r>
            <a:r>
              <a:rPr lang="nb-NO" dirty="0" smtClean="0"/>
              <a:t> </a:t>
            </a:r>
            <a:r>
              <a:rPr lang="nb-NO" dirty="0" err="1" smtClean="0"/>
              <a:t>costs</a:t>
            </a:r>
            <a:r>
              <a:rPr lang="nb-NO" dirty="0" smtClean="0"/>
              <a:t> for segments </a:t>
            </a:r>
            <a:r>
              <a:rPr lang="nb-NO" dirty="0" err="1" smtClean="0"/>
              <a:t>within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prospect</a:t>
            </a:r>
            <a:r>
              <a:rPr lang="nb-NO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Gather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by </a:t>
            </a:r>
            <a:r>
              <a:rPr lang="nb-NO" dirty="0" err="1" smtClean="0"/>
              <a:t>exploration</a:t>
            </a:r>
            <a:r>
              <a:rPr lang="nb-NO" dirty="0" smtClean="0"/>
              <a:t> drilling. One or </a:t>
            </a:r>
            <a:r>
              <a:rPr lang="nb-NO" dirty="0" err="1" smtClean="0"/>
              <a:t>two</a:t>
            </a:r>
            <a:r>
              <a:rPr lang="nb-NO" dirty="0" smtClean="0"/>
              <a:t> </a:t>
            </a:r>
            <a:r>
              <a:rPr lang="nb-NO" dirty="0" err="1" smtClean="0"/>
              <a:t>wells</a:t>
            </a:r>
            <a:r>
              <a:rPr lang="nb-NO" dirty="0" smtClean="0"/>
              <a:t>. No </a:t>
            </a:r>
            <a:r>
              <a:rPr lang="nb-NO" dirty="0" err="1" smtClean="0"/>
              <a:t>opportunities</a:t>
            </a:r>
            <a:r>
              <a:rPr lang="nb-NO" dirty="0" smtClean="0"/>
              <a:t> for adaptive testing.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Model is a </a:t>
            </a:r>
            <a:r>
              <a:rPr lang="nb-NO" dirty="0" err="1" smtClean="0"/>
              <a:t>Bayesian</a:t>
            </a:r>
            <a:r>
              <a:rPr lang="nb-NO" dirty="0" smtClean="0"/>
              <a:t> </a:t>
            </a:r>
            <a:r>
              <a:rPr lang="nb-NO" dirty="0" err="1" smtClean="0"/>
              <a:t>network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 </a:t>
            </a:r>
            <a:r>
              <a:rPr lang="nb-NO" dirty="0" err="1" smtClean="0"/>
              <a:t>elicited</a:t>
            </a:r>
            <a:r>
              <a:rPr lang="nb-NO" dirty="0" smtClean="0"/>
              <a:t> from </a:t>
            </a:r>
            <a:r>
              <a:rPr lang="nb-NO" dirty="0" err="1" smtClean="0"/>
              <a:t>expert</a:t>
            </a:r>
            <a:r>
              <a:rPr lang="nb-NO" dirty="0" smtClean="0"/>
              <a:t> </a:t>
            </a:r>
            <a:r>
              <a:rPr lang="nb-NO" dirty="0" err="1" smtClean="0"/>
              <a:t>geologists</a:t>
            </a:r>
            <a:r>
              <a:rPr lang="nb-NO" dirty="0" smtClean="0"/>
              <a:t> in </a:t>
            </a:r>
            <a:r>
              <a:rPr lang="nb-NO" dirty="0" err="1" smtClean="0"/>
              <a:t>this</a:t>
            </a:r>
            <a:r>
              <a:rPr lang="nb-NO" dirty="0" smtClean="0"/>
              <a:t>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VOI </a:t>
            </a:r>
            <a:r>
              <a:rPr lang="nb-NO" dirty="0" err="1" smtClean="0"/>
              <a:t>analysis</a:t>
            </a:r>
            <a:r>
              <a:rPr lang="nb-NO" dirty="0" smtClean="0"/>
              <a:t> done by </a:t>
            </a:r>
            <a:r>
              <a:rPr lang="nb-NO" dirty="0" err="1" smtClean="0"/>
              <a:t>exact</a:t>
            </a:r>
            <a:r>
              <a:rPr lang="nb-NO" dirty="0" smtClean="0"/>
              <a:t> </a:t>
            </a:r>
            <a:r>
              <a:rPr lang="nb-NO" dirty="0" err="1" smtClean="0"/>
              <a:t>computations</a:t>
            </a:r>
            <a:r>
              <a:rPr lang="nb-NO" dirty="0" smtClean="0"/>
              <a:t> for </a:t>
            </a:r>
            <a:r>
              <a:rPr lang="nb-NO" dirty="0" err="1" smtClean="0"/>
              <a:t>Bayesian</a:t>
            </a:r>
            <a:r>
              <a:rPr lang="nb-NO" dirty="0" smtClean="0"/>
              <a:t> </a:t>
            </a:r>
            <a:r>
              <a:rPr lang="nb-NO" dirty="0" err="1" smtClean="0"/>
              <a:t>networks</a:t>
            </a:r>
            <a:r>
              <a:rPr lang="nb-NO" dirty="0" smtClean="0"/>
              <a:t> (Junction </a:t>
            </a:r>
            <a:r>
              <a:rPr lang="nb-NO" dirty="0" err="1" smtClean="0"/>
              <a:t>tree</a:t>
            </a:r>
            <a:r>
              <a:rPr lang="nb-NO" dirty="0" smtClean="0"/>
              <a:t> </a:t>
            </a:r>
            <a:r>
              <a:rPr lang="nb-NO" dirty="0" err="1" smtClean="0"/>
              <a:t>algorithm</a:t>
            </a:r>
            <a:r>
              <a:rPr lang="nb-NO" dirty="0" smtClean="0"/>
              <a:t> – </a:t>
            </a:r>
            <a:r>
              <a:rPr lang="nb-NO" dirty="0" err="1" smtClean="0"/>
              <a:t>efficient</a:t>
            </a:r>
            <a:r>
              <a:rPr lang="nb-NO" dirty="0" smtClean="0"/>
              <a:t> </a:t>
            </a:r>
            <a:r>
              <a:rPr lang="nb-NO" dirty="0" err="1" smtClean="0"/>
              <a:t>marginalization</a:t>
            </a:r>
            <a:r>
              <a:rPr lang="nb-NO" dirty="0" smtClean="0"/>
              <a:t> and </a:t>
            </a:r>
            <a:r>
              <a:rPr lang="nb-NO" dirty="0" err="1" smtClean="0"/>
              <a:t>conditioning</a:t>
            </a:r>
            <a:r>
              <a:rPr lang="nb-NO" dirty="0" smtClean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7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116632"/>
            <a:ext cx="9036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err="1" smtClean="0"/>
              <a:t>Bayesian</a:t>
            </a:r>
            <a:r>
              <a:rPr lang="nb-NO" dirty="0" smtClean="0"/>
              <a:t> </a:t>
            </a:r>
            <a:r>
              <a:rPr lang="nb-NO" dirty="0" err="1" smtClean="0"/>
              <a:t>network</a:t>
            </a:r>
            <a:r>
              <a:rPr lang="nb-NO" dirty="0" smtClean="0"/>
              <a:t> , Kitchens</a:t>
            </a:r>
            <a:endParaRPr lang="en-US" dirty="0"/>
          </a:p>
        </p:txBody>
      </p:sp>
      <p:pic>
        <p:nvPicPr>
          <p:cNvPr id="13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80728"/>
            <a:ext cx="6778700" cy="5084025"/>
          </a:xfrm>
        </p:spPr>
      </p:pic>
      <p:sp>
        <p:nvSpPr>
          <p:cNvPr id="14" name="TextBox 13"/>
          <p:cNvSpPr txBox="1"/>
          <p:nvPr/>
        </p:nvSpPr>
        <p:spPr>
          <a:xfrm>
            <a:off x="179512" y="5829275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Model </a:t>
            </a:r>
            <a:r>
              <a:rPr lang="nb-NO" dirty="0" err="1" smtClean="0"/>
              <a:t>elicited</a:t>
            </a:r>
            <a:r>
              <a:rPr lang="nb-NO" dirty="0" smtClean="0"/>
              <a:t> from </a:t>
            </a:r>
            <a:r>
              <a:rPr lang="nb-NO" dirty="0" err="1" smtClean="0"/>
              <a:t>experts</a:t>
            </a:r>
            <a:r>
              <a:rPr lang="nb-NO" dirty="0" smtClean="0"/>
              <a:t>. </a:t>
            </a:r>
          </a:p>
          <a:p>
            <a:r>
              <a:rPr lang="nb-NO" dirty="0" smtClean="0"/>
              <a:t>Migration from </a:t>
            </a:r>
            <a:r>
              <a:rPr lang="nb-NO" dirty="0" err="1" smtClean="0"/>
              <a:t>kitchens</a:t>
            </a:r>
            <a:r>
              <a:rPr lang="nb-NO" dirty="0" smtClean="0"/>
              <a:t>.</a:t>
            </a:r>
          </a:p>
          <a:p>
            <a:r>
              <a:rPr lang="nb-NO" dirty="0" err="1" smtClean="0"/>
              <a:t>Local</a:t>
            </a:r>
            <a:r>
              <a:rPr lang="nb-NO" dirty="0" smtClean="0"/>
              <a:t> </a:t>
            </a:r>
            <a:r>
              <a:rPr lang="nb-NO" dirty="0" err="1" smtClean="0"/>
              <a:t>failure</a:t>
            </a:r>
            <a:r>
              <a:rPr lang="nb-NO" dirty="0" smtClean="0"/>
              <a:t> </a:t>
            </a:r>
            <a:r>
              <a:rPr lang="nb-NO" dirty="0" err="1" smtClean="0"/>
              <a:t>probability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migration</a:t>
            </a:r>
            <a:r>
              <a:rPr lang="nb-N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3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Prior marginal </a:t>
            </a:r>
            <a:r>
              <a:rPr lang="nb-NO" dirty="0" err="1" smtClean="0"/>
              <a:t>probabilities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70" y="2420888"/>
            <a:ext cx="5664629" cy="4248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988840"/>
            <a:ext cx="1594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Three </a:t>
            </a:r>
            <a:r>
              <a:rPr lang="nb-NO" dirty="0" err="1" smtClean="0"/>
              <a:t>possible</a:t>
            </a:r>
            <a:r>
              <a:rPr lang="nb-NO" dirty="0" smtClean="0"/>
              <a:t> </a:t>
            </a:r>
            <a:r>
              <a:rPr lang="nb-NO" dirty="0" err="1" smtClean="0"/>
              <a:t>classes</a:t>
            </a:r>
            <a:r>
              <a:rPr lang="nb-NO" dirty="0" smtClean="0"/>
              <a:t> at all nodes: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Dry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87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Prior </a:t>
            </a:r>
            <a:r>
              <a:rPr lang="nb-NO" dirty="0" err="1"/>
              <a:t>v</a:t>
            </a:r>
            <a:r>
              <a:rPr lang="nb-NO" dirty="0" err="1" smtClean="0"/>
              <a:t>alues</a:t>
            </a: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812133"/>
              </p:ext>
            </p:extLst>
          </p:nvPr>
        </p:nvGraphicFramePr>
        <p:xfrm>
          <a:off x="1619672" y="2204864"/>
          <a:ext cx="4104456" cy="849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4" name="Equation" r:id="rId3" imgW="2209800" imgH="457200" progId="Equation.DSMT4">
                  <p:embed/>
                </p:oleObj>
              </mc:Choice>
              <mc:Fallback>
                <p:oleObj name="Equation" r:id="rId3" imgW="2209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204864"/>
                        <a:ext cx="4104456" cy="8491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718509"/>
              </p:ext>
            </p:extLst>
          </p:nvPr>
        </p:nvGraphicFramePr>
        <p:xfrm>
          <a:off x="1374147" y="3789040"/>
          <a:ext cx="6395706" cy="76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5" name="Equation" r:id="rId5" imgW="3505200" imgH="431800" progId="Equation.DSMT4">
                  <p:embed/>
                </p:oleObj>
              </mc:Choice>
              <mc:Fallback>
                <p:oleObj name="Equation" r:id="rId5" imgW="3505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147" y="3789040"/>
                        <a:ext cx="6395706" cy="7647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84168" y="694437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Development </a:t>
            </a:r>
            <a:r>
              <a:rPr lang="nb-NO" dirty="0" err="1" smtClean="0"/>
              <a:t>fixed</a:t>
            </a:r>
            <a:r>
              <a:rPr lang="nb-NO" dirty="0" smtClean="0"/>
              <a:t> </a:t>
            </a:r>
            <a:r>
              <a:rPr lang="nb-NO" dirty="0" err="1" smtClean="0"/>
              <a:t>cost</a:t>
            </a:r>
            <a:r>
              <a:rPr lang="nb-NO" dirty="0" smtClean="0"/>
              <a:t>.</a:t>
            </a:r>
          </a:p>
          <a:p>
            <a:r>
              <a:rPr lang="nb-NO" dirty="0" err="1" smtClean="0"/>
              <a:t>Infrastructure</a:t>
            </a:r>
            <a:r>
              <a:rPr lang="nb-NO" dirty="0" smtClean="0"/>
              <a:t> at </a:t>
            </a:r>
            <a:r>
              <a:rPr lang="nb-NO" dirty="0" err="1" smtClean="0"/>
              <a:t>prospect</a:t>
            </a:r>
            <a:r>
              <a:rPr lang="nb-NO" dirty="0" smtClean="0"/>
              <a:t> r.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220073" y="1340768"/>
            <a:ext cx="1512167" cy="864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7202049" y="4367274"/>
            <a:ext cx="214267" cy="861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29201" y="4367274"/>
            <a:ext cx="343272" cy="1077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843808" y="4437113"/>
            <a:ext cx="360041" cy="13681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91680" y="580526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Revenues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oil</a:t>
            </a:r>
            <a:r>
              <a:rPr lang="nb-NO" dirty="0" smtClean="0"/>
              <a:t>/gas, 0 </a:t>
            </a:r>
            <a:r>
              <a:rPr lang="nb-NO" dirty="0" err="1" smtClean="0"/>
              <a:t>otherwise</a:t>
            </a:r>
            <a:r>
              <a:rPr lang="nb-NO" dirty="0" smtClean="0"/>
              <a:t>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16016" y="544522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Cost</a:t>
            </a:r>
            <a:r>
              <a:rPr lang="nb-NO" dirty="0" smtClean="0"/>
              <a:t> </a:t>
            </a:r>
            <a:r>
              <a:rPr lang="nb-NO" dirty="0" err="1" smtClean="0"/>
              <a:t>if</a:t>
            </a:r>
            <a:r>
              <a:rPr lang="nb-NO" dirty="0" smtClean="0"/>
              <a:t> dry, 0 </a:t>
            </a:r>
            <a:r>
              <a:rPr lang="nb-NO" dirty="0" err="1" smtClean="0"/>
              <a:t>otherwise</a:t>
            </a:r>
            <a:r>
              <a:rPr lang="nb-NO" dirty="0" smtClean="0"/>
              <a:t>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92280" y="527445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Cost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drilling segment 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5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Values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00" y="260648"/>
            <a:ext cx="6033864" cy="452539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6732240" y="1268760"/>
            <a:ext cx="0" cy="42484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92080" y="537321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Most </a:t>
            </a:r>
            <a:r>
              <a:rPr lang="nb-NO" dirty="0" err="1" smtClean="0"/>
              <a:t>lucrative</a:t>
            </a:r>
            <a:r>
              <a:rPr lang="nb-NO" dirty="0" smtClean="0"/>
              <a:t>.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might</a:t>
            </a:r>
            <a:r>
              <a:rPr lang="nb-NO" dirty="0" smtClean="0"/>
              <a:t> not be most informative.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0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Posterior</a:t>
            </a:r>
            <a:r>
              <a:rPr lang="nb-NO" dirty="0" smtClean="0"/>
              <a:t> </a:t>
            </a:r>
            <a:r>
              <a:rPr lang="nb-NO" dirty="0" err="1" smtClean="0"/>
              <a:t>values</a:t>
            </a:r>
            <a:r>
              <a:rPr lang="nb-NO" dirty="0" smtClean="0"/>
              <a:t> and VOI</a:t>
            </a: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448875"/>
              </p:ext>
            </p:extLst>
          </p:nvPr>
        </p:nvGraphicFramePr>
        <p:xfrm>
          <a:off x="401782" y="2060848"/>
          <a:ext cx="7146794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8" name="Equation" r:id="rId3" imgW="3784600" imgH="457200" progId="Equation.DSMT4">
                  <p:embed/>
                </p:oleObj>
              </mc:Choice>
              <mc:Fallback>
                <p:oleObj name="Equation" r:id="rId3" imgW="3784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82" y="2060848"/>
                        <a:ext cx="7146794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 flipV="1">
            <a:off x="6876256" y="2852936"/>
            <a:ext cx="216024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29200" y="4221088"/>
            <a:ext cx="343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Data </a:t>
            </a:r>
            <a:r>
              <a:rPr lang="nb-NO" dirty="0" err="1" smtClean="0"/>
              <a:t>acquired</a:t>
            </a:r>
            <a:r>
              <a:rPr lang="nb-NO" dirty="0" smtClean="0"/>
              <a:t> at single </a:t>
            </a:r>
            <a:r>
              <a:rPr lang="nb-NO" dirty="0" err="1" smtClean="0"/>
              <a:t>well</a:t>
            </a:r>
            <a:r>
              <a:rPr lang="nb-NO" dirty="0" smtClean="0"/>
              <a:t>.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340245"/>
              </p:ext>
            </p:extLst>
          </p:nvPr>
        </p:nvGraphicFramePr>
        <p:xfrm>
          <a:off x="457200" y="3595553"/>
          <a:ext cx="31654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9" name="Equation" r:id="rId5" imgW="1676160" imgH="253800" progId="Equation.DSMT4">
                  <p:embed/>
                </p:oleObj>
              </mc:Choice>
              <mc:Fallback>
                <p:oleObj name="Equation" r:id="rId5" imgW="1676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95553"/>
                        <a:ext cx="316547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0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VOI single </a:t>
            </a:r>
            <a:r>
              <a:rPr lang="nb-NO" dirty="0" err="1" smtClean="0"/>
              <a:t>wells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622160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Development </a:t>
            </a:r>
            <a:r>
              <a:rPr lang="nb-NO" dirty="0" err="1" smtClean="0"/>
              <a:t>fixed</a:t>
            </a:r>
            <a:r>
              <a:rPr lang="nb-NO" dirty="0" smtClean="0"/>
              <a:t> </a:t>
            </a:r>
            <a:r>
              <a:rPr lang="nb-NO" dirty="0" err="1" smtClean="0"/>
              <a:t>cost</a:t>
            </a:r>
            <a:r>
              <a:rPr lang="nb-NO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10952"/>
            <a:ext cx="6835147" cy="512636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331975" y="1412777"/>
            <a:ext cx="3696409" cy="46805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4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6034617" cy="4525963"/>
          </a:xfrm>
        </p:spPr>
      </p:pic>
      <p:cxnSp>
        <p:nvCxnSpPr>
          <p:cNvPr id="4" name="Straight Arrow Connector 3"/>
          <p:cNvCxnSpPr/>
          <p:nvPr/>
        </p:nvCxnSpPr>
        <p:spPr>
          <a:xfrm flipV="1">
            <a:off x="4788024" y="6345324"/>
            <a:ext cx="1296144" cy="3240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55576" y="6021288"/>
            <a:ext cx="4320480" cy="64807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Drill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exploration</a:t>
            </a:r>
            <a:r>
              <a:rPr lang="nb-NO" dirty="0" smtClean="0"/>
              <a:t> </a:t>
            </a:r>
            <a:r>
              <a:rPr lang="nb-NO" dirty="0" err="1" smtClean="0"/>
              <a:t>well</a:t>
            </a:r>
            <a:r>
              <a:rPr lang="nb-NO" dirty="0" smtClean="0"/>
              <a:t> at </a:t>
            </a:r>
            <a:r>
              <a:rPr lang="nb-NO" dirty="0" err="1" smtClean="0"/>
              <a:t>this</a:t>
            </a:r>
            <a:r>
              <a:rPr lang="nb-NO" dirty="0" smtClean="0"/>
              <a:t> segment!</a:t>
            </a:r>
          </a:p>
          <a:p>
            <a:pPr algn="ctr"/>
            <a:r>
              <a:rPr lang="nb-NO" dirty="0" smtClean="0"/>
              <a:t>The </a:t>
            </a:r>
            <a:r>
              <a:rPr lang="nb-NO" dirty="0" err="1" smtClean="0"/>
              <a:t>value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is </a:t>
            </a:r>
            <a:r>
              <a:rPr lang="nb-NO" dirty="0" err="1" smtClean="0"/>
              <a:t>largest</a:t>
            </a:r>
            <a:r>
              <a:rPr lang="nb-NO" dirty="0"/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008" y="2060848"/>
            <a:ext cx="1691680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Gray nodes </a:t>
            </a:r>
            <a:r>
              <a:rPr lang="nb-NO" dirty="0" err="1" smtClean="0"/>
              <a:t>are</a:t>
            </a:r>
            <a:r>
              <a:rPr lang="nb-NO" dirty="0" smtClean="0"/>
              <a:t> petroleum </a:t>
            </a:r>
            <a:r>
              <a:rPr lang="nb-NO" dirty="0" err="1" smtClean="0"/>
              <a:t>reservoir</a:t>
            </a:r>
            <a:r>
              <a:rPr lang="nb-NO" dirty="0" smtClean="0"/>
              <a:t> segments </a:t>
            </a:r>
            <a:r>
              <a:rPr lang="nb-NO" dirty="0" err="1" smtClean="0"/>
              <a:t>where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company</a:t>
            </a:r>
            <a:r>
              <a:rPr lang="nb-NO" dirty="0" smtClean="0"/>
              <a:t> </a:t>
            </a:r>
            <a:r>
              <a:rPr lang="nb-NO" dirty="0" err="1" smtClean="0"/>
              <a:t>aims</a:t>
            </a:r>
            <a:r>
              <a:rPr lang="nb-NO" dirty="0" smtClean="0"/>
              <a:t> to </a:t>
            </a:r>
            <a:r>
              <a:rPr lang="nb-NO" dirty="0" err="1" smtClean="0"/>
              <a:t>develop</a:t>
            </a:r>
            <a:r>
              <a:rPr lang="nb-NO" dirty="0" smtClean="0"/>
              <a:t> profitable </a:t>
            </a:r>
            <a:r>
              <a:rPr lang="nb-NO" dirty="0" err="1" smtClean="0"/>
              <a:t>amounts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oil</a:t>
            </a:r>
            <a:r>
              <a:rPr lang="nb-NO" dirty="0" smtClean="0"/>
              <a:t> and gas.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Dependence</a:t>
            </a:r>
            <a:r>
              <a:rPr lang="nb-NO" dirty="0" smtClean="0"/>
              <a:t>? </a:t>
            </a:r>
            <a:r>
              <a:rPr lang="nb-NO" dirty="0" err="1" smtClean="0"/>
              <a:t>Does</a:t>
            </a:r>
            <a:r>
              <a:rPr lang="nb-NO" dirty="0" smtClean="0"/>
              <a:t> it matter?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VOI for different </a:t>
            </a:r>
            <a:r>
              <a:rPr lang="nb-NO" dirty="0" err="1" smtClean="0"/>
              <a:t>costs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32" y="1628800"/>
            <a:ext cx="6057867" cy="45434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7452320" y="5661248"/>
            <a:ext cx="36004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72200" y="64533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Development </a:t>
            </a:r>
            <a:r>
              <a:rPr lang="nb-NO" dirty="0" err="1" smtClean="0"/>
              <a:t>fixed</a:t>
            </a:r>
            <a:r>
              <a:rPr lang="nb-NO" dirty="0" smtClean="0"/>
              <a:t> </a:t>
            </a:r>
            <a:r>
              <a:rPr lang="nb-NO" dirty="0" err="1" smtClean="0"/>
              <a:t>cost</a:t>
            </a:r>
            <a:r>
              <a:rPr lang="nb-NO" dirty="0" smtClean="0"/>
              <a:t>.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8" idx="0"/>
          </p:cNvCxnSpPr>
          <p:nvPr/>
        </p:nvCxnSpPr>
        <p:spPr>
          <a:xfrm flipH="1" flipV="1">
            <a:off x="6660232" y="5373216"/>
            <a:ext cx="104411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6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VOI for different </a:t>
            </a:r>
            <a:r>
              <a:rPr lang="nb-NO" dirty="0" err="1" smtClean="0"/>
              <a:t>costs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28800"/>
            <a:ext cx="4800534" cy="3600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1520" y="1772816"/>
            <a:ext cx="3960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For </a:t>
            </a:r>
            <a:r>
              <a:rPr lang="nb-NO" dirty="0" err="1" smtClean="0"/>
              <a:t>each</a:t>
            </a:r>
            <a:r>
              <a:rPr lang="nb-NO" dirty="0" smtClean="0"/>
              <a:t> segment VOI starts at 0 (for </a:t>
            </a:r>
            <a:r>
              <a:rPr lang="nb-NO" dirty="0" err="1" smtClean="0"/>
              <a:t>small</a:t>
            </a:r>
            <a:r>
              <a:rPr lang="nb-NO" dirty="0" smtClean="0"/>
              <a:t> </a:t>
            </a:r>
            <a:r>
              <a:rPr lang="nb-NO" dirty="0" err="1" smtClean="0"/>
              <a:t>costs</a:t>
            </a:r>
            <a:r>
              <a:rPr lang="nb-NO" dirty="0" smtClean="0"/>
              <a:t>), </a:t>
            </a:r>
            <a:r>
              <a:rPr lang="nb-NO" dirty="0" err="1" smtClean="0"/>
              <a:t>grows</a:t>
            </a:r>
            <a:r>
              <a:rPr lang="nb-NO" dirty="0" smtClean="0"/>
              <a:t> to </a:t>
            </a:r>
            <a:r>
              <a:rPr lang="nb-NO" dirty="0" err="1" smtClean="0"/>
              <a:t>larger</a:t>
            </a:r>
            <a:r>
              <a:rPr lang="nb-NO" dirty="0" smtClean="0"/>
              <a:t> </a:t>
            </a:r>
            <a:r>
              <a:rPr lang="nb-NO" dirty="0" err="1" smtClean="0"/>
              <a:t>values</a:t>
            </a:r>
            <a:r>
              <a:rPr lang="nb-NO" dirty="0" smtClean="0"/>
              <a:t>, and </a:t>
            </a:r>
            <a:r>
              <a:rPr lang="nb-NO" dirty="0" err="1" smtClean="0"/>
              <a:t>decreases</a:t>
            </a:r>
            <a:r>
              <a:rPr lang="nb-NO" dirty="0" smtClean="0"/>
              <a:t> to 0 (for </a:t>
            </a:r>
            <a:r>
              <a:rPr lang="nb-NO" dirty="0" err="1" smtClean="0"/>
              <a:t>large</a:t>
            </a:r>
            <a:r>
              <a:rPr lang="nb-NO" dirty="0" smtClean="0"/>
              <a:t> </a:t>
            </a:r>
            <a:r>
              <a:rPr lang="nb-NO" dirty="0" err="1" smtClean="0"/>
              <a:t>costs</a:t>
            </a:r>
            <a:r>
              <a:rPr lang="nb-NO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VOI is </a:t>
            </a:r>
            <a:r>
              <a:rPr lang="nb-NO" dirty="0" err="1" smtClean="0"/>
              <a:t>smooth</a:t>
            </a:r>
            <a:r>
              <a:rPr lang="nb-NO" dirty="0" smtClean="0"/>
              <a:t> for segments </a:t>
            </a:r>
            <a:r>
              <a:rPr lang="nb-NO" dirty="0" err="1" smtClean="0"/>
              <a:t>belonging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same </a:t>
            </a:r>
            <a:r>
              <a:rPr lang="nb-NO" dirty="0" err="1" smtClean="0"/>
              <a:t>prospect</a:t>
            </a:r>
            <a:r>
              <a:rPr lang="nb-NO" dirty="0" smtClean="0"/>
              <a:t>. </a:t>
            </a:r>
            <a:r>
              <a:rPr lang="nb-NO" dirty="0" err="1" smtClean="0"/>
              <a:t>Correlation</a:t>
            </a:r>
            <a:r>
              <a:rPr lang="nb-NO" dirty="0" smtClean="0"/>
              <a:t> and </a:t>
            </a:r>
            <a:r>
              <a:rPr lang="nb-NO" dirty="0" err="1" smtClean="0"/>
              <a:t>shared</a:t>
            </a:r>
            <a:r>
              <a:rPr lang="nb-NO" dirty="0" smtClean="0"/>
              <a:t> </a:t>
            </a:r>
            <a:r>
              <a:rPr lang="nb-NO" dirty="0" err="1" smtClean="0"/>
              <a:t>costs</a:t>
            </a:r>
            <a:r>
              <a:rPr lang="nb-NO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VOI </a:t>
            </a:r>
            <a:r>
              <a:rPr lang="nb-NO" dirty="0" err="1" smtClean="0"/>
              <a:t>can</a:t>
            </a:r>
            <a:r>
              <a:rPr lang="nb-NO" dirty="0" smtClean="0"/>
              <a:t> be multimodal as a </a:t>
            </a:r>
            <a:r>
              <a:rPr lang="nb-NO" dirty="0" err="1" smtClean="0"/>
              <a:t>function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cost</a:t>
            </a:r>
            <a:r>
              <a:rPr lang="nb-NO" dirty="0" smtClean="0"/>
              <a:t>, </a:t>
            </a:r>
            <a:r>
              <a:rPr lang="nb-NO" dirty="0" err="1" smtClean="0"/>
              <a:t>because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</a:t>
            </a:r>
            <a:r>
              <a:rPr lang="nb-NO" dirty="0" err="1" smtClean="0"/>
              <a:t>influences</a:t>
            </a:r>
            <a:r>
              <a:rPr lang="nb-NO" dirty="0" smtClean="0"/>
              <a:t> </a:t>
            </a:r>
            <a:r>
              <a:rPr lang="nb-NO" dirty="0" err="1" smtClean="0"/>
              <a:t>neighboring</a:t>
            </a:r>
            <a:r>
              <a:rPr lang="nb-NO" dirty="0" smtClean="0"/>
              <a:t> segments, at </a:t>
            </a:r>
            <a:r>
              <a:rPr lang="nb-NO" dirty="0" err="1" smtClean="0"/>
              <a:t>which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indifferent at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costs</a:t>
            </a:r>
            <a:r>
              <a:rPr lang="nb-NO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42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930" y="260648"/>
            <a:ext cx="7992888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Take</a:t>
            </a:r>
            <a:r>
              <a:rPr lang="nb-NO" dirty="0" smtClean="0"/>
              <a:t> </a:t>
            </a:r>
            <a:r>
              <a:rPr lang="nb-NO" dirty="0" err="1" smtClean="0"/>
              <a:t>home</a:t>
            </a:r>
            <a:r>
              <a:rPr lang="nb-NO" dirty="0" smtClean="0"/>
              <a:t> from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exercise</a:t>
            </a:r>
            <a:r>
              <a:rPr lang="nb-NO" dirty="0" smtClean="0"/>
              <a:t>: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772816"/>
            <a:ext cx="8363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VOI is not </a:t>
            </a:r>
            <a:r>
              <a:rPr lang="nb-NO" dirty="0" err="1" smtClean="0"/>
              <a:t>largest</a:t>
            </a:r>
            <a:r>
              <a:rPr lang="nb-NO" dirty="0" smtClean="0"/>
              <a:t> at </a:t>
            </a:r>
            <a:r>
              <a:rPr lang="nb-NO" dirty="0" err="1" smtClean="0"/>
              <a:t>the</a:t>
            </a:r>
            <a:r>
              <a:rPr lang="nb-NO" dirty="0" smtClean="0"/>
              <a:t> most </a:t>
            </a:r>
            <a:r>
              <a:rPr lang="nb-NO" dirty="0" err="1" smtClean="0"/>
              <a:t>lucrative</a:t>
            </a:r>
            <a:r>
              <a:rPr lang="nb-NO" dirty="0" smtClean="0"/>
              <a:t> </a:t>
            </a:r>
            <a:r>
              <a:rPr lang="nb-NO" dirty="0" err="1" smtClean="0"/>
              <a:t>prospects</a:t>
            </a:r>
            <a:r>
              <a:rPr lang="nb-NO" dirty="0" smtClean="0"/>
              <a:t>. 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VOI is </a:t>
            </a:r>
            <a:r>
              <a:rPr lang="nb-NO" dirty="0" err="1" smtClean="0"/>
              <a:t>largest</a:t>
            </a:r>
            <a:r>
              <a:rPr lang="nb-NO" dirty="0" smtClean="0"/>
              <a:t> </a:t>
            </a:r>
            <a:r>
              <a:rPr lang="nb-NO" dirty="0" err="1" smtClean="0"/>
              <a:t>where</a:t>
            </a:r>
            <a:r>
              <a:rPr lang="nb-NO" dirty="0" smtClean="0"/>
              <a:t> more data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likely</a:t>
            </a:r>
            <a:r>
              <a:rPr lang="nb-NO" dirty="0" smtClean="0"/>
              <a:t> to </a:t>
            </a:r>
            <a:r>
              <a:rPr lang="nb-NO" dirty="0" err="1" smtClean="0"/>
              <a:t>help</a:t>
            </a:r>
            <a:r>
              <a:rPr lang="nb-NO" dirty="0" smtClean="0"/>
              <a:t> </a:t>
            </a:r>
            <a:r>
              <a:rPr lang="nb-NO" dirty="0" err="1" smtClean="0"/>
              <a:t>us</a:t>
            </a:r>
            <a:r>
              <a:rPr lang="nb-NO" dirty="0" smtClean="0"/>
              <a:t> make </a:t>
            </a:r>
            <a:r>
              <a:rPr lang="nb-NO" dirty="0" err="1" smtClean="0"/>
              <a:t>better</a:t>
            </a:r>
            <a:r>
              <a:rPr lang="nb-NO" dirty="0" smtClean="0"/>
              <a:t> </a:t>
            </a:r>
            <a:r>
              <a:rPr lang="nb-NO" dirty="0" err="1" smtClean="0"/>
              <a:t>decisions</a:t>
            </a:r>
            <a:r>
              <a:rPr lang="nb-NO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VOI </a:t>
            </a:r>
            <a:r>
              <a:rPr lang="nb-NO" dirty="0" err="1" smtClean="0"/>
              <a:t>also</a:t>
            </a:r>
            <a:r>
              <a:rPr lang="nb-NO" dirty="0" smtClean="0"/>
              <a:t> </a:t>
            </a:r>
            <a:r>
              <a:rPr lang="nb-NO" dirty="0" err="1" smtClean="0"/>
              <a:t>depends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whether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data </a:t>
            </a:r>
            <a:r>
              <a:rPr lang="nb-NO" dirty="0" err="1" smtClean="0"/>
              <a:t>gathering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influence</a:t>
            </a:r>
            <a:r>
              <a:rPr lang="nb-NO" dirty="0" smtClean="0"/>
              <a:t> </a:t>
            </a:r>
            <a:r>
              <a:rPr lang="nb-NO" dirty="0" err="1" smtClean="0"/>
              <a:t>neighboring</a:t>
            </a:r>
            <a:r>
              <a:rPr lang="nb-NO" dirty="0" smtClean="0"/>
              <a:t> segments – data </a:t>
            </a:r>
            <a:r>
              <a:rPr lang="nb-NO" dirty="0" err="1" smtClean="0"/>
              <a:t>propagate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Bayesian</a:t>
            </a:r>
            <a:r>
              <a:rPr lang="nb-NO" dirty="0" smtClean="0"/>
              <a:t> </a:t>
            </a:r>
            <a:r>
              <a:rPr lang="nb-NO" dirty="0" err="1" smtClean="0"/>
              <a:t>network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Compare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price</a:t>
            </a:r>
            <a:r>
              <a:rPr lang="nb-NO" dirty="0" smtClean="0"/>
              <a:t>? Or </a:t>
            </a:r>
            <a:r>
              <a:rPr lang="nb-NO" dirty="0" err="1" smtClean="0"/>
              <a:t>compare</a:t>
            </a:r>
            <a:r>
              <a:rPr lang="nb-NO" dirty="0" smtClean="0"/>
              <a:t> different data </a:t>
            </a:r>
            <a:r>
              <a:rPr lang="nb-NO" dirty="0" err="1" smtClean="0"/>
              <a:t>gathering</a:t>
            </a:r>
            <a:r>
              <a:rPr lang="nb-NO" dirty="0" smtClean="0"/>
              <a:t> </a:t>
            </a:r>
            <a:r>
              <a:rPr lang="nb-NO" dirty="0" err="1" smtClean="0"/>
              <a:t>opportunities</a:t>
            </a:r>
            <a:r>
              <a:rPr lang="nb-NO" dirty="0" smtClean="0"/>
              <a:t>, and </a:t>
            </a:r>
            <a:r>
              <a:rPr lang="nb-NO" dirty="0" err="1" smtClean="0"/>
              <a:t>provide</a:t>
            </a:r>
            <a:r>
              <a:rPr lang="nb-NO" dirty="0" smtClean="0"/>
              <a:t> a basis for </a:t>
            </a:r>
            <a:r>
              <a:rPr lang="nb-NO" dirty="0" err="1" smtClean="0"/>
              <a:t>discussion</a:t>
            </a:r>
            <a:r>
              <a:rPr lang="nb-NO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801671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smtClean="0"/>
              <a:t>Never break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chain</a:t>
            </a:r>
            <a:r>
              <a:rPr lang="nb-NO" dirty="0" smtClean="0"/>
              <a:t> - Markov </a:t>
            </a:r>
            <a:r>
              <a:rPr lang="nb-NO" dirty="0" err="1" smtClean="0"/>
              <a:t>models</a:t>
            </a:r>
            <a:r>
              <a:rPr lang="nb-NO" dirty="0" smtClean="0"/>
              <a:t>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84482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Markov </a:t>
            </a:r>
            <a:r>
              <a:rPr lang="nb-NO" dirty="0" err="1" smtClean="0"/>
              <a:t>chains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special</a:t>
            </a:r>
            <a:r>
              <a:rPr lang="nb-NO" dirty="0" smtClean="0"/>
              <a:t> </a:t>
            </a:r>
            <a:r>
              <a:rPr lang="nb-NO" dirty="0" err="1" smtClean="0"/>
              <a:t>graphs</a:t>
            </a:r>
            <a:r>
              <a:rPr lang="nb-NO" dirty="0" smtClean="0"/>
              <a:t>, </a:t>
            </a:r>
            <a:r>
              <a:rPr lang="nb-NO" dirty="0" err="1" smtClean="0"/>
              <a:t>defined</a:t>
            </a:r>
            <a:r>
              <a:rPr lang="nb-NO" dirty="0" smtClean="0"/>
              <a:t> by initial </a:t>
            </a:r>
            <a:r>
              <a:rPr lang="nb-NO" dirty="0" err="1" smtClean="0"/>
              <a:t>probabilities</a:t>
            </a:r>
            <a:r>
              <a:rPr lang="nb-NO" dirty="0" smtClean="0"/>
              <a:t> and </a:t>
            </a:r>
            <a:r>
              <a:rPr lang="nb-NO" dirty="0" err="1" smtClean="0"/>
              <a:t>transition</a:t>
            </a:r>
            <a:r>
              <a:rPr lang="nb-NO" dirty="0" smtClean="0"/>
              <a:t> </a:t>
            </a:r>
            <a:r>
              <a:rPr lang="nb-NO" dirty="0" err="1" smtClean="0"/>
              <a:t>matrices</a:t>
            </a:r>
            <a:r>
              <a:rPr lang="nb-NO" dirty="0" smtClean="0"/>
              <a:t>.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172060"/>
              </p:ext>
            </p:extLst>
          </p:nvPr>
        </p:nvGraphicFramePr>
        <p:xfrm>
          <a:off x="1443038" y="2708275"/>
          <a:ext cx="51244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8" name="Equation" r:id="rId3" imgW="3276360" imgH="253800" progId="Equation.DSMT4">
                  <p:embed/>
                </p:oleObj>
              </mc:Choice>
              <mc:Fallback>
                <p:oleObj name="Equation" r:id="rId3" imgW="3276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8" y="2708275"/>
                        <a:ext cx="512445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530823"/>
              </p:ext>
            </p:extLst>
          </p:nvPr>
        </p:nvGraphicFramePr>
        <p:xfrm>
          <a:off x="1475656" y="3501008"/>
          <a:ext cx="4132262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9" name="Equation" r:id="rId5" imgW="2641320" imgH="507960" progId="Equation.DSMT4">
                  <p:embed/>
                </p:oleObj>
              </mc:Choice>
              <mc:Fallback>
                <p:oleObj name="Equation" r:id="rId5" imgW="26413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501008"/>
                        <a:ext cx="4132262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912279"/>
              </p:ext>
            </p:extLst>
          </p:nvPr>
        </p:nvGraphicFramePr>
        <p:xfrm>
          <a:off x="2829310" y="4869160"/>
          <a:ext cx="149066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0" name="Equation" r:id="rId7" imgW="952200" imgH="457200" progId="Equation.DSMT4">
                  <p:embed/>
                </p:oleObj>
              </mc:Choice>
              <mc:Fallback>
                <p:oleObj name="Equation" r:id="rId7" imgW="952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9310" y="4869160"/>
                        <a:ext cx="1490662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251436"/>
              </p:ext>
            </p:extLst>
          </p:nvPr>
        </p:nvGraphicFramePr>
        <p:xfrm>
          <a:off x="478297" y="4878040"/>
          <a:ext cx="149066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1" name="Equation" r:id="rId9" imgW="952200" imgH="457200" progId="Equation.DSMT4">
                  <p:embed/>
                </p:oleObj>
              </mc:Choice>
              <mc:Fallback>
                <p:oleObj name="Equation" r:id="rId9" imgW="952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297" y="4878040"/>
                        <a:ext cx="1490662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2898"/>
              </p:ext>
            </p:extLst>
          </p:nvPr>
        </p:nvGraphicFramePr>
        <p:xfrm>
          <a:off x="5076056" y="4869160"/>
          <a:ext cx="149066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2" name="Equation" r:id="rId11" imgW="952200" imgH="457200" progId="Equation.DSMT4">
                  <p:embed/>
                </p:oleObj>
              </mc:Choice>
              <mc:Fallback>
                <p:oleObj name="Equation" r:id="rId11" imgW="952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869160"/>
                        <a:ext cx="1490662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585599"/>
              </p:ext>
            </p:extLst>
          </p:nvPr>
        </p:nvGraphicFramePr>
        <p:xfrm>
          <a:off x="7308304" y="4869160"/>
          <a:ext cx="149066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3" name="Equation" r:id="rId13" imgW="952200" imgH="457200" progId="Equation.DSMT4">
                  <p:embed/>
                </p:oleObj>
              </mc:Choice>
              <mc:Fallback>
                <p:oleObj name="Equation" r:id="rId13" imgW="952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4869160"/>
                        <a:ext cx="1490662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>
            <a:stCxn id="18" idx="0"/>
          </p:cNvCxnSpPr>
          <p:nvPr/>
        </p:nvCxnSpPr>
        <p:spPr>
          <a:xfrm flipV="1">
            <a:off x="7956376" y="573325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51520" y="6165304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Independence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V="1">
            <a:off x="1223628" y="5733256"/>
            <a:ext cx="3600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984268" y="6165304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Absorbing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546685"/>
              </p:ext>
            </p:extLst>
          </p:nvPr>
        </p:nvGraphicFramePr>
        <p:xfrm>
          <a:off x="251520" y="4437112"/>
          <a:ext cx="57626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4" name="Equation" r:id="rId15" imgW="368280" imgH="177480" progId="Equation.DSMT4">
                  <p:embed/>
                </p:oleObj>
              </mc:Choice>
              <mc:Fallback>
                <p:oleObj name="Equation" r:id="rId15" imgW="368280" imgH="177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437112"/>
                        <a:ext cx="576263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75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sz="3600" dirty="0" smtClean="0"/>
              <a:t>Markov </a:t>
            </a:r>
            <a:r>
              <a:rPr lang="nb-NO" sz="3600" dirty="0" err="1" smtClean="0"/>
              <a:t>chains</a:t>
            </a:r>
            <a:r>
              <a:rPr lang="nb-NO" sz="3600" dirty="0" smtClean="0"/>
              <a:t> (given </a:t>
            </a:r>
            <a:r>
              <a:rPr lang="nb-NO" sz="3600" dirty="0" err="1" smtClean="0"/>
              <a:t>perfect</a:t>
            </a:r>
            <a:r>
              <a:rPr lang="nb-NO" sz="3600" dirty="0" smtClean="0"/>
              <a:t> </a:t>
            </a:r>
            <a:r>
              <a:rPr lang="nb-NO" sz="3600" dirty="0" err="1" smtClean="0"/>
              <a:t>information</a:t>
            </a:r>
            <a:r>
              <a:rPr lang="nb-NO" sz="3600" dirty="0" smtClean="0"/>
              <a:t>)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8" y="1196752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4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" y="116632"/>
            <a:ext cx="9011344" cy="1143000"/>
          </a:xfrm>
        </p:spPr>
        <p:txBody>
          <a:bodyPr>
            <a:noAutofit/>
          </a:bodyPr>
          <a:lstStyle/>
          <a:p>
            <a:pPr algn="l"/>
            <a:r>
              <a:rPr lang="nb-NO" sz="3600" dirty="0" smtClean="0"/>
              <a:t>Never break </a:t>
            </a:r>
            <a:r>
              <a:rPr lang="nb-NO" sz="3600" dirty="0" err="1" smtClean="0"/>
              <a:t>the</a:t>
            </a:r>
            <a:r>
              <a:rPr lang="nb-NO" sz="3600" dirty="0" smtClean="0"/>
              <a:t> </a:t>
            </a:r>
            <a:r>
              <a:rPr lang="nb-NO" sz="3600" dirty="0" err="1" smtClean="0"/>
              <a:t>chain</a:t>
            </a:r>
            <a:r>
              <a:rPr lang="nb-NO" sz="3600" dirty="0" smtClean="0"/>
              <a:t> - </a:t>
            </a:r>
            <a:r>
              <a:rPr lang="nb-NO" sz="3600" dirty="0" err="1" smtClean="0"/>
              <a:t>Hidden</a:t>
            </a:r>
            <a:r>
              <a:rPr lang="nb-NO" sz="3600" dirty="0" smtClean="0"/>
              <a:t> Markov </a:t>
            </a:r>
            <a:r>
              <a:rPr lang="nb-NO" sz="3600" dirty="0" err="1" smtClean="0"/>
              <a:t>model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1916832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Latent variable is a Markov </a:t>
            </a:r>
            <a:r>
              <a:rPr lang="nb-NO" dirty="0" err="1" smtClean="0"/>
              <a:t>chain</a:t>
            </a:r>
            <a:r>
              <a:rPr lang="nb-NO" dirty="0" smtClean="0"/>
              <a:t>. This forms </a:t>
            </a:r>
            <a:r>
              <a:rPr lang="nb-NO" dirty="0" err="1" smtClean="0"/>
              <a:t>the</a:t>
            </a:r>
            <a:r>
              <a:rPr lang="nb-NO" dirty="0" smtClean="0"/>
              <a:t> prior </a:t>
            </a:r>
            <a:r>
              <a:rPr lang="nb-NO" dirty="0" err="1" smtClean="0"/>
              <a:t>model</a:t>
            </a:r>
            <a:r>
              <a:rPr lang="nb-NO" dirty="0" smtClean="0"/>
              <a:t>.</a:t>
            </a:r>
          </a:p>
          <a:p>
            <a:r>
              <a:rPr lang="nb-NO" dirty="0" smtClean="0"/>
              <a:t>Data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measured</a:t>
            </a:r>
            <a:r>
              <a:rPr lang="nb-NO" dirty="0" smtClean="0"/>
              <a:t>, </a:t>
            </a:r>
            <a:r>
              <a:rPr lang="nb-NO" dirty="0" err="1" smtClean="0"/>
              <a:t>imperfectly</a:t>
            </a:r>
            <a:r>
              <a:rPr lang="nb-NO" dirty="0" smtClean="0"/>
              <a:t>, at all or </a:t>
            </a: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variables.</a:t>
            </a:r>
          </a:p>
          <a:p>
            <a:endParaRPr lang="nb-NO" dirty="0"/>
          </a:p>
          <a:p>
            <a:r>
              <a:rPr lang="nb-NO" dirty="0" smtClean="0"/>
              <a:t>- </a:t>
            </a:r>
            <a:r>
              <a:rPr lang="nb-NO" dirty="0" err="1" smtClean="0"/>
              <a:t>Commonly</a:t>
            </a:r>
            <a:r>
              <a:rPr lang="nb-NO" dirty="0" smtClean="0"/>
              <a:t> used for </a:t>
            </a:r>
            <a:r>
              <a:rPr lang="nb-NO" dirty="0" err="1" smtClean="0"/>
              <a:t>speech</a:t>
            </a:r>
            <a:r>
              <a:rPr lang="nb-NO" dirty="0" smtClean="0"/>
              <a:t> </a:t>
            </a:r>
            <a:r>
              <a:rPr lang="nb-NO" dirty="0" err="1" smtClean="0"/>
              <a:t>recognition</a:t>
            </a:r>
            <a:r>
              <a:rPr lang="nb-NO" dirty="0" smtClean="0"/>
              <a:t>, </a:t>
            </a:r>
            <a:r>
              <a:rPr lang="nb-NO" dirty="0" err="1" smtClean="0"/>
              <a:t>translation</a:t>
            </a:r>
            <a:r>
              <a:rPr lang="nb-NO" dirty="0" smtClean="0"/>
              <a:t>, </a:t>
            </a:r>
            <a:r>
              <a:rPr lang="nb-NO" dirty="0" err="1" smtClean="0"/>
              <a:t>cleaning</a:t>
            </a:r>
            <a:r>
              <a:rPr lang="nb-NO" dirty="0" smtClean="0"/>
              <a:t> signals,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5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Modeling</a:t>
            </a:r>
            <a:r>
              <a:rPr lang="nb-NO" dirty="0" smtClean="0"/>
              <a:t> by </a:t>
            </a:r>
            <a:r>
              <a:rPr lang="nb-NO" dirty="0" err="1" smtClean="0"/>
              <a:t>conditional</a:t>
            </a:r>
            <a:r>
              <a:rPr lang="nb-NO" dirty="0" smtClean="0"/>
              <a:t> </a:t>
            </a:r>
            <a:r>
              <a:rPr lang="nb-NO" dirty="0" err="1" smtClean="0"/>
              <a:t>probability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84168" y="55172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580421"/>
              </p:ext>
            </p:extLst>
          </p:nvPr>
        </p:nvGraphicFramePr>
        <p:xfrm>
          <a:off x="1619672" y="1700808"/>
          <a:ext cx="40132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0" name="Equation" r:id="rId3" imgW="2565360" imgH="253800" progId="Equation.DSMT4">
                  <p:embed/>
                </p:oleObj>
              </mc:Choice>
              <mc:Fallback>
                <p:oleObj name="Equation" r:id="rId3" imgW="2565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700808"/>
                        <a:ext cx="401320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867921"/>
              </p:ext>
            </p:extLst>
          </p:nvPr>
        </p:nvGraphicFramePr>
        <p:xfrm>
          <a:off x="2597150" y="3114824"/>
          <a:ext cx="23447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1" name="Equation" r:id="rId5" imgW="1498320" imgH="380880" progId="Equation.DSMT4">
                  <p:embed/>
                </p:oleObj>
              </mc:Choice>
              <mc:Fallback>
                <p:oleObj name="Equation" r:id="rId5" imgW="14983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0" y="3114824"/>
                        <a:ext cx="2344738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539551" y="4302388"/>
            <a:ext cx="8082899" cy="854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 err="1" smtClean="0"/>
              <a:t>Conditionally</a:t>
            </a:r>
            <a:r>
              <a:rPr lang="nb-NO" dirty="0" smtClean="0"/>
              <a:t> </a:t>
            </a:r>
            <a:r>
              <a:rPr lang="nb-NO" dirty="0" err="1" smtClean="0"/>
              <a:t>independent</a:t>
            </a:r>
            <a:r>
              <a:rPr lang="nb-NO" dirty="0" smtClean="0"/>
              <a:t> data. Data </a:t>
            </a:r>
            <a:r>
              <a:rPr lang="nb-NO" dirty="0" err="1" smtClean="0"/>
              <a:t>measures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local</a:t>
            </a:r>
            <a:r>
              <a:rPr lang="nb-NO" dirty="0" smtClean="0"/>
              <a:t> </a:t>
            </a:r>
            <a:r>
              <a:rPr lang="nb-NO" dirty="0" err="1" smtClean="0"/>
              <a:t>properties</a:t>
            </a:r>
            <a:r>
              <a:rPr lang="nb-NO" dirty="0"/>
              <a:t>:</a:t>
            </a:r>
            <a:r>
              <a:rPr lang="nb-NO" dirty="0" smtClean="0"/>
              <a:t> </a:t>
            </a:r>
          </a:p>
          <a:p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latent variable at </a:t>
            </a:r>
            <a:r>
              <a:rPr lang="nb-NO" dirty="0" err="1" smtClean="0"/>
              <a:t>that</a:t>
            </a:r>
            <a:r>
              <a:rPr lang="nb-NO" dirty="0" smtClean="0"/>
              <a:t> location is </a:t>
            </a:r>
            <a:r>
              <a:rPr lang="nb-NO" dirty="0" err="1" smtClean="0"/>
              <a:t>known</a:t>
            </a:r>
            <a:r>
              <a:rPr lang="nb-NO" dirty="0" smtClean="0"/>
              <a:t>, </a:t>
            </a:r>
            <a:r>
              <a:rPr lang="nb-NO" dirty="0" err="1" smtClean="0"/>
              <a:t>there</a:t>
            </a:r>
            <a:r>
              <a:rPr lang="nb-NO" dirty="0" smtClean="0"/>
              <a:t> is </a:t>
            </a:r>
            <a:r>
              <a:rPr lang="nb-NO" dirty="0" err="1" smtClean="0"/>
              <a:t>nothing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r>
              <a:rPr lang="nb-NO" dirty="0" smtClean="0"/>
              <a:t> by </a:t>
            </a:r>
            <a:r>
              <a:rPr lang="nb-NO" dirty="0" err="1" smtClean="0"/>
              <a:t>knowing</a:t>
            </a:r>
            <a:r>
              <a:rPr lang="nb-NO" dirty="0" smtClean="0"/>
              <a:t> </a:t>
            </a:r>
            <a:r>
              <a:rPr lang="nb-NO" dirty="0" err="1" smtClean="0"/>
              <a:t>other</a:t>
            </a:r>
            <a:r>
              <a:rPr lang="nb-NO" dirty="0" smtClean="0"/>
              <a:t> variables. 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>
          <a:xfrm flipH="1" flipV="1">
            <a:off x="3707905" y="3789040"/>
            <a:ext cx="873096" cy="5133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4197" y="1558090"/>
            <a:ext cx="115212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Prior: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2924944"/>
            <a:ext cx="194421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2800" dirty="0" err="1" smtClean="0"/>
              <a:t>Likelihood</a:t>
            </a:r>
            <a:r>
              <a:rPr lang="nb-NO" sz="2800" dirty="0" smtClean="0"/>
              <a:t>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130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Hidden</a:t>
            </a:r>
            <a:r>
              <a:rPr lang="nb-NO" dirty="0" smtClean="0"/>
              <a:t> Markov </a:t>
            </a:r>
            <a:r>
              <a:rPr lang="nb-NO" dirty="0" err="1" smtClean="0"/>
              <a:t>model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2"/>
            <a:ext cx="7380312" cy="553523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656764"/>
              </p:ext>
            </p:extLst>
          </p:nvPr>
        </p:nvGraphicFramePr>
        <p:xfrm>
          <a:off x="107504" y="1736520"/>
          <a:ext cx="3303588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8" name="Equation" r:id="rId4" imgW="1574640" imgH="469800" progId="Equation.DSMT4">
                  <p:embed/>
                </p:oleObj>
              </mc:Choice>
              <mc:Fallback>
                <p:oleObj name="Equation" r:id="rId4" imgW="15746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736520"/>
                        <a:ext cx="3303588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13407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Goal is: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7504" y="1340768"/>
            <a:ext cx="3384376" cy="158417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4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Avalanche decisions and sensors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365104"/>
            <a:ext cx="3846792" cy="23456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4760" y="1412776"/>
            <a:ext cx="84257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Suppose that parts along a road or railroad are at risk of </a:t>
            </a:r>
            <a:r>
              <a:rPr lang="en-GB" b="1" dirty="0" smtClean="0"/>
              <a:t>avalanche</a:t>
            </a:r>
            <a:r>
              <a:rPr lang="en-GB" dirty="0" smtClean="0"/>
              <a:t>. </a:t>
            </a:r>
          </a:p>
          <a:p>
            <a:r>
              <a:rPr lang="en-GB" dirty="0" smtClean="0"/>
              <a:t>- One can remove risk by cost.</a:t>
            </a:r>
          </a:p>
          <a:p>
            <a:r>
              <a:rPr lang="en-GB" dirty="0" smtClean="0"/>
              <a:t>- If it is not removed, the repair cost depends on the unknown risk class.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r>
              <a:rPr lang="en-GB" dirty="0" smtClean="0"/>
              <a:t>Data, typically putting out sensors, can help classify the risk class and hence improve the decisions made at different locations.</a:t>
            </a:r>
          </a:p>
          <a:p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6984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Avalanche </a:t>
            </a:r>
            <a:r>
              <a:rPr lang="nb-NO" dirty="0" err="1" smtClean="0"/>
              <a:t>decisions</a:t>
            </a:r>
            <a:r>
              <a:rPr lang="nb-NO" dirty="0" smtClean="0"/>
              <a:t> - risk </a:t>
            </a:r>
            <a:r>
              <a:rPr lang="nb-NO" dirty="0" err="1" smtClean="0"/>
              <a:t>analysis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412776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n=50 identified locations, at risk of </a:t>
            </a:r>
            <a:r>
              <a:rPr lang="en-GB" b="1" dirty="0" smtClean="0"/>
              <a:t>avalanche</a:t>
            </a:r>
            <a:r>
              <a:rPr lang="en-GB" dirty="0" smtClean="0"/>
              <a:t>. </a:t>
            </a:r>
          </a:p>
          <a:p>
            <a:r>
              <a:rPr lang="en-GB" dirty="0" smtClean="0"/>
              <a:t>At every location one can remove risk by cost 10.</a:t>
            </a:r>
          </a:p>
          <a:p>
            <a:r>
              <a:rPr lang="en-GB" dirty="0"/>
              <a:t>I</a:t>
            </a:r>
            <a:r>
              <a:rPr lang="en-GB" dirty="0" smtClean="0"/>
              <a:t>f it is not removed, the repair cost depends on the unknown risk class:</a:t>
            </a:r>
          </a:p>
          <a:p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58769"/>
              </p:ext>
            </p:extLst>
          </p:nvPr>
        </p:nvGraphicFramePr>
        <p:xfrm>
          <a:off x="611560" y="2420937"/>
          <a:ext cx="40767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2" name="Equation" r:id="rId3" imgW="1930320" imgH="482400" progId="Equation.DSMT4">
                  <p:embed/>
                </p:oleObj>
              </mc:Choice>
              <mc:Fallback>
                <p:oleObj name="Equation" r:id="rId3" imgW="19303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420937"/>
                        <a:ext cx="407670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307951"/>
              </p:ext>
            </p:extLst>
          </p:nvPr>
        </p:nvGraphicFramePr>
        <p:xfrm>
          <a:off x="2107505" y="4468098"/>
          <a:ext cx="43529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3" name="Equation" r:id="rId5" imgW="2311200" imgH="482400" progId="Equation.DSMT4">
                  <p:embed/>
                </p:oleObj>
              </mc:Choice>
              <mc:Fallback>
                <p:oleObj name="Equation" r:id="rId5" imgW="23112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505" y="4468098"/>
                        <a:ext cx="435292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9552" y="3717032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Decision</a:t>
            </a:r>
            <a:r>
              <a:rPr lang="nb-NO" dirty="0" smtClean="0"/>
              <a:t> maker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secure</a:t>
            </a:r>
            <a:r>
              <a:rPr lang="nb-NO" dirty="0" smtClean="0"/>
              <a:t>, or not, at </a:t>
            </a:r>
            <a:r>
              <a:rPr lang="nb-NO" dirty="0" err="1" smtClean="0"/>
              <a:t>each</a:t>
            </a:r>
            <a:r>
              <a:rPr lang="nb-NO" dirty="0" smtClean="0"/>
              <a:t> location. The </a:t>
            </a:r>
            <a:r>
              <a:rPr lang="nb-NO" dirty="0" err="1" smtClean="0"/>
              <a:t>decisions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minimization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expected</a:t>
            </a:r>
            <a:r>
              <a:rPr lang="nb-NO" dirty="0" smtClean="0"/>
              <a:t> </a:t>
            </a:r>
            <a:r>
              <a:rPr lang="nb-NO" dirty="0" err="1" smtClean="0"/>
              <a:t>costs</a:t>
            </a:r>
            <a:r>
              <a:rPr lang="nb-NO" dirty="0" smtClean="0"/>
              <a:t>. </a:t>
            </a:r>
          </a:p>
          <a:p>
            <a:endParaRPr lang="nb-NO" dirty="0" smtClean="0"/>
          </a:p>
          <a:p>
            <a:r>
              <a:rPr lang="nb-NO" dirty="0" smtClean="0"/>
              <a:t>Prior </a:t>
            </a:r>
            <a:r>
              <a:rPr lang="nb-NO" dirty="0" err="1" smtClean="0"/>
              <a:t>value</a:t>
            </a:r>
            <a:r>
              <a:rPr lang="nb-NO" dirty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1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7693" y="188640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sz="4000" dirty="0" smtClean="0"/>
              <a:t>Joint </a:t>
            </a:r>
            <a:r>
              <a:rPr lang="nb-NO" sz="4000" dirty="0" err="1" smtClean="0"/>
              <a:t>modeling</a:t>
            </a:r>
            <a:r>
              <a:rPr lang="nb-NO" sz="4000" dirty="0" smtClean="0"/>
              <a:t> </a:t>
            </a:r>
            <a:r>
              <a:rPr lang="nb-NO" sz="4000" dirty="0" err="1" smtClean="0"/>
              <a:t>of</a:t>
            </a:r>
            <a:r>
              <a:rPr lang="nb-NO" sz="4000" dirty="0" smtClean="0"/>
              <a:t> multiple variables</a:t>
            </a:r>
            <a:endParaRPr lang="en-US" sz="4000" dirty="0"/>
          </a:p>
        </p:txBody>
      </p:sp>
      <p:sp>
        <p:nvSpPr>
          <p:cNvPr id="8" name="Oval 7"/>
          <p:cNvSpPr/>
          <p:nvPr/>
        </p:nvSpPr>
        <p:spPr>
          <a:xfrm>
            <a:off x="7020272" y="2564968"/>
            <a:ext cx="576000" cy="576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xtBox 8"/>
          <p:cNvSpPr txBox="1"/>
          <p:nvPr/>
        </p:nvSpPr>
        <p:spPr>
          <a:xfrm>
            <a:off x="7164288" y="26369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B</a:t>
            </a:r>
            <a:endParaRPr lang="nb-NO" dirty="0"/>
          </a:p>
        </p:txBody>
      </p:sp>
      <p:sp>
        <p:nvSpPr>
          <p:cNvPr id="10" name="Oval 9"/>
          <p:cNvSpPr/>
          <p:nvPr/>
        </p:nvSpPr>
        <p:spPr>
          <a:xfrm>
            <a:off x="6228184" y="1628864"/>
            <a:ext cx="576000" cy="576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Oval 11"/>
          <p:cNvSpPr/>
          <p:nvPr/>
        </p:nvSpPr>
        <p:spPr>
          <a:xfrm>
            <a:off x="7668344" y="1628864"/>
            <a:ext cx="576000" cy="576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3" name="Straight Arrow Connector 12"/>
          <p:cNvCxnSpPr>
            <a:stCxn id="8" idx="1"/>
            <a:endCxn id="10" idx="5"/>
          </p:cNvCxnSpPr>
          <p:nvPr/>
        </p:nvCxnSpPr>
        <p:spPr>
          <a:xfrm flipH="1" flipV="1">
            <a:off x="6719831" y="2120511"/>
            <a:ext cx="384794" cy="528810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3"/>
            <a:endCxn id="9" idx="0"/>
          </p:cNvCxnSpPr>
          <p:nvPr/>
        </p:nvCxnSpPr>
        <p:spPr>
          <a:xfrm flipH="1">
            <a:off x="7452320" y="2120511"/>
            <a:ext cx="300377" cy="516465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78963" y="171546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C</a:t>
            </a:r>
            <a:endParaRPr lang="nb-NO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804184" y="1972136"/>
            <a:ext cx="864160" cy="0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72200" y="176352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568" y="2420952"/>
            <a:ext cx="58326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Spatial variables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often</a:t>
            </a:r>
            <a:r>
              <a:rPr lang="nb-NO" dirty="0" smtClean="0"/>
              <a:t> not </a:t>
            </a:r>
            <a:r>
              <a:rPr lang="nb-NO" dirty="0" err="1" smtClean="0"/>
              <a:t>independent</a:t>
            </a:r>
            <a:r>
              <a:rPr lang="nb-NO" dirty="0" smtClean="0"/>
              <a:t>!</a:t>
            </a:r>
          </a:p>
          <a:p>
            <a:endParaRPr lang="nb-NO" dirty="0" smtClean="0"/>
          </a:p>
          <a:p>
            <a:r>
              <a:rPr lang="nb-NO" dirty="0" smtClean="0"/>
              <a:t>To </a:t>
            </a:r>
            <a:r>
              <a:rPr lang="nb-NO" dirty="0" err="1" smtClean="0"/>
              <a:t>study</a:t>
            </a:r>
            <a:r>
              <a:rPr lang="nb-NO" dirty="0" smtClean="0"/>
              <a:t> </a:t>
            </a:r>
            <a:r>
              <a:rPr lang="nb-NO" dirty="0" err="1" smtClean="0"/>
              <a:t>if</a:t>
            </a:r>
            <a:r>
              <a:rPr lang="nb-NO" dirty="0" smtClean="0"/>
              <a:t> </a:t>
            </a:r>
            <a:r>
              <a:rPr lang="nb-NO" dirty="0" err="1" smtClean="0"/>
              <a:t>dependence</a:t>
            </a:r>
            <a:r>
              <a:rPr lang="nb-NO" dirty="0" smtClean="0"/>
              <a:t> matter,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need</a:t>
            </a:r>
            <a:r>
              <a:rPr lang="nb-NO" dirty="0" smtClean="0"/>
              <a:t> to </a:t>
            </a:r>
            <a:r>
              <a:rPr lang="nb-NO" dirty="0" err="1" smtClean="0"/>
              <a:t>model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b="1" dirty="0" smtClean="0"/>
              <a:t>joint</a:t>
            </a:r>
            <a:r>
              <a:rPr lang="nb-NO" dirty="0" smtClean="0"/>
              <a:t> </a:t>
            </a:r>
            <a:r>
              <a:rPr lang="nb-NO" dirty="0" err="1" smtClean="0"/>
              <a:t>properties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uncertainties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What</a:t>
            </a:r>
            <a:r>
              <a:rPr lang="nb-NO" dirty="0" smtClean="0"/>
              <a:t> is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probability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variable A is 1 and, at </a:t>
            </a:r>
            <a:r>
              <a:rPr lang="nb-NO" dirty="0" err="1" smtClean="0"/>
              <a:t>the</a:t>
            </a:r>
            <a:r>
              <a:rPr lang="nb-NO" dirty="0" smtClean="0"/>
              <a:t> same time, variable B is 1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What</a:t>
            </a:r>
            <a:r>
              <a:rPr lang="nb-NO" dirty="0" smtClean="0"/>
              <a:t> is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probability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variable C is 0, and </a:t>
            </a:r>
            <a:r>
              <a:rPr lang="nb-NO" dirty="0" err="1" smtClean="0"/>
              <a:t>both</a:t>
            </a:r>
            <a:r>
              <a:rPr lang="nb-NO" dirty="0" smtClean="0"/>
              <a:t> A and B </a:t>
            </a:r>
            <a:r>
              <a:rPr lang="nb-NO" dirty="0" err="1" smtClean="0"/>
              <a:t>are</a:t>
            </a:r>
            <a:r>
              <a:rPr lang="nb-NO" dirty="0" smtClean="0"/>
              <a:t> 1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94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57929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smtClean="0"/>
              <a:t>Never break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chain</a:t>
            </a:r>
            <a:r>
              <a:rPr lang="nb-NO" dirty="0" smtClean="0"/>
              <a:t> - Prior </a:t>
            </a:r>
            <a:r>
              <a:rPr lang="nb-NO" dirty="0" err="1" smtClean="0"/>
              <a:t>model</a:t>
            </a:r>
            <a:endParaRPr lang="nb-NO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015623"/>
              </p:ext>
            </p:extLst>
          </p:nvPr>
        </p:nvGraphicFramePr>
        <p:xfrm>
          <a:off x="705986" y="1705670"/>
          <a:ext cx="3992562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90" name="Equation" r:id="rId3" imgW="1892160" imgH="507960" progId="Equation.DSMT4">
                  <p:embed/>
                </p:oleObj>
              </mc:Choice>
              <mc:Fallback>
                <p:oleObj name="Equation" r:id="rId3" imgW="18921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86" y="1705670"/>
                        <a:ext cx="3992562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888357"/>
              </p:ext>
            </p:extLst>
          </p:nvPr>
        </p:nvGraphicFramePr>
        <p:xfrm>
          <a:off x="683568" y="1196752"/>
          <a:ext cx="375443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91" name="Equation" r:id="rId5" imgW="1777680" imgH="253800" progId="Equation.DSMT4">
                  <p:embed/>
                </p:oleObj>
              </mc:Choice>
              <mc:Fallback>
                <p:oleObj name="Equation" r:id="rId5" imgW="1777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196752"/>
                        <a:ext cx="375443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106101"/>
              </p:ext>
            </p:extLst>
          </p:nvPr>
        </p:nvGraphicFramePr>
        <p:xfrm>
          <a:off x="4788024" y="1176213"/>
          <a:ext cx="3696116" cy="1748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92" name="Equation" r:id="rId7" imgW="1917360" imgH="914400" progId="Equation.DSMT4">
                  <p:embed/>
                </p:oleObj>
              </mc:Choice>
              <mc:Fallback>
                <p:oleObj name="Equation" r:id="rId7" imgW="191736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1176213"/>
                        <a:ext cx="3696116" cy="1748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957582"/>
            <a:ext cx="5580112" cy="385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Never break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chain</a:t>
            </a:r>
            <a:r>
              <a:rPr lang="nb-NO" dirty="0" smtClean="0"/>
              <a:t> - Data </a:t>
            </a:r>
            <a:r>
              <a:rPr lang="nb-NO" dirty="0" err="1" smtClean="0"/>
              <a:t>model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412776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Sensors at some or all of the n=50 identified locations.</a:t>
            </a:r>
          </a:p>
          <a:p>
            <a:r>
              <a:rPr lang="en-GB" dirty="0" smtClean="0"/>
              <a:t>Likelihood model:</a:t>
            </a:r>
          </a:p>
          <a:p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598903"/>
              </p:ext>
            </p:extLst>
          </p:nvPr>
        </p:nvGraphicFramePr>
        <p:xfrm>
          <a:off x="755576" y="2151440"/>
          <a:ext cx="474821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4" name="Equation" r:id="rId3" imgW="2247840" imgH="279360" progId="Equation.DSMT4">
                  <p:embed/>
                </p:oleObj>
              </mc:Choice>
              <mc:Fallback>
                <p:oleObj name="Equation" r:id="rId3" imgW="22478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151440"/>
                        <a:ext cx="4748213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81420"/>
              </p:ext>
            </p:extLst>
          </p:nvPr>
        </p:nvGraphicFramePr>
        <p:xfrm>
          <a:off x="790711" y="3717032"/>
          <a:ext cx="6194426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5" name="Equation" r:id="rId5" imgW="3288960" imgH="482400" progId="Equation.DSMT4">
                  <p:embed/>
                </p:oleObj>
              </mc:Choice>
              <mc:Fallback>
                <p:oleObj name="Equation" r:id="rId5" imgW="32889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711" y="3717032"/>
                        <a:ext cx="6194426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9552" y="314096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Posterior</a:t>
            </a:r>
            <a:r>
              <a:rPr lang="nb-NO" dirty="0" smtClean="0"/>
              <a:t> </a:t>
            </a:r>
            <a:r>
              <a:rPr lang="nb-NO" dirty="0" err="1" smtClean="0"/>
              <a:t>value</a:t>
            </a:r>
            <a:r>
              <a:rPr lang="nb-NO" dirty="0"/>
              <a:t>: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519013"/>
              </p:ext>
            </p:extLst>
          </p:nvPr>
        </p:nvGraphicFramePr>
        <p:xfrm>
          <a:off x="4012245" y="5762873"/>
          <a:ext cx="147955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6" name="Equation" r:id="rId7" imgW="672840" imgH="241200" progId="Equation.DSMT4">
                  <p:embed/>
                </p:oleObj>
              </mc:Choice>
              <mc:Fallback>
                <p:oleObj name="Equation" r:id="rId7" imgW="6728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12245" y="5762873"/>
                        <a:ext cx="1479550" cy="58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022332"/>
              </p:ext>
            </p:extLst>
          </p:nvPr>
        </p:nvGraphicFramePr>
        <p:xfrm>
          <a:off x="3862594" y="5177086"/>
          <a:ext cx="83820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7" name="Equation" r:id="rId9" imgW="380880" imgH="241200" progId="Equation.DSMT4">
                  <p:embed/>
                </p:oleObj>
              </mc:Choice>
              <mc:Fallback>
                <p:oleObj name="Equation" r:id="rId9" imgW="380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594" y="5177086"/>
                        <a:ext cx="838200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7584" y="5301208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Site is </a:t>
            </a:r>
            <a:r>
              <a:rPr lang="nb-NO" dirty="0" err="1" smtClean="0"/>
              <a:t>measured</a:t>
            </a:r>
            <a:r>
              <a:rPr lang="nb-NO" dirty="0" smtClean="0"/>
              <a:t> by sensor:</a:t>
            </a:r>
          </a:p>
          <a:p>
            <a:endParaRPr lang="nb-NO" dirty="0"/>
          </a:p>
          <a:p>
            <a:r>
              <a:rPr lang="nb-NO" dirty="0" smtClean="0"/>
              <a:t>Site is not </a:t>
            </a:r>
            <a:r>
              <a:rPr lang="nb-NO" dirty="0" err="1" smtClean="0"/>
              <a:t>measured</a:t>
            </a:r>
            <a:r>
              <a:rPr lang="nb-NO" dirty="0" smtClean="0"/>
              <a:t> by sensor: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638132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This is a trick to make </a:t>
            </a:r>
            <a:r>
              <a:rPr lang="nb-NO" dirty="0" err="1" smtClean="0"/>
              <a:t>the</a:t>
            </a:r>
            <a:r>
              <a:rPr lang="nb-NO" dirty="0" smtClean="0"/>
              <a:t> forward-</a:t>
            </a:r>
            <a:r>
              <a:rPr lang="nb-NO" dirty="0" err="1" smtClean="0"/>
              <a:t>backward</a:t>
            </a:r>
            <a:r>
              <a:rPr lang="nb-NO" dirty="0" smtClean="0"/>
              <a:t> </a:t>
            </a:r>
            <a:r>
              <a:rPr lang="nb-NO" dirty="0" err="1" smtClean="0"/>
              <a:t>algorithm</a:t>
            </a:r>
            <a:r>
              <a:rPr lang="nb-NO" dirty="0" smtClean="0"/>
              <a:t> </a:t>
            </a:r>
            <a:r>
              <a:rPr lang="nb-NO" dirty="0" err="1" smtClean="0"/>
              <a:t>easier</a:t>
            </a:r>
            <a:r>
              <a:rPr lang="nb-NO" dirty="0"/>
              <a:t> </a:t>
            </a:r>
            <a:r>
              <a:rPr lang="nb-NO" dirty="0" smtClean="0"/>
              <a:t>to </a:t>
            </a:r>
            <a:r>
              <a:rPr lang="nb-NO" dirty="0" err="1" smtClean="0"/>
              <a:t>implement</a:t>
            </a:r>
            <a:r>
              <a:rPr lang="nb-N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69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Forward-</a:t>
            </a:r>
            <a:r>
              <a:rPr lang="nb-NO" dirty="0" err="1" smtClean="0"/>
              <a:t>backward</a:t>
            </a:r>
            <a:r>
              <a:rPr lang="nb-NO" dirty="0" smtClean="0"/>
              <a:t> </a:t>
            </a:r>
            <a:r>
              <a:rPr lang="nb-NO" dirty="0" err="1" smtClean="0"/>
              <a:t>algorithm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91683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Recursive</a:t>
            </a:r>
            <a:r>
              <a:rPr lang="nb-NO" dirty="0" smtClean="0"/>
              <a:t> forward </a:t>
            </a:r>
            <a:r>
              <a:rPr lang="nb-NO" dirty="0" err="1" smtClean="0"/>
              <a:t>step</a:t>
            </a:r>
            <a:r>
              <a:rPr lang="nb-NO" dirty="0"/>
              <a:t> </a:t>
            </a:r>
            <a:r>
              <a:rPr lang="nb-NO" dirty="0" smtClean="0"/>
              <a:t>(</a:t>
            </a:r>
            <a:r>
              <a:rPr lang="nb-NO" dirty="0" err="1" smtClean="0"/>
              <a:t>prediction</a:t>
            </a:r>
            <a:r>
              <a:rPr lang="nb-NO" dirty="0" smtClean="0"/>
              <a:t> and </a:t>
            </a:r>
            <a:r>
              <a:rPr lang="nb-NO" dirty="0" err="1" smtClean="0"/>
              <a:t>updating</a:t>
            </a:r>
            <a:r>
              <a:rPr lang="nb-NO" dirty="0" smtClean="0"/>
              <a:t>):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326795"/>
              </p:ext>
            </p:extLst>
          </p:nvPr>
        </p:nvGraphicFramePr>
        <p:xfrm>
          <a:off x="897671" y="2564904"/>
          <a:ext cx="6842681" cy="1857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7" name="Equation" r:id="rId3" imgW="3327400" imgH="914400" progId="Equation.DSMT4">
                  <p:embed/>
                </p:oleObj>
              </mc:Choice>
              <mc:Fallback>
                <p:oleObj name="Equation" r:id="rId3" imgW="3327400" imgH="914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671" y="2564904"/>
                        <a:ext cx="6842681" cy="18572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920612"/>
              </p:ext>
            </p:extLst>
          </p:nvPr>
        </p:nvGraphicFramePr>
        <p:xfrm>
          <a:off x="1115616" y="4653136"/>
          <a:ext cx="6336704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8" name="Equation" r:id="rId5" imgW="2794000" imgH="939800" progId="Equation.DSMT4">
                  <p:embed/>
                </p:oleObj>
              </mc:Choice>
              <mc:Fallback>
                <p:oleObj name="Equation" r:id="rId5" imgW="2794000" imgH="93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653136"/>
                        <a:ext cx="6336704" cy="1944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472098"/>
              </p:ext>
            </p:extLst>
          </p:nvPr>
        </p:nvGraphicFramePr>
        <p:xfrm>
          <a:off x="1187624" y="6453336"/>
          <a:ext cx="566672" cy="27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9" name="Equation" r:id="rId7" imgW="368280" imgH="177480" progId="Equation.DSMT4">
                  <p:embed/>
                </p:oleObj>
              </mc:Choice>
              <mc:Fallback>
                <p:oleObj name="Equation" r:id="rId7" imgW="368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87624" y="6453336"/>
                        <a:ext cx="566672" cy="273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283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Forward-</a:t>
            </a:r>
            <a:r>
              <a:rPr lang="nb-NO" dirty="0" err="1" smtClean="0"/>
              <a:t>backward</a:t>
            </a:r>
            <a:r>
              <a:rPr lang="nb-NO" dirty="0" smtClean="0"/>
              <a:t> </a:t>
            </a:r>
            <a:r>
              <a:rPr lang="nb-NO" dirty="0" err="1" smtClean="0"/>
              <a:t>algorithm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91683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Recursive</a:t>
            </a:r>
            <a:r>
              <a:rPr lang="nb-NO" dirty="0" smtClean="0"/>
              <a:t> </a:t>
            </a:r>
            <a:r>
              <a:rPr lang="nb-NO" dirty="0" err="1" smtClean="0"/>
              <a:t>backward</a:t>
            </a:r>
            <a:r>
              <a:rPr lang="nb-NO" dirty="0" smtClean="0"/>
              <a:t> </a:t>
            </a:r>
            <a:r>
              <a:rPr lang="nb-NO" dirty="0" err="1" smtClean="0"/>
              <a:t>step</a:t>
            </a:r>
            <a:r>
              <a:rPr lang="nb-NO" dirty="0"/>
              <a:t> </a:t>
            </a:r>
            <a:r>
              <a:rPr lang="nb-NO" dirty="0" smtClean="0"/>
              <a:t>: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817536"/>
              </p:ext>
            </p:extLst>
          </p:nvPr>
        </p:nvGraphicFramePr>
        <p:xfrm>
          <a:off x="251520" y="2492896"/>
          <a:ext cx="8847591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0" name="Equation" r:id="rId3" imgW="4483100" imgH="431800" progId="Equation.DSMT4">
                  <p:embed/>
                </p:oleObj>
              </mc:Choice>
              <mc:Fallback>
                <p:oleObj name="Equation" r:id="rId3" imgW="44831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492896"/>
                        <a:ext cx="8847591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602834"/>
              </p:ext>
            </p:extLst>
          </p:nvPr>
        </p:nvGraphicFramePr>
        <p:xfrm>
          <a:off x="556237" y="4005064"/>
          <a:ext cx="8447977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1" name="Equation" r:id="rId5" imgW="4000320" imgH="965160" progId="Equation.DSMT4">
                  <p:embed/>
                </p:oleObj>
              </mc:Choice>
              <mc:Fallback>
                <p:oleObj name="Equation" r:id="rId5" imgW="4000320" imgH="965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37" y="4005064"/>
                        <a:ext cx="8447977" cy="20162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956237"/>
              </p:ext>
            </p:extLst>
          </p:nvPr>
        </p:nvGraphicFramePr>
        <p:xfrm>
          <a:off x="683568" y="6381328"/>
          <a:ext cx="566738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2" name="Equation" r:id="rId7" imgW="368280" imgH="177480" progId="Equation.DSMT4">
                  <p:embed/>
                </p:oleObj>
              </mc:Choice>
              <mc:Fallback>
                <p:oleObj name="Equation" r:id="rId7" imgW="36828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6381328"/>
                        <a:ext cx="566738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065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Monte Carlo </a:t>
            </a:r>
            <a:r>
              <a:rPr lang="nb-NO" dirty="0" err="1"/>
              <a:t>a</a:t>
            </a:r>
            <a:r>
              <a:rPr lang="nb-NO" dirty="0" err="1" smtClean="0"/>
              <a:t>pproximation</a:t>
            </a:r>
            <a:r>
              <a:rPr lang="nb-NO" dirty="0" smtClean="0"/>
              <a:t> for VOI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730444"/>
              </p:ext>
            </p:extLst>
          </p:nvPr>
        </p:nvGraphicFramePr>
        <p:xfrm>
          <a:off x="683568" y="1988840"/>
          <a:ext cx="59785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3" name="Equation" r:id="rId3" imgW="3174840" imgH="482400" progId="Equation.DSMT4">
                  <p:embed/>
                </p:oleObj>
              </mc:Choice>
              <mc:Fallback>
                <p:oleObj name="Equation" r:id="rId3" imgW="3174840" imgH="482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988840"/>
                        <a:ext cx="597852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3789040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dirty="0" smtClean="0"/>
              <a:t>Sample B Markov </a:t>
            </a:r>
            <a:r>
              <a:rPr lang="nb-NO" dirty="0" err="1" smtClean="0"/>
              <a:t>chain</a:t>
            </a:r>
            <a:r>
              <a:rPr lang="nb-NO" dirty="0" smtClean="0"/>
              <a:t> variables, and </a:t>
            </a:r>
            <a:r>
              <a:rPr lang="nb-NO" dirty="0" err="1" smtClean="0"/>
              <a:t>next</a:t>
            </a:r>
            <a:r>
              <a:rPr lang="nb-NO" dirty="0" smtClean="0"/>
              <a:t> sample B data </a:t>
            </a:r>
            <a:r>
              <a:rPr lang="nb-NO" dirty="0" err="1" smtClean="0"/>
              <a:t>vectors</a:t>
            </a:r>
            <a:r>
              <a:rPr lang="nb-NO" dirty="0" smtClean="0"/>
              <a:t>. </a:t>
            </a:r>
          </a:p>
          <a:p>
            <a:pPr lvl="1"/>
            <a:r>
              <a:rPr lang="nb-NO" dirty="0" smtClean="0"/>
              <a:t>- The samples </a:t>
            </a:r>
            <a:r>
              <a:rPr lang="nb-NO" dirty="0" err="1" smtClean="0"/>
              <a:t>will</a:t>
            </a:r>
            <a:r>
              <a:rPr lang="nb-NO" dirty="0" smtClean="0"/>
              <a:t> be from </a:t>
            </a:r>
            <a:r>
              <a:rPr lang="nb-NO" dirty="0" err="1" smtClean="0"/>
              <a:t>the</a:t>
            </a:r>
            <a:r>
              <a:rPr lang="nb-NO" dirty="0" smtClean="0"/>
              <a:t> marginal </a:t>
            </a:r>
            <a:r>
              <a:rPr lang="nb-NO" dirty="0" err="1" smtClean="0"/>
              <a:t>distribution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data.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nb-NO" dirty="0" err="1" smtClean="0"/>
              <a:t>Compute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marginal </a:t>
            </a:r>
            <a:r>
              <a:rPr lang="nb-NO" dirty="0" err="1" smtClean="0"/>
              <a:t>posterior</a:t>
            </a:r>
            <a:r>
              <a:rPr lang="nb-NO" dirty="0" smtClean="0"/>
              <a:t> </a:t>
            </a:r>
            <a:r>
              <a:rPr lang="nb-NO" dirty="0" err="1" smtClean="0"/>
              <a:t>probabilities</a:t>
            </a:r>
            <a:r>
              <a:rPr lang="nb-NO" dirty="0" smtClean="0"/>
              <a:t> by forward-</a:t>
            </a:r>
            <a:r>
              <a:rPr lang="nb-NO" dirty="0" err="1" smtClean="0"/>
              <a:t>backward</a:t>
            </a:r>
            <a:r>
              <a:rPr lang="nb-NO" dirty="0" smtClean="0"/>
              <a:t> </a:t>
            </a:r>
            <a:r>
              <a:rPr lang="nb-NO" dirty="0" err="1" smtClean="0"/>
              <a:t>algorithm</a:t>
            </a:r>
            <a:r>
              <a:rPr lang="nb-NO" dirty="0" smtClean="0"/>
              <a:t> for </a:t>
            </a:r>
            <a:r>
              <a:rPr lang="nb-NO" dirty="0" err="1" smtClean="0"/>
              <a:t>each</a:t>
            </a:r>
            <a:r>
              <a:rPr lang="nb-NO" dirty="0" smtClean="0"/>
              <a:t> data sample.</a:t>
            </a:r>
          </a:p>
          <a:p>
            <a:pPr marL="342900" indent="-342900">
              <a:buFont typeface="+mj-lt"/>
              <a:buAutoNum type="arabicPeriod"/>
            </a:pPr>
            <a:endParaRPr lang="nb-NO" dirty="0" smtClean="0"/>
          </a:p>
          <a:p>
            <a:pPr marL="342900" indent="-342900">
              <a:buFont typeface="+mj-lt"/>
              <a:buAutoNum type="arabicPeriod"/>
            </a:pPr>
            <a:endParaRPr lang="nb-NO" dirty="0" smtClean="0"/>
          </a:p>
          <a:p>
            <a:r>
              <a:rPr lang="nb-NO" dirty="0" err="1" smtClean="0"/>
              <a:t>Average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results</a:t>
            </a:r>
            <a:r>
              <a:rPr lang="nb-NO" dirty="0" smtClean="0"/>
              <a:t> to </a:t>
            </a:r>
            <a:r>
              <a:rPr lang="nb-NO" dirty="0" err="1" smtClean="0"/>
              <a:t>approximate</a:t>
            </a:r>
            <a:r>
              <a:rPr lang="nb-NO" dirty="0" smtClean="0"/>
              <a:t> </a:t>
            </a:r>
            <a:r>
              <a:rPr lang="nb-NO" dirty="0" err="1" smtClean="0"/>
              <a:t>posterior</a:t>
            </a:r>
            <a:r>
              <a:rPr lang="nb-NO" dirty="0" smtClean="0"/>
              <a:t> </a:t>
            </a:r>
            <a:r>
              <a:rPr lang="nb-NO" dirty="0" err="1" smtClean="0"/>
              <a:t>value</a:t>
            </a:r>
            <a:r>
              <a:rPr lang="nb-NO" dirty="0" smtClean="0"/>
              <a:t> and VOI.</a:t>
            </a:r>
          </a:p>
        </p:txBody>
      </p:sp>
    </p:spTree>
    <p:extLst>
      <p:ext uri="{BB962C8B-B14F-4D97-AF65-F5344CB8AC3E}">
        <p14:creationId xmlns:p14="http://schemas.microsoft.com/office/powerpoint/2010/main" val="251790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Results</a:t>
            </a:r>
            <a:r>
              <a:rPr lang="nb-NO" dirty="0" smtClean="0"/>
              <a:t> –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realization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6948264" cy="521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Results</a:t>
            </a:r>
            <a:r>
              <a:rPr lang="nb-NO" dirty="0" smtClean="0"/>
              <a:t> – different tests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351089"/>
              </p:ext>
            </p:extLst>
          </p:nvPr>
        </p:nvGraphicFramePr>
        <p:xfrm>
          <a:off x="971600" y="2348880"/>
          <a:ext cx="6552726" cy="121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121"/>
                <a:gridCol w="1092121"/>
                <a:gridCol w="1092121"/>
                <a:gridCol w="1092121"/>
                <a:gridCol w="1092121"/>
                <a:gridCol w="1092121"/>
              </a:tblGrid>
              <a:tr h="576064">
                <a:tc>
                  <a:txBody>
                    <a:bodyPr/>
                    <a:lstStyle/>
                    <a:p>
                      <a:r>
                        <a:rPr lang="nb-NO" dirty="0" smtClean="0"/>
                        <a:t>All </a:t>
                      </a:r>
                      <a:r>
                        <a:rPr lang="nb-NO" dirty="0" err="1" smtClean="0"/>
                        <a:t>sites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Only</a:t>
                      </a:r>
                      <a:r>
                        <a:rPr lang="nb-NO" dirty="0" smtClean="0"/>
                        <a:t> 10 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Only</a:t>
                      </a:r>
                      <a:r>
                        <a:rPr lang="nb-NO" dirty="0" smtClean="0"/>
                        <a:t> 11-20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Only</a:t>
                      </a:r>
                      <a:r>
                        <a:rPr lang="nb-NO" dirty="0" smtClean="0"/>
                        <a:t> 21-30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Only</a:t>
                      </a:r>
                      <a:r>
                        <a:rPr lang="nb-NO" dirty="0" smtClean="0"/>
                        <a:t> 31-40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Only</a:t>
                      </a:r>
                      <a:r>
                        <a:rPr lang="nb-NO" dirty="0" smtClean="0"/>
                        <a:t> 41-50</a:t>
                      </a:r>
                      <a:endParaRPr lang="en-US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nb-NO" dirty="0" smtClean="0"/>
                        <a:t>126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82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5446965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Partial</a:t>
            </a:r>
            <a:r>
              <a:rPr lang="nb-NO" dirty="0" smtClean="0"/>
              <a:t> tests </a:t>
            </a:r>
            <a:r>
              <a:rPr lang="nb-NO" dirty="0" err="1" smtClean="0"/>
              <a:t>can</a:t>
            </a:r>
            <a:r>
              <a:rPr lang="nb-NO" dirty="0" smtClean="0"/>
              <a:t> be </a:t>
            </a:r>
            <a:r>
              <a:rPr lang="nb-NO" dirty="0" err="1" smtClean="0"/>
              <a:t>very</a:t>
            </a:r>
            <a:r>
              <a:rPr lang="nb-NO" dirty="0" smtClean="0"/>
              <a:t> </a:t>
            </a:r>
            <a:r>
              <a:rPr lang="nb-NO" dirty="0" err="1" smtClean="0"/>
              <a:t>valuable</a:t>
            </a:r>
            <a:r>
              <a:rPr lang="nb-NO" dirty="0" smtClean="0"/>
              <a:t>! </a:t>
            </a:r>
            <a:r>
              <a:rPr lang="nb-NO" dirty="0" err="1" smtClean="0"/>
              <a:t>Especially</a:t>
            </a:r>
            <a:r>
              <a:rPr lang="nb-NO" dirty="0" smtClean="0"/>
              <a:t> </a:t>
            </a:r>
            <a:r>
              <a:rPr lang="nb-NO" dirty="0" err="1" smtClean="0"/>
              <a:t>if</a:t>
            </a:r>
            <a:r>
              <a:rPr lang="nb-NO" dirty="0" smtClean="0"/>
              <a:t> </a:t>
            </a:r>
            <a:r>
              <a:rPr lang="nb-NO" dirty="0" err="1" smtClean="0"/>
              <a:t>they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done in </a:t>
            </a:r>
            <a:r>
              <a:rPr lang="nb-NO" dirty="0" err="1" smtClean="0"/>
              <a:t>interesting</a:t>
            </a:r>
            <a:r>
              <a:rPr lang="nb-NO" dirty="0" smtClean="0"/>
              <a:t> </a:t>
            </a:r>
            <a:r>
              <a:rPr lang="nb-NO" dirty="0" err="1" smtClean="0"/>
              <a:t>subsets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domain</a:t>
            </a:r>
            <a:r>
              <a:rPr lang="nb-NO" dirty="0" smtClean="0"/>
              <a:t>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616116" y="364502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79912" y="436510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Only</a:t>
            </a:r>
            <a:r>
              <a:rPr lang="nb-NO" dirty="0" smtClean="0"/>
              <a:t> </a:t>
            </a:r>
            <a:r>
              <a:rPr lang="nb-NO" dirty="0" err="1" smtClean="0"/>
              <a:t>every</a:t>
            </a:r>
            <a:r>
              <a:rPr lang="nb-NO" dirty="0" smtClean="0"/>
              <a:t> </a:t>
            </a:r>
            <a:r>
              <a:rPr lang="nb-NO" dirty="0" err="1" smtClean="0"/>
              <a:t>second</a:t>
            </a:r>
            <a:r>
              <a:rPr lang="nb-NO" dirty="0" smtClean="0"/>
              <a:t> (5 </a:t>
            </a:r>
            <a:r>
              <a:rPr lang="nb-NO" dirty="0" err="1" smtClean="0"/>
              <a:t>measurements</a:t>
            </a:r>
            <a:r>
              <a:rPr lang="nb-NO" dirty="0" smtClean="0"/>
              <a:t>) </a:t>
            </a:r>
            <a:r>
              <a:rPr lang="nb-NO" dirty="0" err="1" smtClean="0"/>
              <a:t>gives</a:t>
            </a:r>
            <a:r>
              <a:rPr lang="nb-NO" dirty="0" smtClean="0"/>
              <a:t> VOI=83.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3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Plan for </a:t>
            </a:r>
            <a:r>
              <a:rPr lang="nb-NO" dirty="0" err="1" smtClean="0"/>
              <a:t>course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320275"/>
              </p:ext>
            </p:extLst>
          </p:nvPr>
        </p:nvGraphicFramePr>
        <p:xfrm>
          <a:off x="683568" y="1412776"/>
          <a:ext cx="7632848" cy="4754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6264696"/>
              </a:tblGrid>
              <a:tr h="423579">
                <a:tc>
                  <a:txBody>
                    <a:bodyPr/>
                    <a:lstStyle/>
                    <a:p>
                      <a:r>
                        <a:rPr lang="nb-NO" sz="1800" b="1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  <a:r>
                        <a:rPr lang="nb-NO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b="1" dirty="0" err="1" smtClean="0">
                          <a:solidFill>
                            <a:schemeClr val="tx1"/>
                          </a:solidFill>
                        </a:rPr>
                        <a:t>Topic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79">
                <a:tc>
                  <a:txBody>
                    <a:bodyPr/>
                    <a:lstStyle/>
                    <a:p>
                      <a:r>
                        <a:rPr lang="nb-NO" sz="1800" b="1" dirty="0" err="1" smtClean="0"/>
                        <a:t>Monday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dirty="0" err="1" smtClean="0"/>
                        <a:t>Introduction</a:t>
                      </a:r>
                      <a:r>
                        <a:rPr lang="nb-NO" sz="1800" baseline="0" dirty="0" smtClean="0"/>
                        <a:t> and </a:t>
                      </a:r>
                      <a:r>
                        <a:rPr lang="nb-NO" sz="1800" baseline="0" dirty="0" err="1" smtClean="0"/>
                        <a:t>m</a:t>
                      </a:r>
                      <a:r>
                        <a:rPr lang="nb-NO" sz="1800" dirty="0" err="1" smtClean="0"/>
                        <a:t>otivating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examples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79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err="1" smtClean="0"/>
                        <a:t>Elementary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d</a:t>
                      </a:r>
                      <a:r>
                        <a:rPr lang="nb-NO" sz="1800" dirty="0" err="1" smtClean="0"/>
                        <a:t>ecision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analysis</a:t>
                      </a:r>
                      <a:r>
                        <a:rPr lang="nb-NO" sz="1800" dirty="0" smtClean="0"/>
                        <a:t> and </a:t>
                      </a:r>
                      <a:r>
                        <a:rPr lang="nb-NO" sz="1800" dirty="0" err="1" smtClean="0"/>
                        <a:t>the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value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of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information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79">
                <a:tc>
                  <a:txBody>
                    <a:bodyPr/>
                    <a:lstStyle/>
                    <a:p>
                      <a:r>
                        <a:rPr lang="nb-NO" sz="1800" b="1" dirty="0" err="1" smtClean="0"/>
                        <a:t>Tuesday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aseline="0" dirty="0" err="1" smtClean="0"/>
                        <a:t>Multivariate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statistical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modeling</a:t>
                      </a:r>
                      <a:r>
                        <a:rPr lang="nb-NO" sz="1800" baseline="0" dirty="0" smtClean="0"/>
                        <a:t>, </a:t>
                      </a:r>
                      <a:r>
                        <a:rPr lang="nb-NO" sz="1800" baseline="0" dirty="0" err="1" smtClean="0"/>
                        <a:t>dependence</a:t>
                      </a:r>
                      <a:r>
                        <a:rPr lang="nb-NO" sz="1800" baseline="0" dirty="0" smtClean="0"/>
                        <a:t>, </a:t>
                      </a:r>
                      <a:r>
                        <a:rPr lang="nb-NO" sz="1800" baseline="0" dirty="0" err="1" smtClean="0"/>
                        <a:t>graphs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79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smtClean="0"/>
                        <a:t>Value </a:t>
                      </a:r>
                      <a:r>
                        <a:rPr lang="nb-NO" sz="1800" dirty="0" err="1" smtClean="0"/>
                        <a:t>of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information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analysis</a:t>
                      </a:r>
                      <a:r>
                        <a:rPr lang="nb-NO" sz="1800" baseline="0" dirty="0" smtClean="0"/>
                        <a:t> for dependent </a:t>
                      </a:r>
                      <a:r>
                        <a:rPr lang="nb-NO" sz="1800" baseline="0" dirty="0" err="1" smtClean="0"/>
                        <a:t>models</a:t>
                      </a:r>
                      <a:endParaRPr lang="nb-NO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79">
                <a:tc>
                  <a:txBody>
                    <a:bodyPr/>
                    <a:lstStyle/>
                    <a:p>
                      <a:r>
                        <a:rPr lang="nb-NO" sz="1800" b="1" dirty="0" err="1" smtClean="0"/>
                        <a:t>Wednesday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aseline="0" dirty="0" smtClean="0"/>
                        <a:t>Spatial </a:t>
                      </a:r>
                      <a:r>
                        <a:rPr lang="nb-NO" sz="1800" baseline="0" dirty="0" err="1" smtClean="0"/>
                        <a:t>statistics</a:t>
                      </a:r>
                      <a:r>
                        <a:rPr lang="nb-NO" sz="1800" baseline="0" dirty="0" smtClean="0"/>
                        <a:t>, spatial design </a:t>
                      </a:r>
                      <a:r>
                        <a:rPr lang="nb-NO" sz="1800" baseline="0" dirty="0" err="1" smtClean="0"/>
                        <a:t>of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experiments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405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smtClean="0"/>
                        <a:t>Value </a:t>
                      </a:r>
                      <a:r>
                        <a:rPr lang="nb-NO" sz="1800" dirty="0" err="1" smtClean="0"/>
                        <a:t>of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information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analysis</a:t>
                      </a:r>
                      <a:r>
                        <a:rPr lang="nb-NO" sz="1800" baseline="0" dirty="0" smtClean="0"/>
                        <a:t> in s</a:t>
                      </a:r>
                      <a:r>
                        <a:rPr lang="nb-NO" sz="1800" dirty="0" smtClean="0"/>
                        <a:t>patial </a:t>
                      </a:r>
                      <a:r>
                        <a:rPr lang="nb-NO" sz="1800" dirty="0" err="1" smtClean="0"/>
                        <a:t>decision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situations</a:t>
                      </a:r>
                      <a:endParaRPr lang="nb-NO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405">
                <a:tc>
                  <a:txBody>
                    <a:bodyPr/>
                    <a:lstStyle/>
                    <a:p>
                      <a:r>
                        <a:rPr lang="nb-NO" sz="1800" b="1" dirty="0" err="1" smtClean="0"/>
                        <a:t>Thursday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err="1" smtClean="0"/>
                        <a:t>Examples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of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value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of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information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analysis</a:t>
                      </a:r>
                      <a:r>
                        <a:rPr lang="nb-NO" sz="1800" baseline="0" dirty="0" smtClean="0"/>
                        <a:t> in Earth </a:t>
                      </a:r>
                      <a:r>
                        <a:rPr lang="nb-NO" sz="1800" baseline="0" dirty="0" err="1" smtClean="0"/>
                        <a:t>sciences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6148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err="1" smtClean="0"/>
                        <a:t>Computational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aspects</a:t>
                      </a:r>
                      <a:endParaRPr lang="nb-NO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nb-NO" b="1" dirty="0" smtClean="0"/>
                        <a:t>Friday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aseline="0" dirty="0" err="1" smtClean="0"/>
                        <a:t>Sequential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decisions</a:t>
                      </a:r>
                      <a:r>
                        <a:rPr lang="nb-NO" sz="1800" baseline="0" dirty="0" smtClean="0"/>
                        <a:t> and </a:t>
                      </a:r>
                      <a:r>
                        <a:rPr lang="nb-NO" sz="1800" baseline="0" dirty="0" err="1" smtClean="0"/>
                        <a:t>sequential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information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gathering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373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err="1" smtClean="0"/>
                        <a:t>Examples</a:t>
                      </a:r>
                      <a:r>
                        <a:rPr lang="nb-NO" sz="1800" dirty="0" smtClean="0"/>
                        <a:t> from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mining</a:t>
                      </a:r>
                      <a:r>
                        <a:rPr lang="nb-NO" sz="1800" baseline="0" dirty="0" smtClean="0"/>
                        <a:t> and </a:t>
                      </a:r>
                      <a:r>
                        <a:rPr lang="nb-NO" sz="1800" baseline="0" dirty="0" err="1" smtClean="0"/>
                        <a:t>oceanography</a:t>
                      </a:r>
                      <a:endParaRPr lang="nb-NO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638132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Every</a:t>
            </a:r>
            <a:r>
              <a:rPr lang="nb-NO" dirty="0" smtClean="0"/>
              <a:t> </a:t>
            </a:r>
            <a:r>
              <a:rPr lang="nb-NO" dirty="0" err="1" smtClean="0"/>
              <a:t>day</a:t>
            </a:r>
            <a:r>
              <a:rPr lang="nb-NO" dirty="0" smtClean="0"/>
              <a:t>: Small </a:t>
            </a:r>
            <a:r>
              <a:rPr lang="nb-NO" dirty="0" err="1" smtClean="0"/>
              <a:t>exercise</a:t>
            </a:r>
            <a:r>
              <a:rPr lang="nb-NO" dirty="0" smtClean="0"/>
              <a:t> half-</a:t>
            </a:r>
            <a:r>
              <a:rPr lang="nb-NO" dirty="0" err="1" smtClean="0"/>
              <a:t>way</a:t>
            </a:r>
            <a:r>
              <a:rPr lang="nb-NO" dirty="0" smtClean="0"/>
              <a:t>, and computer </a:t>
            </a:r>
            <a:r>
              <a:rPr lang="nb-NO" dirty="0" err="1" smtClean="0"/>
              <a:t>project</a:t>
            </a:r>
            <a:r>
              <a:rPr lang="nb-NO" dirty="0" smtClean="0"/>
              <a:t> at </a:t>
            </a:r>
            <a:r>
              <a:rPr lang="nb-NO" dirty="0" err="1" smtClean="0"/>
              <a:t>the</a:t>
            </a:r>
            <a:r>
              <a:rPr lang="nb-NO" dirty="0" smtClean="0"/>
              <a:t> end.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22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579296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smtClean="0"/>
              <a:t>Project 2 : </a:t>
            </a:r>
            <a:r>
              <a:rPr lang="nb-NO" dirty="0" err="1" smtClean="0"/>
              <a:t>Markovian</a:t>
            </a:r>
            <a:r>
              <a:rPr lang="nb-NO" dirty="0" smtClean="0"/>
              <a:t> risk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avalanche</a:t>
            </a:r>
            <a:endParaRPr lang="nb-NO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67544" y="692696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 smtClean="0"/>
              <a:t>Implement a Markov chain example for avalanche risk 1 or 2, with VOI analysis.</a:t>
            </a:r>
          </a:p>
          <a:p>
            <a:r>
              <a:rPr lang="en-GB" dirty="0" smtClean="0"/>
              <a:t>At every location one can remove risk by cost 10</a:t>
            </a:r>
            <a:r>
              <a:rPr lang="en-GB" dirty="0"/>
              <a:t>.</a:t>
            </a:r>
            <a:r>
              <a:rPr lang="en-GB" dirty="0" smtClean="0"/>
              <a:t> </a:t>
            </a:r>
            <a:r>
              <a:rPr lang="en-GB" dirty="0"/>
              <a:t>I</a:t>
            </a:r>
            <a:r>
              <a:rPr lang="en-GB" dirty="0" smtClean="0"/>
              <a:t>f it is not removed, the repair cost depends on the unknown risk class:</a:t>
            </a:r>
          </a:p>
          <a:p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Compute marginal probabilities for the following Markov chain with initial state probability and transition probability: 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Condition on risk-class 1 or 2 (perfect information) at node 20. Compute conditional probabilities. Compare with </a:t>
            </a:r>
            <a:r>
              <a:rPr lang="en-GB" dirty="0" smtClean="0"/>
              <a:t>marginal probabilities</a:t>
            </a:r>
            <a:r>
              <a:rPr lang="en-GB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Compute the prior value. Compute the posterior value and VOI for different single locations </a:t>
            </a:r>
            <a:r>
              <a:rPr lang="en-GB" b="1" dirty="0" smtClean="0"/>
              <a:t>perfect</a:t>
            </a:r>
            <a:r>
              <a:rPr lang="en-GB" dirty="0" smtClean="0"/>
              <a:t> observations. What is the best place to survey?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630799"/>
              </p:ext>
            </p:extLst>
          </p:nvPr>
        </p:nvGraphicFramePr>
        <p:xfrm>
          <a:off x="1601788" y="3730625"/>
          <a:ext cx="2251075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3" name="Equation" r:id="rId3" imgW="1066680" imgH="507960" progId="Equation.DSMT4">
                  <p:embed/>
                </p:oleObj>
              </mc:Choice>
              <mc:Fallback>
                <p:oleObj name="Equation" r:id="rId3" imgW="106668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3730625"/>
                        <a:ext cx="2251075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779313"/>
              </p:ext>
            </p:extLst>
          </p:nvPr>
        </p:nvGraphicFramePr>
        <p:xfrm>
          <a:off x="985838" y="3208338"/>
          <a:ext cx="32448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4" name="Equation" r:id="rId5" imgW="1536480" imgH="253800" progId="Equation.DSMT4">
                  <p:embed/>
                </p:oleObj>
              </mc:Choice>
              <mc:Fallback>
                <p:oleObj name="Equation" r:id="rId5" imgW="153648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3208338"/>
                        <a:ext cx="324485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426134"/>
              </p:ext>
            </p:extLst>
          </p:nvPr>
        </p:nvGraphicFramePr>
        <p:xfrm>
          <a:off x="4572000" y="3789040"/>
          <a:ext cx="2128838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5" name="Equation" r:id="rId7" imgW="1104840" imgH="457200" progId="Equation.DSMT4">
                  <p:embed/>
                </p:oleObj>
              </mc:Choice>
              <mc:Fallback>
                <p:oleObj name="Equation" r:id="rId7" imgW="110484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89040"/>
                        <a:ext cx="2128838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150422"/>
              </p:ext>
            </p:extLst>
          </p:nvPr>
        </p:nvGraphicFramePr>
        <p:xfrm>
          <a:off x="1741488" y="2033588"/>
          <a:ext cx="189230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6" name="Equation" r:id="rId9" imgW="977760" imgH="228600" progId="Equation.DSMT4">
                  <p:embed/>
                </p:oleObj>
              </mc:Choice>
              <mc:Fallback>
                <p:oleObj name="Equation" r:id="rId9" imgW="97776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2033588"/>
                        <a:ext cx="189230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029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Results</a:t>
            </a:r>
            <a:r>
              <a:rPr lang="nb-NO" dirty="0" smtClean="0"/>
              <a:t> – </a:t>
            </a:r>
            <a:r>
              <a:rPr lang="nb-NO" dirty="0" err="1" smtClean="0"/>
              <a:t>marginals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513796"/>
              </p:ext>
            </p:extLst>
          </p:nvPr>
        </p:nvGraphicFramePr>
        <p:xfrm>
          <a:off x="327025" y="1341438"/>
          <a:ext cx="71596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1" name="Equation" r:id="rId3" imgW="4267080" imgH="431640" progId="Equation.DSMT4">
                  <p:embed/>
                </p:oleObj>
              </mc:Choice>
              <mc:Fallback>
                <p:oleObj name="Equation" r:id="rId3" imgW="426708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1341438"/>
                        <a:ext cx="7159625" cy="719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64" y="2178242"/>
            <a:ext cx="6084168" cy="456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4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Joint </a:t>
            </a:r>
            <a:r>
              <a:rPr lang="nb-NO" dirty="0" err="1" smtClean="0"/>
              <a:t>pdf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035541"/>
              </p:ext>
            </p:extLst>
          </p:nvPr>
        </p:nvGraphicFramePr>
        <p:xfrm>
          <a:off x="2339752" y="2276872"/>
          <a:ext cx="2304256" cy="1117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56" name="Equation" r:id="rId3" imgW="1257300" imgH="609600" progId="Equation.DSMT4">
                  <p:embed/>
                </p:oleObj>
              </mc:Choice>
              <mc:Fallback>
                <p:oleObj name="Equation" r:id="rId3" imgW="1257300" imgH="60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276872"/>
                        <a:ext cx="2304256" cy="11172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823879"/>
              </p:ext>
            </p:extLst>
          </p:nvPr>
        </p:nvGraphicFramePr>
        <p:xfrm>
          <a:off x="2195736" y="4365104"/>
          <a:ext cx="3255706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57" name="Equation" r:id="rId5" imgW="1879600" imgH="584200" progId="Equation.DSMT4">
                  <p:embed/>
                </p:oleObj>
              </mc:Choice>
              <mc:Fallback>
                <p:oleObj name="Equation" r:id="rId5" imgW="1879600" imgH="58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365104"/>
                        <a:ext cx="3255706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674" y="2294511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Discrete</a:t>
            </a:r>
            <a:r>
              <a:rPr lang="nb-NO" dirty="0" smtClean="0"/>
              <a:t> sample </a:t>
            </a:r>
            <a:r>
              <a:rPr lang="nb-NO" dirty="0" err="1" smtClean="0"/>
              <a:t>space</a:t>
            </a:r>
            <a:r>
              <a:rPr lang="nb-NO" dirty="0" smtClean="0"/>
              <a:t>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674" y="429156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Continuous</a:t>
            </a:r>
            <a:r>
              <a:rPr lang="nb-NO" dirty="0" smtClean="0"/>
              <a:t> sample </a:t>
            </a:r>
            <a:r>
              <a:rPr lang="nb-NO" dirty="0" err="1" smtClean="0"/>
              <a:t>space</a:t>
            </a:r>
            <a:r>
              <a:rPr lang="nb-NO" dirty="0" smtClean="0"/>
              <a:t>: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614728"/>
            <a:ext cx="3369576" cy="2198648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053600"/>
              </p:ext>
            </p:extLst>
          </p:nvPr>
        </p:nvGraphicFramePr>
        <p:xfrm>
          <a:off x="8102053" y="1110767"/>
          <a:ext cx="2667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58" name="Equation" r:id="rId8" imgW="152280" imgH="228600" progId="Equation.DSMT4">
                  <p:embed/>
                </p:oleObj>
              </mc:Choice>
              <mc:Fallback>
                <p:oleObj name="Equation" r:id="rId8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2053" y="1110767"/>
                        <a:ext cx="266700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876017"/>
              </p:ext>
            </p:extLst>
          </p:nvPr>
        </p:nvGraphicFramePr>
        <p:xfrm>
          <a:off x="6012160" y="6093296"/>
          <a:ext cx="2667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59" name="Equation" r:id="rId10" imgW="152280" imgH="228600" progId="Equation.DSMT4">
                  <p:embed/>
                </p:oleObj>
              </mc:Choice>
              <mc:Fallback>
                <p:oleObj name="Equation" r:id="rId10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6093296"/>
                        <a:ext cx="26670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6012160" y="3139227"/>
            <a:ext cx="28083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868144" y="1484784"/>
            <a:ext cx="2592288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012160" y="620688"/>
            <a:ext cx="0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460432" y="1844824"/>
            <a:ext cx="0" cy="772853"/>
          </a:xfrm>
          <a:prstGeom prst="line">
            <a:avLst/>
          </a:prstGeom>
          <a:ln w="539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812632" y="1349152"/>
            <a:ext cx="0" cy="1800200"/>
          </a:xfrm>
          <a:prstGeom prst="line">
            <a:avLst/>
          </a:prstGeom>
          <a:ln w="539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964488" y="764704"/>
            <a:ext cx="0" cy="1437080"/>
          </a:xfrm>
          <a:prstGeom prst="line">
            <a:avLst/>
          </a:prstGeom>
          <a:ln w="539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244408" y="1844824"/>
            <a:ext cx="0" cy="284951"/>
          </a:xfrm>
          <a:prstGeom prst="line">
            <a:avLst/>
          </a:prstGeom>
          <a:ln w="539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7668344" y="1512404"/>
            <a:ext cx="7400" cy="1052500"/>
          </a:xfrm>
          <a:prstGeom prst="line">
            <a:avLst/>
          </a:prstGeom>
          <a:ln w="539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740352" y="2679559"/>
            <a:ext cx="0" cy="459668"/>
          </a:xfrm>
          <a:prstGeom prst="line">
            <a:avLst/>
          </a:prstGeom>
          <a:ln w="539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812632" y="1844824"/>
            <a:ext cx="1791816" cy="1294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708540" y="2059307"/>
            <a:ext cx="1385164" cy="1079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16781"/>
              </p:ext>
            </p:extLst>
          </p:nvPr>
        </p:nvGraphicFramePr>
        <p:xfrm>
          <a:off x="8243888" y="6237288"/>
          <a:ext cx="28892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60" name="Equation" r:id="rId12" imgW="164880" imgH="228600" progId="Equation.DSMT4">
                  <p:embed/>
                </p:oleObj>
              </mc:Choice>
              <mc:Fallback>
                <p:oleObj name="Equation" r:id="rId12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6237288"/>
                        <a:ext cx="288925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629455"/>
              </p:ext>
            </p:extLst>
          </p:nvPr>
        </p:nvGraphicFramePr>
        <p:xfrm>
          <a:off x="8531547" y="3212976"/>
          <a:ext cx="28892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61" name="Equation" r:id="rId14" imgW="164880" imgH="228600" progId="Equation.DSMT4">
                  <p:embed/>
                </p:oleObj>
              </mc:Choice>
              <mc:Fallback>
                <p:oleObj name="Equation" r:id="rId14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1547" y="3212976"/>
                        <a:ext cx="288925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472753"/>
              </p:ext>
            </p:extLst>
          </p:nvPr>
        </p:nvGraphicFramePr>
        <p:xfrm>
          <a:off x="5004048" y="260648"/>
          <a:ext cx="1008112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62" name="Equation" r:id="rId16" imgW="583920" imgH="253800" progId="Equation.DSMT4">
                  <p:embed/>
                </p:oleObj>
              </mc:Choice>
              <mc:Fallback>
                <p:oleObj name="Equation" r:id="rId16" imgW="583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60648"/>
                        <a:ext cx="1008112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799511"/>
              </p:ext>
            </p:extLst>
          </p:nvPr>
        </p:nvGraphicFramePr>
        <p:xfrm>
          <a:off x="5868144" y="4614727"/>
          <a:ext cx="944488" cy="465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63" name="Equation" r:id="rId18" imgW="583920" imgH="253800" progId="Equation.DSMT4">
                  <p:embed/>
                </p:oleObj>
              </mc:Choice>
              <mc:Fallback>
                <p:oleObj name="Equation" r:id="rId18" imgW="583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4614727"/>
                        <a:ext cx="944488" cy="465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771927"/>
              </p:ext>
            </p:extLst>
          </p:nvPr>
        </p:nvGraphicFramePr>
        <p:xfrm>
          <a:off x="467543" y="1349152"/>
          <a:ext cx="2390775" cy="495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64" name="Equation" r:id="rId20" imgW="1218960" imgH="253800" progId="Equation.DSMT4">
                  <p:embed/>
                </p:oleObj>
              </mc:Choice>
              <mc:Fallback>
                <p:oleObj name="Equation" r:id="rId20" imgW="1218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3" y="1349152"/>
                        <a:ext cx="2390775" cy="495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23528" y="350100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Probability</a:t>
            </a:r>
            <a:r>
              <a:rPr lang="nb-NO" dirty="0" smtClean="0"/>
              <a:t> </a:t>
            </a:r>
            <a:r>
              <a:rPr lang="nb-NO" dirty="0" err="1" smtClean="0"/>
              <a:t>mass</a:t>
            </a:r>
            <a:r>
              <a:rPr lang="nb-NO" dirty="0" smtClean="0"/>
              <a:t> </a:t>
            </a:r>
            <a:r>
              <a:rPr lang="nb-NO" dirty="0" err="1" smtClean="0"/>
              <a:t>function</a:t>
            </a:r>
            <a:r>
              <a:rPr lang="nb-NO" dirty="0" smtClean="0"/>
              <a:t> (</a:t>
            </a:r>
            <a:r>
              <a:rPr lang="nb-NO" dirty="0" err="1" smtClean="0"/>
              <a:t>pdf</a:t>
            </a:r>
            <a:r>
              <a:rPr lang="nb-NO" dirty="0" smtClean="0"/>
              <a:t>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23528" y="593998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Probability</a:t>
            </a:r>
            <a:r>
              <a:rPr lang="nb-NO" dirty="0" smtClean="0"/>
              <a:t> </a:t>
            </a:r>
            <a:r>
              <a:rPr lang="nb-NO" dirty="0" err="1" smtClean="0"/>
              <a:t>density</a:t>
            </a:r>
            <a:r>
              <a:rPr lang="nb-NO" dirty="0" smtClean="0"/>
              <a:t> </a:t>
            </a:r>
            <a:r>
              <a:rPr lang="nb-NO" dirty="0" err="1" smtClean="0"/>
              <a:t>function</a:t>
            </a:r>
            <a:r>
              <a:rPr lang="nb-NO" dirty="0" smtClean="0"/>
              <a:t> (</a:t>
            </a:r>
            <a:r>
              <a:rPr lang="nb-NO" dirty="0" err="1" smtClean="0"/>
              <a:t>pdf</a:t>
            </a:r>
            <a:r>
              <a:rPr lang="nb-NO" dirty="0" smtClean="0"/>
              <a:t>)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3674" y="4005064"/>
            <a:ext cx="8930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01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Results</a:t>
            </a:r>
            <a:r>
              <a:rPr lang="nb-NO" dirty="0" smtClean="0"/>
              <a:t> – conditionals (forward)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250250"/>
            <a:ext cx="6084168" cy="4563126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887878"/>
              </p:ext>
            </p:extLst>
          </p:nvPr>
        </p:nvGraphicFramePr>
        <p:xfrm>
          <a:off x="323527" y="1556792"/>
          <a:ext cx="7318195" cy="693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4" name="Equation" r:id="rId4" imgW="4724280" imgH="444240" progId="Equation.DSMT4">
                  <p:embed/>
                </p:oleObj>
              </mc:Choice>
              <mc:Fallback>
                <p:oleObj name="Equation" r:id="rId4" imgW="4724280" imgH="444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7" y="1556792"/>
                        <a:ext cx="7318195" cy="6934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759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Results</a:t>
            </a:r>
            <a:r>
              <a:rPr lang="nb-NO" dirty="0" smtClean="0"/>
              <a:t> – conditionals (</a:t>
            </a:r>
            <a:r>
              <a:rPr lang="nb-NO" dirty="0" err="1" smtClean="0"/>
              <a:t>backward</a:t>
            </a:r>
            <a:r>
              <a:rPr lang="nb-NO" dirty="0" smtClean="0"/>
              <a:t>)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905459"/>
              </p:ext>
            </p:extLst>
          </p:nvPr>
        </p:nvGraphicFramePr>
        <p:xfrm>
          <a:off x="187927" y="1556792"/>
          <a:ext cx="8768145" cy="835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7" name="Equation" r:id="rId3" imgW="4889500" imgH="469900" progId="Equation.DSMT4">
                  <p:embed/>
                </p:oleObj>
              </mc:Choice>
              <mc:Fallback>
                <p:oleObj name="Equation" r:id="rId3" imgW="4889500" imgH="469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27" y="1556792"/>
                        <a:ext cx="8768145" cy="8358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86501"/>
              </p:ext>
            </p:extLst>
          </p:nvPr>
        </p:nvGraphicFramePr>
        <p:xfrm>
          <a:off x="398286" y="2513264"/>
          <a:ext cx="6286145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8" name="Equation" r:id="rId5" imgW="3555720" imgH="444240" progId="Equation.DSMT4">
                  <p:embed/>
                </p:oleObj>
              </mc:Choice>
              <mc:Fallback>
                <p:oleObj name="Equation" r:id="rId5" imgW="3555720" imgH="444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286" y="2513264"/>
                        <a:ext cx="6286145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76364"/>
            <a:ext cx="4716016" cy="35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Results</a:t>
            </a:r>
            <a:r>
              <a:rPr lang="nb-NO" dirty="0" smtClean="0"/>
              <a:t> – VOI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92896"/>
            <a:ext cx="5724128" cy="429309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431650"/>
              </p:ext>
            </p:extLst>
          </p:nvPr>
        </p:nvGraphicFramePr>
        <p:xfrm>
          <a:off x="103188" y="2143125"/>
          <a:ext cx="8936037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5" name="Equation" r:id="rId4" imgW="5549760" imgH="431640" progId="Equation.DSMT4">
                  <p:embed/>
                </p:oleObj>
              </mc:Choice>
              <mc:Fallback>
                <p:oleObj name="Equation" r:id="rId4" imgW="554976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8" y="2143125"/>
                        <a:ext cx="8936037" cy="700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163141"/>
              </p:ext>
            </p:extLst>
          </p:nvPr>
        </p:nvGraphicFramePr>
        <p:xfrm>
          <a:off x="1725613" y="1412875"/>
          <a:ext cx="5868987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6" name="Equation" r:id="rId6" imgW="3644640" imgH="431640" progId="Equation.DSMT4">
                  <p:embed/>
                </p:oleObj>
              </mc:Choice>
              <mc:Fallback>
                <p:oleObj name="Equation" r:id="rId6" imgW="364464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613" y="1412875"/>
                        <a:ext cx="5868987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79470"/>
              </p:ext>
            </p:extLst>
          </p:nvPr>
        </p:nvGraphicFramePr>
        <p:xfrm>
          <a:off x="251520" y="3212976"/>
          <a:ext cx="1285875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7" name="Equation" r:id="rId8" imgW="634680" imgH="634680" progId="Equation.DSMT4">
                  <p:embed/>
                </p:oleObj>
              </mc:Choice>
              <mc:Fallback>
                <p:oleObj name="Equation" r:id="rId8" imgW="63468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1520" y="3212976"/>
                        <a:ext cx="1285875" cy="1287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654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Multivariate</a:t>
            </a:r>
            <a:r>
              <a:rPr lang="nb-NO" dirty="0" smtClean="0"/>
              <a:t> </a:t>
            </a:r>
            <a:r>
              <a:rPr lang="nb-NO" dirty="0" err="1" smtClean="0"/>
              <a:t>statistical</a:t>
            </a:r>
            <a:r>
              <a:rPr lang="nb-NO" dirty="0" smtClean="0"/>
              <a:t> </a:t>
            </a:r>
            <a:r>
              <a:rPr lang="nb-NO" dirty="0" err="1" smtClean="0"/>
              <a:t>models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088652"/>
              </p:ext>
            </p:extLst>
          </p:nvPr>
        </p:nvGraphicFramePr>
        <p:xfrm>
          <a:off x="1331640" y="4869160"/>
          <a:ext cx="4132262" cy="149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" name="Equation" r:id="rId3" imgW="2501640" imgH="901440" progId="Equation.DSMT4">
                  <p:embed/>
                </p:oleObj>
              </mc:Choice>
              <mc:Fallback>
                <p:oleObj name="Equation" r:id="rId3" imgW="2501640" imgH="901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869160"/>
                        <a:ext cx="4132262" cy="149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3528" y="1916832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The joint </a:t>
            </a:r>
            <a:r>
              <a:rPr lang="nb-NO" dirty="0" err="1" smtClean="0"/>
              <a:t>probability</a:t>
            </a:r>
            <a:r>
              <a:rPr lang="nb-NO" dirty="0" smtClean="0"/>
              <a:t> </a:t>
            </a:r>
            <a:r>
              <a:rPr lang="nb-NO" dirty="0" err="1" smtClean="0"/>
              <a:t>mass</a:t>
            </a:r>
            <a:r>
              <a:rPr lang="nb-NO" dirty="0" smtClean="0"/>
              <a:t> or </a:t>
            </a:r>
            <a:r>
              <a:rPr lang="nb-NO" dirty="0" err="1" smtClean="0"/>
              <a:t>density</a:t>
            </a:r>
            <a:r>
              <a:rPr lang="nb-NO" dirty="0" smtClean="0"/>
              <a:t> </a:t>
            </a:r>
            <a:r>
              <a:rPr lang="nb-NO" dirty="0" err="1" smtClean="0"/>
              <a:t>function</a:t>
            </a:r>
            <a:r>
              <a:rPr lang="nb-NO" dirty="0" smtClean="0"/>
              <a:t> (</a:t>
            </a:r>
            <a:r>
              <a:rPr lang="nb-NO" b="1" dirty="0" err="1" smtClean="0"/>
              <a:t>pdf</a:t>
            </a:r>
            <a:r>
              <a:rPr lang="nb-NO" dirty="0" smtClean="0"/>
              <a:t>) </a:t>
            </a:r>
            <a:r>
              <a:rPr lang="nb-NO" dirty="0" err="1" smtClean="0"/>
              <a:t>defines</a:t>
            </a:r>
            <a:r>
              <a:rPr lang="nb-NO" dirty="0" smtClean="0"/>
              <a:t> all </a:t>
            </a:r>
            <a:r>
              <a:rPr lang="nb-NO" dirty="0" err="1" smtClean="0"/>
              <a:t>probabilistic</a:t>
            </a:r>
            <a:r>
              <a:rPr lang="nb-NO" dirty="0" smtClean="0"/>
              <a:t> </a:t>
            </a:r>
            <a:r>
              <a:rPr lang="nb-NO" dirty="0" err="1" smtClean="0"/>
              <a:t>aspects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distribution</a:t>
            </a:r>
            <a:r>
              <a:rPr lang="nb-NO" dirty="0"/>
              <a:t>!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590346"/>
              </p:ext>
            </p:extLst>
          </p:nvPr>
        </p:nvGraphicFramePr>
        <p:xfrm>
          <a:off x="1427373" y="3212976"/>
          <a:ext cx="3336925" cy="8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" name="Equation" r:id="rId5" imgW="2108160" imgH="457200" progId="Equation.DSMT4">
                  <p:embed/>
                </p:oleObj>
              </mc:Choice>
              <mc:Fallback>
                <p:oleObj name="Equation" r:id="rId5" imgW="21081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373" y="3212976"/>
                        <a:ext cx="3336925" cy="8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203848" y="407707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91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Marginal and </a:t>
            </a:r>
            <a:r>
              <a:rPr lang="nb-NO" dirty="0" err="1"/>
              <a:t>c</a:t>
            </a:r>
            <a:r>
              <a:rPr lang="nb-NO" dirty="0" err="1" smtClean="0"/>
              <a:t>onditional</a:t>
            </a:r>
            <a:r>
              <a:rPr lang="nb-NO" dirty="0" smtClean="0"/>
              <a:t> </a:t>
            </a:r>
            <a:r>
              <a:rPr lang="nb-NO" dirty="0" err="1" smtClean="0"/>
              <a:t>probability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597241"/>
              </p:ext>
            </p:extLst>
          </p:nvPr>
        </p:nvGraphicFramePr>
        <p:xfrm>
          <a:off x="1043608" y="1834537"/>
          <a:ext cx="1584176" cy="452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" name="Equation" r:id="rId3" imgW="800100" imgH="228600" progId="Equation.DSMT4">
                  <p:embed/>
                </p:oleObj>
              </mc:Choice>
              <mc:Fallback>
                <p:oleObj name="Equation" r:id="rId3" imgW="800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834537"/>
                        <a:ext cx="1584176" cy="4526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493708"/>
              </p:ext>
            </p:extLst>
          </p:nvPr>
        </p:nvGraphicFramePr>
        <p:xfrm>
          <a:off x="971600" y="2599946"/>
          <a:ext cx="2481238" cy="541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" name="Equation" r:id="rId5" imgW="1270000" imgH="279400" progId="Equation.DSMT4">
                  <p:embed/>
                </p:oleObj>
              </mc:Choice>
              <mc:Fallback>
                <p:oleObj name="Equation" r:id="rId5" imgW="1270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599946"/>
                        <a:ext cx="2481238" cy="5410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839139"/>
              </p:ext>
            </p:extLst>
          </p:nvPr>
        </p:nvGraphicFramePr>
        <p:xfrm>
          <a:off x="683568" y="3501008"/>
          <a:ext cx="33369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" name="Equation" r:id="rId7" imgW="2133360" imgH="507960" progId="Equation.DSMT4">
                  <p:embed/>
                </p:oleObj>
              </mc:Choice>
              <mc:Fallback>
                <p:oleObj name="Equation" r:id="rId7" imgW="21333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501008"/>
                        <a:ext cx="3336925" cy="793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075864"/>
              </p:ext>
            </p:extLst>
          </p:nvPr>
        </p:nvGraphicFramePr>
        <p:xfrm>
          <a:off x="755576" y="5516711"/>
          <a:ext cx="62865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" name="Equation" r:id="rId9" imgW="4279680" imgH="634680" progId="Equation.DSMT4">
                  <p:embed/>
                </p:oleObj>
              </mc:Choice>
              <mc:Fallback>
                <p:oleObj name="Equation" r:id="rId9" imgW="427968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516711"/>
                        <a:ext cx="6286500" cy="936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716016" y="3501008"/>
            <a:ext cx="338437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Conditioning</a:t>
            </a:r>
            <a:r>
              <a:rPr lang="nb-NO" dirty="0" smtClean="0"/>
              <a:t> in joint </a:t>
            </a:r>
            <a:r>
              <a:rPr lang="nb-NO" dirty="0" err="1" smtClean="0"/>
              <a:t>pdf</a:t>
            </a:r>
            <a:r>
              <a:rPr lang="nb-NO" dirty="0" smtClean="0"/>
              <a:t>.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283968" y="2276872"/>
            <a:ext cx="338437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Marginalization</a:t>
            </a:r>
            <a:r>
              <a:rPr lang="nb-NO" dirty="0" smtClean="0"/>
              <a:t> in joint </a:t>
            </a:r>
            <a:r>
              <a:rPr lang="nb-NO" dirty="0" err="1" smtClean="0"/>
              <a:t>pdf</a:t>
            </a:r>
            <a:r>
              <a:rPr lang="nb-NO" dirty="0" smtClean="0"/>
              <a:t>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3568" y="500388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Conditional</a:t>
            </a:r>
            <a:r>
              <a:rPr lang="nb-NO" dirty="0" smtClean="0"/>
              <a:t> </a:t>
            </a:r>
            <a:r>
              <a:rPr lang="nb-NO" dirty="0" err="1" smtClean="0"/>
              <a:t>mean</a:t>
            </a:r>
            <a:r>
              <a:rPr lang="nb-NO" dirty="0" smtClean="0"/>
              <a:t> and </a:t>
            </a:r>
            <a:r>
              <a:rPr lang="nb-NO" dirty="0" err="1" smtClean="0"/>
              <a:t>variance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1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Marginalization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24745"/>
            <a:ext cx="4680520" cy="3506496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18584"/>
              </p:ext>
            </p:extLst>
          </p:nvPr>
        </p:nvGraphicFramePr>
        <p:xfrm>
          <a:off x="827584" y="1772816"/>
          <a:ext cx="1800200" cy="514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" name="Equation" r:id="rId4" imgW="800100" imgH="228600" progId="Equation.DSMT4">
                  <p:embed/>
                </p:oleObj>
              </mc:Choice>
              <mc:Fallback>
                <p:oleObj name="Equation" r:id="rId4" imgW="800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772816"/>
                        <a:ext cx="1800200" cy="5143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635509"/>
              </p:ext>
            </p:extLst>
          </p:nvPr>
        </p:nvGraphicFramePr>
        <p:xfrm>
          <a:off x="755576" y="2864836"/>
          <a:ext cx="2697263" cy="58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" name="Equation" r:id="rId6" imgW="1270000" imgH="279400" progId="Equation.DSMT4">
                  <p:embed/>
                </p:oleObj>
              </mc:Choice>
              <mc:Fallback>
                <p:oleObj name="Equation" r:id="rId6" imgW="1270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864836"/>
                        <a:ext cx="2697263" cy="588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631241"/>
            <a:ext cx="4752528" cy="2151063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4283968" y="4437112"/>
            <a:ext cx="879173" cy="7920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291994"/>
              </p:ext>
            </p:extLst>
          </p:nvPr>
        </p:nvGraphicFramePr>
        <p:xfrm>
          <a:off x="5580112" y="6380666"/>
          <a:ext cx="2667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" name="Equation" r:id="rId9" imgW="152280" imgH="228600" progId="Equation.DSMT4">
                  <p:embed/>
                </p:oleObj>
              </mc:Choice>
              <mc:Fallback>
                <p:oleObj name="Equation" r:id="rId9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6380666"/>
                        <a:ext cx="26670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650279"/>
              </p:ext>
            </p:extLst>
          </p:nvPr>
        </p:nvGraphicFramePr>
        <p:xfrm>
          <a:off x="1120775" y="4414838"/>
          <a:ext cx="6889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" name="Equation" r:id="rId11" imgW="393480" imgH="253800" progId="Equation.DSMT4">
                  <p:embed/>
                </p:oleObj>
              </mc:Choice>
              <mc:Fallback>
                <p:oleObj name="Equation" r:id="rId11" imgW="393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4414838"/>
                        <a:ext cx="6889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668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18901</TotalTime>
  <Words>2132</Words>
  <Application>Microsoft Office PowerPoint</Application>
  <PresentationFormat>On-screen Show (4:3)</PresentationFormat>
  <Paragraphs>341</Paragraphs>
  <Slides>62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Office Theme</vt:lpstr>
      <vt:lpstr>Equation</vt:lpstr>
      <vt:lpstr>Value of Information Analysis in Spatial Models</vt:lpstr>
      <vt:lpstr>Plan for course</vt:lpstr>
      <vt:lpstr>Dependence? Does it matter?</vt:lpstr>
      <vt:lpstr>Dependence? Does it matter?</vt:lpstr>
      <vt:lpstr>Joint modeling of multiple variables</vt:lpstr>
      <vt:lpstr>Joint pdf</vt:lpstr>
      <vt:lpstr>Multivariate statistical models</vt:lpstr>
      <vt:lpstr>Marginal and conditional probability</vt:lpstr>
      <vt:lpstr>Marginalization</vt:lpstr>
      <vt:lpstr>Conditional probability</vt:lpstr>
      <vt:lpstr>Conditional probability</vt:lpstr>
      <vt:lpstr>Modeling by conditional probability</vt:lpstr>
      <vt:lpstr>Modeling by conditional probability</vt:lpstr>
      <vt:lpstr>Modeling by conditional probability</vt:lpstr>
      <vt:lpstr>Modeling by conditional probability</vt:lpstr>
      <vt:lpstr>Bayesian networks and Markov chains</vt:lpstr>
      <vt:lpstr>Bayesian networks and Markov chains</vt:lpstr>
      <vt:lpstr>Bayesian networks and Markov chains</vt:lpstr>
      <vt:lpstr>Bivariate petroleum prospects example</vt:lpstr>
      <vt:lpstr>PowerPoint Presentation</vt:lpstr>
      <vt:lpstr>Bivariate petroleum prospects example</vt:lpstr>
      <vt:lpstr>Example - Bivariate petroleum prospects</vt:lpstr>
      <vt:lpstr>PowerPoint Presentation</vt:lpstr>
      <vt:lpstr>PowerPoint Presentation</vt:lpstr>
      <vt:lpstr>Bivariate prospects example - perfect</vt:lpstr>
      <vt:lpstr>Bivariate prospects example - perfect</vt:lpstr>
      <vt:lpstr>Bivariate prospects example - imperfect</vt:lpstr>
      <vt:lpstr>Bivariate prospects example - imperfect</vt:lpstr>
      <vt:lpstr>VOI for bivariate prospects example</vt:lpstr>
      <vt:lpstr>VOI for bivariate prospects example</vt:lpstr>
      <vt:lpstr>Insight in VOI – Bivariate prospects</vt:lpstr>
      <vt:lpstr>PowerPoint Presentation</vt:lpstr>
      <vt:lpstr>VOI workflow</vt:lpstr>
      <vt:lpstr>PowerPoint Presentation</vt:lpstr>
      <vt:lpstr>Prior marginal probabilities</vt:lpstr>
      <vt:lpstr>Prior values</vt:lpstr>
      <vt:lpstr>Values</vt:lpstr>
      <vt:lpstr>Posterior values and VOI</vt:lpstr>
      <vt:lpstr>VOI single wells</vt:lpstr>
      <vt:lpstr>VOI for different costs</vt:lpstr>
      <vt:lpstr>VOI for different costs</vt:lpstr>
      <vt:lpstr>Take home from this exercise:</vt:lpstr>
      <vt:lpstr>Never break the chain - Markov models  </vt:lpstr>
      <vt:lpstr>Markov chains (given perfect information)</vt:lpstr>
      <vt:lpstr>Never break the chain - Hidden Markov model</vt:lpstr>
      <vt:lpstr>Modeling by conditional probability</vt:lpstr>
      <vt:lpstr>Hidden Markov model</vt:lpstr>
      <vt:lpstr>Avalanche decisions and sensors</vt:lpstr>
      <vt:lpstr>Avalanche decisions - risk analysis</vt:lpstr>
      <vt:lpstr>PowerPoint Presentation</vt:lpstr>
      <vt:lpstr>Never break the chain - Data model</vt:lpstr>
      <vt:lpstr>Forward-backward algorithm</vt:lpstr>
      <vt:lpstr>Forward-backward algorithm</vt:lpstr>
      <vt:lpstr>Monte Carlo approximation for VOI</vt:lpstr>
      <vt:lpstr>Results – one realization</vt:lpstr>
      <vt:lpstr>Results – different tests</vt:lpstr>
      <vt:lpstr>Plan for course</vt:lpstr>
      <vt:lpstr>PowerPoint Presentation</vt:lpstr>
      <vt:lpstr>Results – marginals</vt:lpstr>
      <vt:lpstr>Results – conditionals (forward)</vt:lpstr>
      <vt:lpstr>Results – conditionals (backward)</vt:lpstr>
      <vt:lpstr>Results – VOI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for course</dc:title>
  <dc:creator>Windows User</dc:creator>
  <cp:lastModifiedBy>Windows User</cp:lastModifiedBy>
  <cp:revision>140</cp:revision>
  <dcterms:created xsi:type="dcterms:W3CDTF">2016-10-16T21:48:42Z</dcterms:created>
  <dcterms:modified xsi:type="dcterms:W3CDTF">2017-08-20T10:44:57Z</dcterms:modified>
</cp:coreProperties>
</file>