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40" r:id="rId2"/>
    <p:sldId id="341" r:id="rId3"/>
    <p:sldId id="339" r:id="rId4"/>
    <p:sldId id="261" r:id="rId5"/>
    <p:sldId id="263" r:id="rId6"/>
    <p:sldId id="285" r:id="rId7"/>
    <p:sldId id="286" r:id="rId8"/>
    <p:sldId id="342" r:id="rId9"/>
    <p:sldId id="287" r:id="rId10"/>
    <p:sldId id="288" r:id="rId11"/>
    <p:sldId id="289" r:id="rId12"/>
    <p:sldId id="302" r:id="rId13"/>
    <p:sldId id="303" r:id="rId14"/>
    <p:sldId id="304" r:id="rId15"/>
    <p:sldId id="305" r:id="rId16"/>
    <p:sldId id="306" r:id="rId17"/>
    <p:sldId id="307" r:id="rId18"/>
    <p:sldId id="359" r:id="rId19"/>
    <p:sldId id="308" r:id="rId20"/>
    <p:sldId id="290" r:id="rId21"/>
    <p:sldId id="312" r:id="rId22"/>
    <p:sldId id="313" r:id="rId23"/>
    <p:sldId id="314" r:id="rId24"/>
    <p:sldId id="317" r:id="rId25"/>
    <p:sldId id="318" r:id="rId26"/>
    <p:sldId id="319" r:id="rId27"/>
    <p:sldId id="320" r:id="rId28"/>
    <p:sldId id="321" r:id="rId29"/>
    <p:sldId id="322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43" r:id="rId44"/>
    <p:sldId id="344" r:id="rId45"/>
    <p:sldId id="345" r:id="rId46"/>
    <p:sldId id="324" r:id="rId47"/>
    <p:sldId id="325" r:id="rId48"/>
    <p:sldId id="326" r:id="rId49"/>
    <p:sldId id="327" r:id="rId50"/>
    <p:sldId id="328" r:id="rId51"/>
    <p:sldId id="332" r:id="rId52"/>
    <p:sldId id="336" r:id="rId53"/>
    <p:sldId id="33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4AF82-4074-4FFD-BFA2-7B076E2F418E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07E49-5B36-4F75-B6CB-8C9A2A6E8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1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9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E87C-2E7B-42C5-A3CC-2AB4E1B281A1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829C-C55B-48BC-A94C-CD031712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.eidsvik@ntnu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2.wmf"/><Relationship Id="rId3" Type="http://schemas.openxmlformats.org/officeDocument/2006/relationships/oleObject" Target="../embeddings/oleObject49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48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5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2.wmf"/><Relationship Id="rId3" Type="http://schemas.openxmlformats.org/officeDocument/2006/relationships/oleObject" Target="../embeddings/oleObject57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48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6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6.tiff"/><Relationship Id="rId4" Type="http://schemas.openxmlformats.org/officeDocument/2006/relationships/image" Target="../media/image7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8.tiff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7" Type="http://schemas.openxmlformats.org/officeDocument/2006/relationships/image" Target="../media/image82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8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9.tiff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9.tiff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1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734839"/>
            <a:ext cx="6912768" cy="1470025"/>
          </a:xfrm>
        </p:spPr>
        <p:txBody>
          <a:bodyPr/>
          <a:lstStyle/>
          <a:p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/>
              <a:t>I</a:t>
            </a:r>
            <a:r>
              <a:rPr lang="nb-NO" dirty="0" smtClean="0"/>
              <a:t>nformation Analysis in Spatial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400800" cy="1752600"/>
          </a:xfrm>
        </p:spPr>
        <p:txBody>
          <a:bodyPr/>
          <a:lstStyle/>
          <a:p>
            <a:r>
              <a:rPr lang="nb-NO" dirty="0" smtClean="0"/>
              <a:t>Jo Eidsvik</a:t>
            </a:r>
          </a:p>
          <a:p>
            <a:r>
              <a:rPr lang="nb-NO" dirty="0" smtClean="0">
                <a:hlinkClick r:id="rId2"/>
              </a:rPr>
              <a:t>Jo.eidsvik@ntnu.no</a:t>
            </a:r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8586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Norwegian </a:t>
            </a:r>
            <a:r>
              <a:rPr lang="nb-NO" dirty="0" err="1"/>
              <a:t>wood</a:t>
            </a:r>
            <a:r>
              <a:rPr lang="nb-NO" dirty="0"/>
              <a:t> </a:t>
            </a:r>
            <a:r>
              <a:rPr lang="nb-NO" dirty="0" smtClean="0"/>
              <a:t>– </a:t>
            </a:r>
            <a:r>
              <a:rPr lang="nb-NO" dirty="0" err="1" smtClean="0"/>
              <a:t>posterior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32" y="1196752"/>
            <a:ext cx="6717940" cy="503845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967472"/>
              </p:ext>
            </p:extLst>
          </p:nvPr>
        </p:nvGraphicFramePr>
        <p:xfrm>
          <a:off x="971600" y="6093296"/>
          <a:ext cx="7499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8" name="Equation" r:id="rId4" imgW="4736880" imgH="355320" progId="Equation.DSMT4">
                  <p:embed/>
                </p:oleObj>
              </mc:Choice>
              <mc:Fallback>
                <p:oleObj name="Equation" r:id="rId4" imgW="4736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6093296"/>
                        <a:ext cx="74993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4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Norwegian </a:t>
            </a:r>
            <a:r>
              <a:rPr lang="nb-NO" dirty="0" err="1"/>
              <a:t>wood</a:t>
            </a:r>
            <a:r>
              <a:rPr lang="nb-NO" dirty="0"/>
              <a:t> – 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3189548" cy="2392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213285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base data </a:t>
            </a:r>
            <a:r>
              <a:rPr lang="nb-NO" dirty="0" err="1" smtClean="0"/>
              <a:t>gathering</a:t>
            </a:r>
            <a:r>
              <a:rPr lang="nb-NO" dirty="0" smtClean="0"/>
              <a:t> </a:t>
            </a:r>
            <a:r>
              <a:rPr lang="nb-NO" dirty="0" err="1" smtClean="0"/>
              <a:t>schemes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different </a:t>
            </a:r>
            <a:r>
              <a:rPr lang="nb-NO" dirty="0" err="1" smtClean="0"/>
              <a:t>criteria</a:t>
            </a:r>
            <a:r>
              <a:rPr lang="nb-NO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</a:t>
            </a:r>
            <a:r>
              <a:rPr lang="nb-NO" dirty="0" smtClean="0"/>
              <a:t>aximum </a:t>
            </a:r>
            <a:r>
              <a:rPr lang="nb-NO" dirty="0" err="1" smtClean="0"/>
              <a:t>variance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Maximum </a:t>
            </a:r>
            <a:r>
              <a:rPr lang="nb-NO" dirty="0" err="1" smtClean="0"/>
              <a:t>entropy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(VOI)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699792" y="3610184"/>
            <a:ext cx="864096" cy="1186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51720" y="479715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VOI is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!</a:t>
            </a:r>
          </a:p>
          <a:p>
            <a:r>
              <a:rPr lang="nb-NO" dirty="0" err="1" smtClean="0"/>
              <a:t>Others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not material – not </a:t>
            </a:r>
            <a:r>
              <a:rPr lang="nb-NO" dirty="0" err="1" smtClean="0"/>
              <a:t>tied</a:t>
            </a:r>
            <a:r>
              <a:rPr lang="nb-NO" dirty="0" smtClean="0"/>
              <a:t> to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Spatial design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Geometric</a:t>
            </a:r>
            <a:r>
              <a:rPr lang="nb-NO" dirty="0" smtClean="0"/>
              <a:t> </a:t>
            </a:r>
            <a:r>
              <a:rPr lang="nb-NO" dirty="0" err="1" smtClean="0"/>
              <a:t>criterion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space-filling</a:t>
            </a:r>
            <a:r>
              <a:rPr lang="nb-NO" dirty="0" smtClean="0"/>
              <a:t> design).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dirty="0" err="1" smtClean="0"/>
              <a:t>Minimize</a:t>
            </a:r>
            <a:r>
              <a:rPr lang="nb-NO" dirty="0" smtClean="0"/>
              <a:t> </a:t>
            </a:r>
            <a:r>
              <a:rPr lang="nb-NO" dirty="0" err="1" smtClean="0"/>
              <a:t>average</a:t>
            </a:r>
            <a:r>
              <a:rPr lang="nb-NO" dirty="0" smtClean="0"/>
              <a:t> </a:t>
            </a:r>
            <a:r>
              <a:rPr lang="nb-NO" dirty="0" err="1" smtClean="0"/>
              <a:t>distance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data locations.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dirty="0" smtClean="0"/>
              <a:t>Set a </a:t>
            </a:r>
            <a:r>
              <a:rPr lang="nb-NO" dirty="0" err="1" smtClean="0"/>
              <a:t>threshold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minimum </a:t>
            </a:r>
            <a:r>
              <a:rPr lang="nb-NO" dirty="0" err="1" smtClean="0"/>
              <a:t>distance</a:t>
            </a:r>
            <a:r>
              <a:rPr lang="nb-NO" dirty="0" smtClean="0"/>
              <a:t> to </a:t>
            </a:r>
            <a:r>
              <a:rPr lang="nb-NO" dirty="0" err="1" smtClean="0"/>
              <a:t>nearest</a:t>
            </a:r>
            <a:r>
              <a:rPr lang="nb-NO" dirty="0" smtClean="0"/>
              <a:t> data location. </a:t>
            </a:r>
          </a:p>
          <a:p>
            <a:r>
              <a:rPr lang="nb-NO" dirty="0" smtClean="0"/>
              <a:t>     </a:t>
            </a:r>
            <a:r>
              <a:rPr lang="nb-NO" i="1" dirty="0" err="1" smtClean="0"/>
              <a:t>Challenging</a:t>
            </a:r>
            <a:r>
              <a:rPr lang="nb-NO" i="1" dirty="0" smtClean="0"/>
              <a:t> to </a:t>
            </a:r>
            <a:r>
              <a:rPr lang="nb-NO" i="1" dirty="0" err="1" smtClean="0"/>
              <a:t>compare</a:t>
            </a:r>
            <a:r>
              <a:rPr lang="nb-NO" i="1" dirty="0" smtClean="0"/>
              <a:t> </a:t>
            </a:r>
            <a:r>
              <a:rPr lang="nb-NO" i="1" dirty="0" err="1" smtClean="0"/>
              <a:t>various</a:t>
            </a:r>
            <a:r>
              <a:rPr lang="nb-NO" i="1" dirty="0" smtClean="0"/>
              <a:t> data </a:t>
            </a:r>
            <a:r>
              <a:rPr lang="nb-NO" i="1" dirty="0" err="1" smtClean="0"/>
              <a:t>accuracies</a:t>
            </a:r>
            <a:r>
              <a:rPr lang="nb-NO" i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Variance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r>
              <a:rPr lang="nb-NO" dirty="0" smtClean="0"/>
              <a:t> </a:t>
            </a:r>
            <a:r>
              <a:rPr lang="nb-NO" dirty="0" err="1" smtClean="0"/>
              <a:t>criterion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Kriging-</a:t>
            </a:r>
            <a:r>
              <a:rPr lang="nb-NO" dirty="0" err="1" smtClean="0"/>
              <a:t>related</a:t>
            </a:r>
            <a:r>
              <a:rPr lang="nb-NO" dirty="0" smtClean="0"/>
              <a:t> </a:t>
            </a:r>
            <a:r>
              <a:rPr lang="nb-NO" dirty="0" err="1" smtClean="0"/>
              <a:t>criteria</a:t>
            </a:r>
            <a:r>
              <a:rPr lang="nb-NO" dirty="0" smtClean="0"/>
              <a:t> (</a:t>
            </a:r>
            <a:r>
              <a:rPr lang="nb-NO" dirty="0" err="1" smtClean="0"/>
              <a:t>slope</a:t>
            </a:r>
            <a:r>
              <a:rPr lang="nb-NO" dirty="0" smtClean="0"/>
              <a:t> and </a:t>
            </a:r>
            <a:r>
              <a:rPr lang="nb-NO" dirty="0" err="1" smtClean="0"/>
              <a:t>weight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mean</a:t>
            </a:r>
            <a:r>
              <a:rPr lang="nb-NO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Entropy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r>
              <a:rPr lang="nb-NO" dirty="0" smtClean="0"/>
              <a:t> </a:t>
            </a:r>
            <a:r>
              <a:rPr lang="nb-NO" dirty="0" err="1" smtClean="0"/>
              <a:t>criterion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Prediction</a:t>
            </a:r>
            <a:r>
              <a:rPr lang="nb-NO" dirty="0" smtClean="0"/>
              <a:t> </a:t>
            </a:r>
            <a:r>
              <a:rPr lang="nb-NO" dirty="0" err="1" smtClean="0"/>
              <a:t>error</a:t>
            </a:r>
            <a:r>
              <a:rPr lang="nb-NO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Variance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592" y="3501008"/>
            <a:ext cx="290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Expected variance reduction:</a:t>
            </a:r>
            <a:endParaRPr lang="en-US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09424"/>
              </p:ext>
            </p:extLst>
          </p:nvPr>
        </p:nvGraphicFramePr>
        <p:xfrm>
          <a:off x="1161519" y="2204864"/>
          <a:ext cx="356839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Equation" r:id="rId3" imgW="2120900" imgH="431800" progId="Equation.DSMT4">
                  <p:embed/>
                </p:oleObj>
              </mc:Choice>
              <mc:Fallback>
                <p:oleObj name="Equation" r:id="rId3" imgW="2120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519" y="2204864"/>
                        <a:ext cx="3568396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947369"/>
              </p:ext>
            </p:extLst>
          </p:nvPr>
        </p:nvGraphicFramePr>
        <p:xfrm>
          <a:off x="1187624" y="4005064"/>
          <a:ext cx="757584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Equation" r:id="rId5" imgW="4813300" imgH="457200" progId="Equation.DSMT4">
                  <p:embed/>
                </p:oleObj>
              </mc:Choice>
              <mc:Fallback>
                <p:oleObj name="Equation" r:id="rId5" imgW="4813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005064"/>
                        <a:ext cx="7575842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71600" y="55892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Could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a </a:t>
            </a:r>
            <a:r>
              <a:rPr lang="nb-NO" dirty="0" err="1" smtClean="0"/>
              <a:t>weighted</a:t>
            </a:r>
            <a:r>
              <a:rPr lang="nb-NO" dirty="0" smtClean="0"/>
              <a:t> sum, or </a:t>
            </a:r>
            <a:r>
              <a:rPr lang="nb-NO" dirty="0" err="1" smtClean="0"/>
              <a:t>choose</a:t>
            </a:r>
            <a:r>
              <a:rPr lang="nb-NO" dirty="0" smtClean="0"/>
              <a:t> a </a:t>
            </a:r>
            <a:r>
              <a:rPr lang="nb-NO" dirty="0" err="1" smtClean="0"/>
              <a:t>subset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variables for </a:t>
            </a:r>
            <a:r>
              <a:rPr lang="nb-NO" dirty="0" err="1" smtClean="0"/>
              <a:t>prediction</a:t>
            </a:r>
            <a:r>
              <a:rPr lang="nb-NO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Variance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r>
              <a:rPr lang="nb-NO" dirty="0" smtClean="0"/>
              <a:t> (Kriging)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5328592" cy="399644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868144" y="3356992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2240" y="4377878"/>
            <a:ext cx="2375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Overall </a:t>
            </a:r>
            <a:r>
              <a:rPr lang="nb-NO" dirty="0" err="1" smtClean="0"/>
              <a:t>variance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r>
              <a:rPr lang="nb-NO" dirty="0" smtClean="0"/>
              <a:t> is </a:t>
            </a:r>
            <a:r>
              <a:rPr lang="nb-NO" dirty="0" err="1" smtClean="0"/>
              <a:t>larger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random design.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89675"/>
              </p:ext>
            </p:extLst>
          </p:nvPr>
        </p:nvGraphicFramePr>
        <p:xfrm>
          <a:off x="971600" y="1772816"/>
          <a:ext cx="7499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4" imgW="4736880" imgH="355320" progId="Equation.DSMT4">
                  <p:embed/>
                </p:oleObj>
              </mc:Choice>
              <mc:Fallback>
                <p:oleObj name="Equation" r:id="rId4" imgW="4736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772816"/>
                        <a:ext cx="74993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5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criteria</a:t>
            </a:r>
            <a:r>
              <a:rPr lang="nb-NO" dirty="0" smtClean="0"/>
              <a:t> </a:t>
            </a:r>
            <a:r>
              <a:rPr lang="nb-NO" dirty="0" err="1" smtClean="0"/>
              <a:t>tied</a:t>
            </a:r>
            <a:r>
              <a:rPr lang="nb-NO" dirty="0" smtClean="0"/>
              <a:t> to Kriging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576" y="3164775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Slope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regression</a:t>
            </a:r>
            <a:r>
              <a:rPr lang="nb-NO" b="1" dirty="0" smtClean="0"/>
              <a:t> </a:t>
            </a:r>
            <a:r>
              <a:rPr lang="nb-NO" dirty="0" smtClean="0"/>
              <a:t>: </a:t>
            </a:r>
            <a:r>
              <a:rPr lang="nb-NO" dirty="0" err="1" smtClean="0"/>
              <a:t>Regression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predicted</a:t>
            </a:r>
            <a:r>
              <a:rPr lang="nb-NO" dirty="0" smtClean="0"/>
              <a:t> and true (</a:t>
            </a:r>
            <a:r>
              <a:rPr lang="nb-NO" dirty="0" err="1" smtClean="0"/>
              <a:t>block</a:t>
            </a:r>
            <a:r>
              <a:rPr lang="nb-NO" dirty="0" smtClean="0"/>
              <a:t>) variables.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Weight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mean</a:t>
            </a:r>
            <a:r>
              <a:rPr lang="nb-NO" b="1" dirty="0" smtClean="0"/>
              <a:t> </a:t>
            </a:r>
            <a:r>
              <a:rPr lang="nb-NO" dirty="0" smtClean="0"/>
              <a:t>: The relative </a:t>
            </a:r>
            <a:r>
              <a:rPr lang="nb-NO" dirty="0" err="1" smtClean="0"/>
              <a:t>impact</a:t>
            </a:r>
            <a:r>
              <a:rPr lang="nb-NO" dirty="0" smtClean="0"/>
              <a:t> (for </a:t>
            </a:r>
            <a:r>
              <a:rPr lang="nb-NO" dirty="0" err="1" smtClean="0"/>
              <a:t>blocks</a:t>
            </a:r>
            <a:r>
              <a:rPr lang="nb-NO" dirty="0" smtClean="0"/>
              <a:t>),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regression</a:t>
            </a:r>
            <a:r>
              <a:rPr lang="nb-NO" dirty="0" smtClean="0"/>
              <a:t> versus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Kriging. 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121888"/>
              </p:ext>
            </p:extLst>
          </p:nvPr>
        </p:nvGraphicFramePr>
        <p:xfrm>
          <a:off x="755576" y="1628800"/>
          <a:ext cx="7499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" name="Equation" r:id="rId3" imgW="4736880" imgH="355320" progId="Equation.DSMT4">
                  <p:embed/>
                </p:oleObj>
              </mc:Choice>
              <mc:Fallback>
                <p:oleObj name="Equation" r:id="rId3" imgW="4736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28800"/>
                        <a:ext cx="74993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124671"/>
              </p:ext>
            </p:extLst>
          </p:nvPr>
        </p:nvGraphicFramePr>
        <p:xfrm>
          <a:off x="3131840" y="3645024"/>
          <a:ext cx="3009507" cy="94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9" name="Equation" r:id="rId5" imgW="1854000" imgH="507960" progId="Equation.DSMT4">
                  <p:embed/>
                </p:oleObj>
              </mc:Choice>
              <mc:Fallback>
                <p:oleObj name="Equation" r:id="rId5" imgW="1854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645024"/>
                        <a:ext cx="3009507" cy="948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24208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Test </a:t>
            </a:r>
            <a:r>
              <a:rPr lang="nb-NO" dirty="0" err="1" smtClean="0"/>
              <a:t>function</a:t>
            </a:r>
            <a:r>
              <a:rPr lang="nb-NO" dirty="0" smtClean="0"/>
              <a:t>: 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803173"/>
              </p:ext>
            </p:extLst>
          </p:nvPr>
        </p:nvGraphicFramePr>
        <p:xfrm>
          <a:off x="1787178" y="2420566"/>
          <a:ext cx="336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0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7178" y="2420566"/>
                        <a:ext cx="33655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93810"/>
              </p:ext>
            </p:extLst>
          </p:nvPr>
        </p:nvGraphicFramePr>
        <p:xfrm>
          <a:off x="1823863" y="5373216"/>
          <a:ext cx="6132513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" name="Equation" r:id="rId9" imgW="3873240" imgH="685800" progId="Equation.DSMT4">
                  <p:embed/>
                </p:oleObj>
              </mc:Choice>
              <mc:Fallback>
                <p:oleObj name="Equation" r:id="rId9" imgW="38732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863" y="5373216"/>
                        <a:ext cx="6132513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4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Entropy</a:t>
            </a:r>
            <a:r>
              <a:rPr lang="nb-NO" dirty="0" smtClean="0"/>
              <a:t> (Shannon)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405700"/>
              </p:ext>
            </p:extLst>
          </p:nvPr>
        </p:nvGraphicFramePr>
        <p:xfrm>
          <a:off x="1731963" y="2492374"/>
          <a:ext cx="3290881" cy="50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1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2492374"/>
                        <a:ext cx="3290881" cy="504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2429"/>
              </p:ext>
            </p:extLst>
          </p:nvPr>
        </p:nvGraphicFramePr>
        <p:xfrm>
          <a:off x="1691680" y="3429000"/>
          <a:ext cx="425840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2" name="Equation" r:id="rId5" imgW="2336800" imgH="279400" progId="Equation.DSMT4">
                  <p:embed/>
                </p:oleObj>
              </mc:Choice>
              <mc:Fallback>
                <p:oleObj name="Equation" r:id="rId5" imgW="2336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429000"/>
                        <a:ext cx="4258404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75116"/>
              </p:ext>
            </p:extLst>
          </p:nvPr>
        </p:nvGraphicFramePr>
        <p:xfrm>
          <a:off x="1691679" y="5157192"/>
          <a:ext cx="441483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3" name="Equation" r:id="rId7" imgW="2413000" imgH="279400" progId="Equation.DSMT4">
                  <p:embed/>
                </p:oleObj>
              </mc:Choice>
              <mc:Fallback>
                <p:oleObj name="Equation" r:id="rId7" imgW="2413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79" y="5157192"/>
                        <a:ext cx="4414835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87624" y="4653136"/>
            <a:ext cx="303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Expected </a:t>
            </a:r>
            <a:r>
              <a:rPr lang="en-GB" dirty="0"/>
              <a:t>mutual </a:t>
            </a:r>
            <a:r>
              <a:rPr lang="en-GB" dirty="0" smtClean="0"/>
              <a:t>information: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Entropy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Gaussian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15753"/>
              </p:ext>
            </p:extLst>
          </p:nvPr>
        </p:nvGraphicFramePr>
        <p:xfrm>
          <a:off x="1731963" y="2492374"/>
          <a:ext cx="3290881" cy="50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4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2492374"/>
                        <a:ext cx="3290881" cy="504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088475"/>
              </p:ext>
            </p:extLst>
          </p:nvPr>
        </p:nvGraphicFramePr>
        <p:xfrm>
          <a:off x="1763688" y="3428999"/>
          <a:ext cx="4039478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5" name="Equation" r:id="rId5" imgW="2184400" imgH="393700" progId="Equation.DSMT4">
                  <p:embed/>
                </p:oleObj>
              </mc:Choice>
              <mc:Fallback>
                <p:oleObj name="Equation" r:id="rId5" imgW="218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428999"/>
                        <a:ext cx="4039478" cy="720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7664" y="522920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commonly</a:t>
            </a:r>
            <a:r>
              <a:rPr lang="nb-NO" dirty="0" smtClean="0"/>
              <a:t> used in </a:t>
            </a:r>
            <a:r>
              <a:rPr lang="nb-NO" dirty="0" err="1" smtClean="0"/>
              <a:t>the</a:t>
            </a:r>
            <a:r>
              <a:rPr lang="nb-NO" dirty="0" smtClean="0"/>
              <a:t> design </a:t>
            </a:r>
            <a:r>
              <a:rPr lang="nb-NO" dirty="0" err="1" smtClean="0"/>
              <a:t>of</a:t>
            </a:r>
            <a:r>
              <a:rPr lang="nb-NO" dirty="0" smtClean="0"/>
              <a:t> spatial </a:t>
            </a:r>
            <a:r>
              <a:rPr lang="nb-NO" dirty="0" err="1" smtClean="0"/>
              <a:t>experiments</a:t>
            </a:r>
            <a:r>
              <a:rPr lang="nb-NO" dirty="0" smtClean="0"/>
              <a:t> (air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monitoring</a:t>
            </a:r>
            <a:r>
              <a:rPr lang="nb-NO" dirty="0" smtClean="0"/>
              <a:t>, river </a:t>
            </a:r>
            <a:r>
              <a:rPr lang="nb-NO" dirty="0" err="1" smtClean="0"/>
              <a:t>monitoring</a:t>
            </a:r>
            <a:r>
              <a:rPr lang="nb-NO" dirty="0" smtClean="0"/>
              <a:t> </a:t>
            </a:r>
            <a:r>
              <a:rPr lang="nb-NO" dirty="0" err="1" smtClean="0"/>
              <a:t>networks</a:t>
            </a:r>
            <a:r>
              <a:rPr lang="nb-NO" dirty="0" smtClean="0"/>
              <a:t>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Entropy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Gaussian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380511"/>
              </p:ext>
            </p:extLst>
          </p:nvPr>
        </p:nvGraphicFramePr>
        <p:xfrm>
          <a:off x="1475656" y="4869160"/>
          <a:ext cx="3290881" cy="50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869160"/>
                        <a:ext cx="3290881" cy="504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398373"/>
              </p:ext>
            </p:extLst>
          </p:nvPr>
        </p:nvGraphicFramePr>
        <p:xfrm>
          <a:off x="1475656" y="5445224"/>
          <a:ext cx="4039478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Equation" r:id="rId5" imgW="2184400" imgH="393700" progId="Equation.DSMT4">
                  <p:embed/>
                </p:oleObj>
              </mc:Choice>
              <mc:Fallback>
                <p:oleObj name="Equation" r:id="rId5" imgW="218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45224"/>
                        <a:ext cx="4039478" cy="720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263691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Compute the entropy of a bivariate standard Gaussian (with no correlation).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Adjust the correlation so that a Gaussian bivariate model with varianc</a:t>
            </a:r>
            <a:r>
              <a:rPr lang="en-GB" b="1" dirty="0"/>
              <a:t>e</a:t>
            </a:r>
            <a:r>
              <a:rPr lang="en-GB" b="1" dirty="0" smtClean="0"/>
              <a:t> equal to 1.5 gets the same entropy as the standard Gaussian in 1..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421" y="227539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solidFill>
                  <a:srgbClr val="FF0000"/>
                </a:solidFill>
              </a:rPr>
              <a:t>Exercise</a:t>
            </a:r>
            <a:r>
              <a:rPr lang="nb-NO" b="1" dirty="0" smtClean="0">
                <a:solidFill>
                  <a:srgbClr val="FF0000"/>
                </a:solidFill>
              </a:rPr>
              <a:t>:</a:t>
            </a:r>
            <a:endParaRPr lang="nb-NO" b="1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442739"/>
              </p:ext>
            </p:extLst>
          </p:nvPr>
        </p:nvGraphicFramePr>
        <p:xfrm>
          <a:off x="6858000" y="4365625"/>
          <a:ext cx="16732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9" name="Equation" r:id="rId7" imgW="965160" imgH="457200" progId="Equation.DSMT4">
                  <p:embed/>
                </p:oleObj>
              </mc:Choice>
              <mc:Fallback>
                <p:oleObj name="Equation" r:id="rId7" imgW="965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0" y="4365625"/>
                        <a:ext cx="16732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0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Entropy</a:t>
            </a:r>
            <a:r>
              <a:rPr lang="nb-NO" dirty="0" smtClean="0"/>
              <a:t> blind-spot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26379"/>
              </p:ext>
            </p:extLst>
          </p:nvPr>
        </p:nvGraphicFramePr>
        <p:xfrm>
          <a:off x="323528" y="1556792"/>
          <a:ext cx="821363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9" name="Equation" r:id="rId3" imgW="4737100" imgH="584200" progId="Equation.DSMT4">
                  <p:embed/>
                </p:oleObj>
              </mc:Choice>
              <mc:Fallback>
                <p:oleObj name="Equation" r:id="rId3" imgW="47371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2"/>
                        <a:ext cx="8213634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6798" y="581898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This </a:t>
            </a:r>
            <a:r>
              <a:rPr lang="nb-NO" dirty="0" err="1" smtClean="0"/>
              <a:t>criterion</a:t>
            </a:r>
            <a:r>
              <a:rPr lang="nb-NO" dirty="0" smtClean="0"/>
              <a:t> </a:t>
            </a:r>
            <a:r>
              <a:rPr lang="nb-NO" dirty="0" err="1" smtClean="0"/>
              <a:t>always</a:t>
            </a:r>
            <a:r>
              <a:rPr lang="nb-NO" dirty="0" smtClean="0"/>
              <a:t> </a:t>
            </a:r>
            <a:r>
              <a:rPr lang="nb-NO" dirty="0" err="1" smtClean="0"/>
              <a:t>looks</a:t>
            </a:r>
            <a:r>
              <a:rPr lang="nb-NO" dirty="0" smtClean="0"/>
              <a:t> for </a:t>
            </a:r>
            <a:r>
              <a:rPr lang="nb-NO" dirty="0" err="1" smtClean="0"/>
              <a:t>marginals</a:t>
            </a:r>
            <a:r>
              <a:rPr lang="nb-NO" dirty="0" smtClean="0"/>
              <a:t> 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largest</a:t>
            </a:r>
            <a:r>
              <a:rPr lang="nb-NO" dirty="0" smtClean="0"/>
              <a:t> </a:t>
            </a:r>
            <a:r>
              <a:rPr lang="nb-NO" dirty="0" err="1" smtClean="0"/>
              <a:t>entropy</a:t>
            </a:r>
            <a:r>
              <a:rPr lang="nb-NO" dirty="0" smtClean="0"/>
              <a:t>!</a:t>
            </a:r>
          </a:p>
          <a:p>
            <a:r>
              <a:rPr lang="nb-NO" dirty="0" smtClean="0"/>
              <a:t>For a single </a:t>
            </a:r>
            <a:r>
              <a:rPr lang="nb-NO" dirty="0" err="1" smtClean="0"/>
              <a:t>observation</a:t>
            </a:r>
            <a:r>
              <a:rPr lang="nb-NO" dirty="0" smtClean="0"/>
              <a:t>, </a:t>
            </a:r>
            <a:r>
              <a:rPr lang="nb-NO" dirty="0" err="1" smtClean="0"/>
              <a:t>entropy</a:t>
            </a:r>
            <a:r>
              <a:rPr lang="nb-NO" dirty="0" smtClean="0"/>
              <a:t> </a:t>
            </a:r>
            <a:r>
              <a:rPr lang="nb-NO" dirty="0" err="1" smtClean="0"/>
              <a:t>would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node 1!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35696" y="4221088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92080" y="3429000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588224" y="3573016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488066" y="4365104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596336" y="5296571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660232" y="4689140"/>
            <a:ext cx="72008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12632" y="4841540"/>
            <a:ext cx="72008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65032" y="4993940"/>
            <a:ext cx="72008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17432" y="5146340"/>
            <a:ext cx="72008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69832" y="5298740"/>
            <a:ext cx="72008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6"/>
            <a:endCxn id="9" idx="2"/>
          </p:cNvCxnSpPr>
          <p:nvPr/>
        </p:nvCxnSpPr>
        <p:spPr>
          <a:xfrm>
            <a:off x="6084168" y="3753036"/>
            <a:ext cx="50405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0" idx="7"/>
          </p:cNvCxnSpPr>
          <p:nvPr/>
        </p:nvCxnSpPr>
        <p:spPr>
          <a:xfrm flipH="1">
            <a:off x="6164155" y="4126180"/>
            <a:ext cx="540068" cy="33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4"/>
            <a:endCxn id="10" idx="0"/>
          </p:cNvCxnSpPr>
          <p:nvPr/>
        </p:nvCxnSpPr>
        <p:spPr>
          <a:xfrm>
            <a:off x="5688124" y="4077072"/>
            <a:ext cx="19598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5"/>
            <a:endCxn id="11" idx="1"/>
          </p:cNvCxnSpPr>
          <p:nvPr/>
        </p:nvCxnSpPr>
        <p:spPr>
          <a:xfrm>
            <a:off x="7264313" y="4126180"/>
            <a:ext cx="448022" cy="1265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  <a:endCxn id="11" idx="2"/>
          </p:cNvCxnSpPr>
          <p:nvPr/>
        </p:nvCxnSpPr>
        <p:spPr>
          <a:xfrm>
            <a:off x="6164155" y="4918268"/>
            <a:ext cx="1432181" cy="702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264059"/>
              </p:ext>
            </p:extLst>
          </p:nvPr>
        </p:nvGraphicFramePr>
        <p:xfrm>
          <a:off x="2051720" y="5010314"/>
          <a:ext cx="939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0" name="Equation" r:id="rId5" imgW="939600" imgH="253800" progId="Equation.DSMT4">
                  <p:embed/>
                </p:oleObj>
              </mc:Choice>
              <mc:Fallback>
                <p:oleObj name="Equation" r:id="rId5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720" y="5010314"/>
                        <a:ext cx="939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109460"/>
              </p:ext>
            </p:extLst>
          </p:nvPr>
        </p:nvGraphicFramePr>
        <p:xfrm>
          <a:off x="7388225" y="4111625"/>
          <a:ext cx="1727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1" name="Equation" r:id="rId7" imgW="1726920" imgH="253800" progId="Equation.DSMT4">
                  <p:embed/>
                </p:oleObj>
              </mc:Choice>
              <mc:Fallback>
                <p:oleObj name="Equation" r:id="rId7" imgW="1726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4111625"/>
                        <a:ext cx="1727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1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Plan for </a:t>
            </a:r>
            <a:r>
              <a:rPr lang="nb-NO" dirty="0" err="1" smtClean="0"/>
              <a:t>course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84724"/>
              </p:ext>
            </p:extLst>
          </p:nvPr>
        </p:nvGraphicFramePr>
        <p:xfrm>
          <a:off x="683568" y="1412776"/>
          <a:ext cx="7632848" cy="475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6264696"/>
              </a:tblGrid>
              <a:tr h="423579">
                <a:tc>
                  <a:txBody>
                    <a:bodyPr/>
                    <a:lstStyle/>
                    <a:p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dirty="0" err="1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Monday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Introduction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m</a:t>
                      </a:r>
                      <a:r>
                        <a:rPr lang="nb-NO" sz="1800" dirty="0" err="1" smtClean="0"/>
                        <a:t>otivating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examples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Elementary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</a:t>
                      </a:r>
                      <a:r>
                        <a:rPr lang="nb-NO" sz="1800" dirty="0" err="1" smtClean="0"/>
                        <a:t>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dirty="0" smtClean="0"/>
                        <a:t> and </a:t>
                      </a:r>
                      <a:r>
                        <a:rPr lang="nb-NO" sz="1800" dirty="0" err="1" smtClean="0"/>
                        <a:t>the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Tuesday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Multivariate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statistical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modeling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dependence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graphs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for dependent </a:t>
                      </a:r>
                      <a:r>
                        <a:rPr lang="nb-NO" sz="1800" baseline="0" dirty="0" err="1" smtClean="0"/>
                        <a:t>models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Wednesday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smtClean="0"/>
                        <a:t>Spatial </a:t>
                      </a:r>
                      <a:r>
                        <a:rPr lang="nb-NO" sz="1800" baseline="0" dirty="0" err="1" smtClean="0"/>
                        <a:t>statistics</a:t>
                      </a:r>
                      <a:r>
                        <a:rPr lang="nb-NO" sz="1800" baseline="0" dirty="0" smtClean="0"/>
                        <a:t>, spatial design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experiments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in s</a:t>
                      </a:r>
                      <a:r>
                        <a:rPr lang="nb-NO" sz="1800" dirty="0" smtClean="0"/>
                        <a:t>patial </a:t>
                      </a:r>
                      <a:r>
                        <a:rPr lang="nb-NO" sz="1800" dirty="0" err="1" smtClean="0"/>
                        <a:t>decision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situations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Thursday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analysis</a:t>
                      </a:r>
                      <a:r>
                        <a:rPr lang="nb-NO" sz="1800" baseline="0" dirty="0" smtClean="0"/>
                        <a:t> in Earth </a:t>
                      </a:r>
                      <a:r>
                        <a:rPr lang="nb-NO" sz="1800" baseline="0" dirty="0" err="1" smtClean="0"/>
                        <a:t>sciences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148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Computational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aspects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b-NO" b="1" dirty="0" smtClean="0"/>
                        <a:t>Friday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decisions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gathering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73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dirty="0" smtClean="0"/>
                        <a:t> from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mining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oceanography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r>
              <a:rPr lang="nb-NO" dirty="0" smtClean="0"/>
              <a:t>: Small </a:t>
            </a:r>
            <a:r>
              <a:rPr lang="nb-NO" dirty="0" err="1" smtClean="0"/>
              <a:t>exercise</a:t>
            </a:r>
            <a:r>
              <a:rPr lang="nb-NO" dirty="0" smtClean="0"/>
              <a:t> half-</a:t>
            </a:r>
            <a:r>
              <a:rPr lang="nb-NO" dirty="0" err="1" smtClean="0"/>
              <a:t>way</a:t>
            </a:r>
            <a:r>
              <a:rPr lang="nb-NO" dirty="0" smtClean="0"/>
              <a:t>, and computer </a:t>
            </a:r>
            <a:r>
              <a:rPr lang="nb-NO" dirty="0" err="1" smtClean="0"/>
              <a:t>project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- Pyramid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conditions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034617" cy="4525963"/>
          </a:xfrm>
        </p:spPr>
      </p:pic>
      <p:sp>
        <p:nvSpPr>
          <p:cNvPr id="7" name="TextBox 6"/>
          <p:cNvSpPr txBox="1"/>
          <p:nvPr/>
        </p:nvSpPr>
        <p:spPr>
          <a:xfrm>
            <a:off x="395536" y="60212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P</a:t>
            </a:r>
            <a:r>
              <a:rPr lang="nb-NO" smtClean="0"/>
              <a:t>yramid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conditions</a:t>
            </a:r>
            <a:r>
              <a:rPr lang="nb-NO" dirty="0" smtClean="0"/>
              <a:t>  - VOI is different from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criteria</a:t>
            </a:r>
            <a:r>
              <a:rPr lang="nb-NO" dirty="0" smtClean="0"/>
              <a:t> (</a:t>
            </a:r>
            <a:r>
              <a:rPr lang="nb-NO" dirty="0" err="1" smtClean="0"/>
              <a:t>entropy</a:t>
            </a:r>
            <a:r>
              <a:rPr lang="nb-NO" dirty="0" smtClean="0"/>
              <a:t>, </a:t>
            </a:r>
            <a:r>
              <a:rPr lang="nb-NO" dirty="0" err="1" smtClean="0"/>
              <a:t>variance</a:t>
            </a:r>
            <a:r>
              <a:rPr lang="nb-NO" dirty="0" smtClean="0"/>
              <a:t>, </a:t>
            </a:r>
            <a:r>
              <a:rPr lang="nb-NO" dirty="0" err="1" smtClean="0"/>
              <a:t>prediction</a:t>
            </a:r>
            <a:r>
              <a:rPr lang="nb-NO" dirty="0" smtClean="0"/>
              <a:t> </a:t>
            </a:r>
            <a:r>
              <a:rPr lang="nb-NO" dirty="0" err="1" smtClean="0"/>
              <a:t>error</a:t>
            </a:r>
            <a:r>
              <a:rPr lang="nb-NO" dirty="0" smtClean="0"/>
              <a:t>, etc.)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93305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ECONOMIC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95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11050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5" name="Equation" r:id="rId3" imgW="3403600" imgH="508000" progId="Equation.DSMT4">
                  <p:embed/>
                </p:oleObj>
              </mc:Choice>
              <mc:Fallback>
                <p:oleObj name="Equation" r:id="rId3" imgW="3403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Formula</a:t>
            </a:r>
            <a:r>
              <a:rPr lang="nb-NO" dirty="0" smtClean="0"/>
              <a:t> for 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4321"/>
              </p:ext>
            </p:extLst>
          </p:nvPr>
        </p:nvGraphicFramePr>
        <p:xfrm>
          <a:off x="457200" y="3501008"/>
          <a:ext cx="5832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6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1008"/>
                        <a:ext cx="5832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415879"/>
              </p:ext>
            </p:extLst>
          </p:nvPr>
        </p:nvGraphicFramePr>
        <p:xfrm>
          <a:off x="463205" y="5373216"/>
          <a:ext cx="3233293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7" name="Equation" r:id="rId7" imgW="1574800" imgH="254000" progId="Equation.DSMT4">
                  <p:embed/>
                </p:oleObj>
              </mc:Choice>
              <mc:Fallback>
                <p:oleObj name="Equation" r:id="rId7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05" y="5373216"/>
                        <a:ext cx="3233293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449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64572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9" name="Equation" r:id="rId3" imgW="3403600" imgH="508000" progId="Equation.DSMT4">
                  <p:embed/>
                </p:oleObj>
              </mc:Choice>
              <mc:Fallback>
                <p:oleObj name="Equation" r:id="rId3" imgW="3403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Formula</a:t>
            </a:r>
            <a:r>
              <a:rPr lang="nb-NO" dirty="0" smtClean="0"/>
              <a:t> for 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46007"/>
              </p:ext>
            </p:extLst>
          </p:nvPr>
        </p:nvGraphicFramePr>
        <p:xfrm>
          <a:off x="457200" y="3501008"/>
          <a:ext cx="5832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0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1008"/>
                        <a:ext cx="5832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94629"/>
              </p:ext>
            </p:extLst>
          </p:nvPr>
        </p:nvGraphicFramePr>
        <p:xfrm>
          <a:off x="463205" y="5373216"/>
          <a:ext cx="3233293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1" name="Equation" r:id="rId7" imgW="1574800" imgH="254000" progId="Equation.DSMT4">
                  <p:embed/>
                </p:oleObj>
              </mc:Choice>
              <mc:Fallback>
                <p:oleObj name="Equation" r:id="rId7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05" y="5373216"/>
                        <a:ext cx="3233293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5364088" y="1268760"/>
            <a:ext cx="129614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2200" y="846138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Spatial alternatives.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56176" y="1698609"/>
            <a:ext cx="763310" cy="449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31454" y="1329277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Spatial </a:t>
            </a:r>
            <a:r>
              <a:rPr lang="nb-NO" dirty="0" err="1" smtClean="0"/>
              <a:t>uncertainties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004049" y="2492897"/>
            <a:ext cx="2443398" cy="50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24600" y="2996952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Spatial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flipH="1" flipV="1">
            <a:off x="5724128" y="4158506"/>
            <a:ext cx="1952600" cy="413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24600" y="457183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Spatial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89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Information </a:t>
            </a:r>
            <a:r>
              <a:rPr lang="nb-NO" dirty="0" err="1" smtClean="0"/>
              <a:t>gathering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55482"/>
              </p:ext>
            </p:extLst>
          </p:nvPr>
        </p:nvGraphicFramePr>
        <p:xfrm>
          <a:off x="457200" y="1676359"/>
          <a:ext cx="8363272" cy="439315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4942"/>
                <a:gridCol w="3438977"/>
                <a:gridCol w="4009353"/>
              </a:tblGrid>
              <a:tr h="427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 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Perfect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Imperfect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94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effectLst/>
                        </a:rPr>
                        <a:t>Total</a:t>
                      </a:r>
                      <a:endParaRPr lang="en-US" sz="16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Exact observations are gathered for all locations. This is rare, occurring when there is extensive coverage and highly accurate data gathering.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Noisy observations are gathered for all locations. This is common in situations with remote sensors with extensive coverage, e.g. seismic, radar, satellite data.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64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effectLst/>
                        </a:rPr>
                        <a:t>Partial</a:t>
                      </a:r>
                      <a:endParaRPr lang="en-US" sz="16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Exact observations are gathered at some locations. This might occur, for instance, when there is careful analysis of rock samples along boreholes in a reservoir or a mine.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Noisy observations are gathered at some locations. Examples include hand-held (noisy) meters to observe grades in mine boreholes, electromagnetic testing along a line, biological surveys of species, etc.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24270"/>
              </p:ext>
            </p:extLst>
          </p:nvPr>
        </p:nvGraphicFramePr>
        <p:xfrm>
          <a:off x="2195736" y="3284984"/>
          <a:ext cx="906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0" name="Equation" r:id="rId3" imgW="393480" imgH="164880" progId="Equation.DSMT4">
                  <p:embed/>
                </p:oleObj>
              </mc:Choice>
              <mc:Fallback>
                <p:oleObj name="Equation" r:id="rId3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284984"/>
                        <a:ext cx="9064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63175"/>
              </p:ext>
            </p:extLst>
          </p:nvPr>
        </p:nvGraphicFramePr>
        <p:xfrm>
          <a:off x="5403850" y="3270250"/>
          <a:ext cx="1403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1"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270250"/>
                        <a:ext cx="14033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074561"/>
              </p:ext>
            </p:extLst>
          </p:nvPr>
        </p:nvGraphicFramePr>
        <p:xfrm>
          <a:off x="1484883" y="5210969"/>
          <a:ext cx="31591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2" name="Equation" r:id="rId7" imgW="1371600" imgH="228600" progId="Equation.DSMT4">
                  <p:embed/>
                </p:oleObj>
              </mc:Choice>
              <mc:Fallback>
                <p:oleObj name="Equation" r:id="rId7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883" y="5210969"/>
                        <a:ext cx="31591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298513"/>
              </p:ext>
            </p:extLst>
          </p:nvPr>
        </p:nvGraphicFramePr>
        <p:xfrm>
          <a:off x="4916239" y="5229225"/>
          <a:ext cx="38322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3" name="Equation" r:id="rId9" imgW="1663560" imgH="228600" progId="Equation.DSMT4">
                  <p:embed/>
                </p:oleObj>
              </mc:Choice>
              <mc:Fallback>
                <p:oleObj name="Equation" r:id="rId9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239" y="5229225"/>
                        <a:ext cx="38322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427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situations</a:t>
            </a:r>
            <a:r>
              <a:rPr lang="nb-NO" dirty="0" smtClean="0"/>
              <a:t> and </a:t>
            </a:r>
            <a:r>
              <a:rPr lang="nb-NO" dirty="0" err="1" smtClean="0"/>
              <a:t>values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36095"/>
              </p:ext>
            </p:extLst>
          </p:nvPr>
        </p:nvGraphicFramePr>
        <p:xfrm>
          <a:off x="251520" y="1124744"/>
          <a:ext cx="8784976" cy="4999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2880320"/>
                <a:gridCol w="3600400"/>
              </a:tblGrid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Assumption: Decision Flexibility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Assumption: Value Function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Low decision flexibility; Decoupled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Alternatives are easily enumerated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Total value is a sum of value at every unit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High decision flexibility; Decoupled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None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Total value is a sum of value at every unit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Low decision flexibility; 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>
                          <a:effectLst/>
                        </a:rPr>
                        <a:t>Alternatives are easily enumerated </a:t>
                      </a:r>
                      <a:endParaRPr lang="en-US" sz="16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None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High decision flexibility; 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>
                          <a:effectLst/>
                        </a:rPr>
                        <a:t>None</a:t>
                      </a:r>
                      <a:endParaRPr lang="en-US" sz="16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None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78881"/>
              </p:ext>
            </p:extLst>
          </p:nvPr>
        </p:nvGraphicFramePr>
        <p:xfrm>
          <a:off x="3839716" y="3068960"/>
          <a:ext cx="94830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6" name="Equation" r:id="rId3" imgW="380880" imgH="177480" progId="Equation.DSMT4">
                  <p:embed/>
                </p:oleObj>
              </mc:Choice>
              <mc:Fallback>
                <p:oleObj name="Equation" r:id="rId3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716" y="3068960"/>
                        <a:ext cx="94830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552589"/>
              </p:ext>
            </p:extLst>
          </p:nvPr>
        </p:nvGraphicFramePr>
        <p:xfrm>
          <a:off x="3912295" y="5229200"/>
          <a:ext cx="947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7" name="Equation" r:id="rId5" imgW="380670" imgH="177646" progId="Equation.DSMT4">
                  <p:embed/>
                </p:oleObj>
              </mc:Choice>
              <mc:Fallback>
                <p:oleObj name="Equation" r:id="rId5" imgW="3806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295" y="5229200"/>
                        <a:ext cx="947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998786"/>
              </p:ext>
            </p:extLst>
          </p:nvPr>
        </p:nvGraphicFramePr>
        <p:xfrm>
          <a:off x="3851920" y="4221088"/>
          <a:ext cx="947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8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221088"/>
                        <a:ext cx="947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129010"/>
              </p:ext>
            </p:extLst>
          </p:nvPr>
        </p:nvGraphicFramePr>
        <p:xfrm>
          <a:off x="3840287" y="2060848"/>
          <a:ext cx="947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9" name="Equation" r:id="rId8" imgW="380880" imgH="177480" progId="Equation.DSMT4">
                  <p:embed/>
                </p:oleObj>
              </mc:Choice>
              <mc:Fallback>
                <p:oleObj name="Equation" r:id="rId8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287" y="2060848"/>
                        <a:ext cx="947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931490"/>
              </p:ext>
            </p:extLst>
          </p:nvPr>
        </p:nvGraphicFramePr>
        <p:xfrm>
          <a:off x="6414666" y="5157192"/>
          <a:ext cx="11096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0" name="Equation" r:id="rId10" imgW="482400" imgH="253800" progId="Equation.DSMT4">
                  <p:embed/>
                </p:oleObj>
              </mc:Choice>
              <mc:Fallback>
                <p:oleObj name="Equation" r:id="rId10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666" y="5157192"/>
                        <a:ext cx="11096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35114"/>
              </p:ext>
            </p:extLst>
          </p:nvPr>
        </p:nvGraphicFramePr>
        <p:xfrm>
          <a:off x="6342657" y="4149080"/>
          <a:ext cx="11096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1" name="Equation" r:id="rId12" imgW="482400" imgH="253800" progId="Equation.DSMT4">
                  <p:embed/>
                </p:oleObj>
              </mc:Choice>
              <mc:Fallback>
                <p:oleObj name="Equation" r:id="rId12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657" y="4149080"/>
                        <a:ext cx="11096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9494"/>
              </p:ext>
            </p:extLst>
          </p:nvPr>
        </p:nvGraphicFramePr>
        <p:xfrm>
          <a:off x="6084168" y="3068960"/>
          <a:ext cx="2448272" cy="67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2" name="Equation" r:id="rId14" imgW="1333440" imgH="368280" progId="Equation.DSMT4">
                  <p:embed/>
                </p:oleObj>
              </mc:Choice>
              <mc:Fallback>
                <p:oleObj name="Equation" r:id="rId14" imgW="1333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068960"/>
                        <a:ext cx="2448272" cy="675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944787"/>
              </p:ext>
            </p:extLst>
          </p:nvPr>
        </p:nvGraphicFramePr>
        <p:xfrm>
          <a:off x="6057900" y="2060848"/>
          <a:ext cx="23542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3" name="Equation" r:id="rId16" imgW="1282680" imgH="368280" progId="Equation.DSMT4">
                  <p:embed/>
                </p:oleObj>
              </mc:Choice>
              <mc:Fallback>
                <p:oleObj name="Equation" r:id="rId16" imgW="1282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060848"/>
                        <a:ext cx="23542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34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Decoupling</a:t>
            </a:r>
            <a:r>
              <a:rPr lang="nb-NO" dirty="0" smtClean="0"/>
              <a:t> – </a:t>
            </a:r>
            <a:r>
              <a:rPr lang="nb-NO" dirty="0" err="1" smtClean="0"/>
              <a:t>values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sums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76905"/>
              </p:ext>
            </p:extLst>
          </p:nvPr>
        </p:nvGraphicFramePr>
        <p:xfrm>
          <a:off x="251520" y="1124744"/>
          <a:ext cx="8784976" cy="4999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2880320"/>
                <a:gridCol w="3600400"/>
              </a:tblGrid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Assumption: Decision Flexibility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Assumption: Value Function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Low decision flexibility; Decoupled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Alternatives are easily enumerated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Total value is a sum of value at every unit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High decision flexibility; Decoupled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None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Total value is a sum of value at every unit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Low decision flexibility; 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>
                          <a:effectLst/>
                        </a:rPr>
                        <a:t>Alternatives are easily enumerated </a:t>
                      </a:r>
                      <a:endParaRPr lang="en-US" sz="16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None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High decision flexibility; Coupled value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>
                          <a:effectLst/>
                        </a:rPr>
                        <a:t>None</a:t>
                      </a:r>
                      <a:endParaRPr lang="en-US" sz="16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None 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734655"/>
              </p:ext>
            </p:extLst>
          </p:nvPr>
        </p:nvGraphicFramePr>
        <p:xfrm>
          <a:off x="3839716" y="3068960"/>
          <a:ext cx="94830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0" name="Equation" r:id="rId3" imgW="380880" imgH="177480" progId="Equation.DSMT4">
                  <p:embed/>
                </p:oleObj>
              </mc:Choice>
              <mc:Fallback>
                <p:oleObj name="Equation" r:id="rId3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716" y="3068960"/>
                        <a:ext cx="94830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045893"/>
              </p:ext>
            </p:extLst>
          </p:nvPr>
        </p:nvGraphicFramePr>
        <p:xfrm>
          <a:off x="3912295" y="5229200"/>
          <a:ext cx="947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1" name="Equation" r:id="rId5" imgW="380670" imgH="177646" progId="Equation.DSMT4">
                  <p:embed/>
                </p:oleObj>
              </mc:Choice>
              <mc:Fallback>
                <p:oleObj name="Equation" r:id="rId5" imgW="3806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295" y="5229200"/>
                        <a:ext cx="947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48163"/>
              </p:ext>
            </p:extLst>
          </p:nvPr>
        </p:nvGraphicFramePr>
        <p:xfrm>
          <a:off x="3851920" y="4221088"/>
          <a:ext cx="947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2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221088"/>
                        <a:ext cx="947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215047"/>
              </p:ext>
            </p:extLst>
          </p:nvPr>
        </p:nvGraphicFramePr>
        <p:xfrm>
          <a:off x="3840287" y="2060848"/>
          <a:ext cx="947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3" name="Equation" r:id="rId8" imgW="380880" imgH="177480" progId="Equation.DSMT4">
                  <p:embed/>
                </p:oleObj>
              </mc:Choice>
              <mc:Fallback>
                <p:oleObj name="Equation" r:id="rId8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287" y="2060848"/>
                        <a:ext cx="947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045759"/>
              </p:ext>
            </p:extLst>
          </p:nvPr>
        </p:nvGraphicFramePr>
        <p:xfrm>
          <a:off x="6414666" y="5157192"/>
          <a:ext cx="11096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4" name="Equation" r:id="rId10" imgW="482400" imgH="253800" progId="Equation.DSMT4">
                  <p:embed/>
                </p:oleObj>
              </mc:Choice>
              <mc:Fallback>
                <p:oleObj name="Equation" r:id="rId10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666" y="5157192"/>
                        <a:ext cx="11096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65706"/>
              </p:ext>
            </p:extLst>
          </p:nvPr>
        </p:nvGraphicFramePr>
        <p:xfrm>
          <a:off x="6342657" y="4149080"/>
          <a:ext cx="11096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5" name="Equation" r:id="rId12" imgW="482400" imgH="253800" progId="Equation.DSMT4">
                  <p:embed/>
                </p:oleObj>
              </mc:Choice>
              <mc:Fallback>
                <p:oleObj name="Equation" r:id="rId12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657" y="4149080"/>
                        <a:ext cx="11096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36763"/>
              </p:ext>
            </p:extLst>
          </p:nvPr>
        </p:nvGraphicFramePr>
        <p:xfrm>
          <a:off x="6084168" y="3068960"/>
          <a:ext cx="2448272" cy="67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6" name="Equation" r:id="rId14" imgW="1333440" imgH="368280" progId="Equation.DSMT4">
                  <p:embed/>
                </p:oleObj>
              </mc:Choice>
              <mc:Fallback>
                <p:oleObj name="Equation" r:id="rId14" imgW="1333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068960"/>
                        <a:ext cx="2448272" cy="675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91075"/>
              </p:ext>
            </p:extLst>
          </p:nvPr>
        </p:nvGraphicFramePr>
        <p:xfrm>
          <a:off x="6057900" y="2060848"/>
          <a:ext cx="23542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7" name="Equation" r:id="rId16" imgW="1282680" imgH="368280" progId="Equation.DSMT4">
                  <p:embed/>
                </p:oleObj>
              </mc:Choice>
              <mc:Fallback>
                <p:oleObj name="Equation" r:id="rId16" imgW="1282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060848"/>
                        <a:ext cx="23542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5796136" y="1484784"/>
            <a:ext cx="3017734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796136" y="3933056"/>
            <a:ext cx="720080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31840" y="638132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Profit is sum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timber</a:t>
            </a:r>
            <a:r>
              <a:rPr lang="nb-NO" dirty="0" smtClean="0"/>
              <a:t> </a:t>
            </a:r>
            <a:r>
              <a:rPr lang="nb-NO" dirty="0" err="1" smtClean="0"/>
              <a:t>volumes</a:t>
            </a:r>
            <a:r>
              <a:rPr lang="nb-NO" dirty="0" smtClean="0"/>
              <a:t> from units.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2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Low</a:t>
            </a:r>
            <a:r>
              <a:rPr lang="nb-NO" dirty="0" smtClean="0"/>
              <a:t> versus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6389" r="14002" b="-252"/>
          <a:stretch/>
        </p:blipFill>
        <p:spPr>
          <a:xfrm>
            <a:off x="3491880" y="2060848"/>
            <a:ext cx="5255944" cy="4460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2420888"/>
            <a:ext cx="29523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/>
              <a:t>High </a:t>
            </a:r>
            <a:r>
              <a:rPr lang="nb-NO" dirty="0" err="1" smtClean="0"/>
              <a:t>flexibility</a:t>
            </a:r>
            <a:r>
              <a:rPr lang="nb-NO" dirty="0" smtClean="0"/>
              <a:t>: </a:t>
            </a:r>
          </a:p>
          <a:p>
            <a:r>
              <a:rPr lang="nb-NO" dirty="0" smtClean="0"/>
              <a:t>Farmer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forest</a:t>
            </a:r>
            <a:r>
              <a:rPr lang="nb-NO" dirty="0" smtClean="0"/>
              <a:t> units.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12" y="3933056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: </a:t>
            </a:r>
          </a:p>
          <a:p>
            <a:r>
              <a:rPr lang="nb-NO" dirty="0" smtClean="0"/>
              <a:t>Farmer must </a:t>
            </a:r>
            <a:r>
              <a:rPr lang="nb-NO" dirty="0" err="1" smtClean="0"/>
              <a:t>select</a:t>
            </a:r>
            <a:r>
              <a:rPr lang="nb-NO" dirty="0" smtClean="0"/>
              <a:t> all </a:t>
            </a:r>
            <a:r>
              <a:rPr lang="nb-NO" dirty="0" err="1" smtClean="0"/>
              <a:t>forest</a:t>
            </a:r>
            <a:r>
              <a:rPr lang="nb-NO" dirty="0" smtClean="0"/>
              <a:t> units, or none.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9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Decoupled</a:t>
            </a:r>
            <a:r>
              <a:rPr lang="nb-NO" dirty="0" smtClean="0"/>
              <a:t> versus </a:t>
            </a:r>
            <a:r>
              <a:rPr lang="nb-NO" dirty="0" err="1" smtClean="0"/>
              <a:t>coupled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6389" r="14002" b="-252"/>
          <a:stretch/>
        </p:blipFill>
        <p:spPr>
          <a:xfrm>
            <a:off x="4572640" y="1041042"/>
            <a:ext cx="3455744" cy="26759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3732" y="2276872"/>
            <a:ext cx="3480195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Value </a:t>
            </a:r>
            <a:r>
              <a:rPr lang="nb-NO" dirty="0" err="1" smtClean="0"/>
              <a:t>decouples</a:t>
            </a:r>
            <a:r>
              <a:rPr lang="nb-NO" dirty="0" smtClean="0"/>
              <a:t> to sum over units.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32" y="3692134"/>
            <a:ext cx="4161656" cy="31212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252755"/>
            <a:ext cx="38987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Value </a:t>
            </a:r>
            <a:r>
              <a:rPr lang="nb-NO" dirty="0" err="1" smtClean="0"/>
              <a:t>involves</a:t>
            </a:r>
            <a:r>
              <a:rPr lang="nb-NO" dirty="0" smtClean="0"/>
              <a:t> </a:t>
            </a:r>
            <a:r>
              <a:rPr lang="nb-NO" dirty="0" err="1" smtClean="0"/>
              <a:t>complex</a:t>
            </a:r>
            <a:r>
              <a:rPr lang="nb-NO" dirty="0" smtClean="0"/>
              <a:t> </a:t>
            </a:r>
            <a:r>
              <a:rPr lang="nb-NO" dirty="0" err="1" smtClean="0"/>
              <a:t>coupling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drilling </a:t>
            </a:r>
            <a:r>
              <a:rPr lang="nb-NO" dirty="0" err="1" smtClean="0"/>
              <a:t>strategies</a:t>
            </a:r>
            <a:r>
              <a:rPr lang="nb-NO" dirty="0" smtClean="0"/>
              <a:t>, and </a:t>
            </a:r>
            <a:r>
              <a:rPr lang="nb-NO" dirty="0" err="1" smtClean="0"/>
              <a:t>reservoir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9487" y="429309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Petroleum </a:t>
            </a:r>
            <a:r>
              <a:rPr lang="nb-NO" dirty="0" err="1" smtClean="0"/>
              <a:t>company</a:t>
            </a:r>
            <a:r>
              <a:rPr lang="nb-NO" dirty="0" smtClean="0"/>
              <a:t>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to </a:t>
            </a:r>
            <a:r>
              <a:rPr lang="nb-NO" dirty="0" err="1" smtClean="0"/>
              <a:t>produce</a:t>
            </a:r>
            <a:r>
              <a:rPr lang="nb-NO" dirty="0" smtClean="0"/>
              <a:t> a </a:t>
            </a:r>
            <a:r>
              <a:rPr lang="nb-NO" dirty="0" err="1" smtClean="0"/>
              <a:t>reservoir</a:t>
            </a:r>
            <a:r>
              <a:rPr lang="nb-NO" dirty="0" smtClean="0"/>
              <a:t>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40151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Farmer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harvest</a:t>
            </a:r>
            <a:r>
              <a:rPr lang="nb-NO" dirty="0" smtClean="0"/>
              <a:t> at </a:t>
            </a:r>
            <a:r>
              <a:rPr lang="nb-NO" dirty="0" err="1" smtClean="0"/>
              <a:t>forest</a:t>
            </a:r>
            <a:r>
              <a:rPr lang="nb-NO" dirty="0" smtClean="0"/>
              <a:t> units, or not.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81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22490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" name="Equation" r:id="rId3" imgW="3403600" imgH="508000" progId="Equation.DSMT4">
                  <p:embed/>
                </p:oleObj>
              </mc:Choice>
              <mc:Fallback>
                <p:oleObj name="Equation" r:id="rId3" imgW="3403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Computation</a:t>
            </a:r>
            <a:r>
              <a:rPr lang="nb-NO" dirty="0" smtClean="0"/>
              <a:t> - </a:t>
            </a:r>
            <a:r>
              <a:rPr lang="nb-NO" dirty="0" err="1" smtClean="0"/>
              <a:t>Formula</a:t>
            </a:r>
            <a:r>
              <a:rPr lang="nb-NO" dirty="0" smtClean="0"/>
              <a:t> for 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84160"/>
              </p:ext>
            </p:extLst>
          </p:nvPr>
        </p:nvGraphicFramePr>
        <p:xfrm>
          <a:off x="457200" y="3501008"/>
          <a:ext cx="5832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3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1008"/>
                        <a:ext cx="5832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9208" y="4976008"/>
            <a:ext cx="7643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Computations</a:t>
            </a:r>
            <a:r>
              <a:rPr lang="nb-NO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Easier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 ( less alternatives).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Easier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decouples</a:t>
            </a:r>
            <a:r>
              <a:rPr lang="nb-NO" dirty="0"/>
              <a:t> </a:t>
            </a:r>
            <a:r>
              <a:rPr lang="nb-NO" dirty="0" smtClean="0"/>
              <a:t>(sums or integrals </a:t>
            </a:r>
            <a:r>
              <a:rPr lang="nb-NO" dirty="0" err="1" smtClean="0"/>
              <a:t>split</a:t>
            </a:r>
            <a:r>
              <a:rPr lang="nb-NO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</a:t>
            </a:r>
            <a:r>
              <a:rPr lang="nb-NO" dirty="0" err="1" smtClean="0"/>
              <a:t>asier</a:t>
            </a:r>
            <a:r>
              <a:rPr lang="nb-NO" dirty="0" smtClean="0"/>
              <a:t> for </a:t>
            </a:r>
            <a:r>
              <a:rPr lang="nb-NO" dirty="0" err="1" smtClean="0"/>
              <a:t>perfect</a:t>
            </a:r>
            <a:r>
              <a:rPr lang="nb-NO" dirty="0" smtClean="0"/>
              <a:t>, total, </a:t>
            </a:r>
            <a:r>
              <a:rPr lang="nb-NO" dirty="0" err="1" smtClean="0"/>
              <a:t>information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upper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VOI).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Sometimes</a:t>
            </a:r>
            <a:r>
              <a:rPr lang="nb-NO" dirty="0" smtClean="0"/>
              <a:t> </a:t>
            </a:r>
            <a:r>
              <a:rPr lang="nb-NO" dirty="0" err="1" smtClean="0"/>
              <a:t>analytical</a:t>
            </a:r>
            <a:r>
              <a:rPr lang="nb-NO" dirty="0" smtClean="0"/>
              <a:t> </a:t>
            </a:r>
            <a:r>
              <a:rPr lang="nb-NO" dirty="0" err="1" smtClean="0"/>
              <a:t>solutions</a:t>
            </a:r>
            <a:r>
              <a:rPr lang="nb-NO" dirty="0" smtClean="0"/>
              <a:t>. </a:t>
            </a:r>
            <a:r>
              <a:rPr lang="nb-NO" dirty="0" err="1" smtClean="0"/>
              <a:t>Otherwise</a:t>
            </a:r>
            <a:r>
              <a:rPr lang="nb-NO" dirty="0" smtClean="0"/>
              <a:t> </a:t>
            </a:r>
            <a:r>
              <a:rPr lang="nb-NO" dirty="0" err="1" smtClean="0"/>
              <a:t>approximations</a:t>
            </a:r>
            <a:r>
              <a:rPr lang="nb-NO" dirty="0" smtClean="0"/>
              <a:t> and Monte Carlo.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614472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3" name="Equation" r:id="rId3" imgW="3403600" imgH="508000" progId="Equation.DSMT4">
                  <p:embed/>
                </p:oleObj>
              </mc:Choice>
              <mc:Fallback>
                <p:oleObj name="Equation" r:id="rId3" imgW="3403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Formula</a:t>
            </a:r>
            <a:r>
              <a:rPr lang="nb-NO" dirty="0" smtClean="0"/>
              <a:t> for total </a:t>
            </a:r>
            <a:r>
              <a:rPr lang="nb-NO" dirty="0" err="1" smtClean="0"/>
              <a:t>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333081"/>
              </p:ext>
            </p:extLst>
          </p:nvPr>
        </p:nvGraphicFramePr>
        <p:xfrm>
          <a:off x="889000" y="3527425"/>
          <a:ext cx="49688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4" name="Equation" r:id="rId5" imgW="2336760" imgH="279360" progId="Equation.DSMT4">
                  <p:embed/>
                </p:oleObj>
              </mc:Choice>
              <mc:Fallback>
                <p:oleObj name="Equation" r:id="rId5" imgW="2336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527425"/>
                        <a:ext cx="4968875" cy="595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365644"/>
              </p:ext>
            </p:extLst>
          </p:nvPr>
        </p:nvGraphicFramePr>
        <p:xfrm>
          <a:off x="1410270" y="5013176"/>
          <a:ext cx="32337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5" name="Equation" r:id="rId7" imgW="1574640" imgH="253800" progId="Equation.DSMT4">
                  <p:embed/>
                </p:oleObj>
              </mc:Choice>
              <mc:Fallback>
                <p:oleObj name="Equation" r:id="rId7" imgW="1574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270" y="5013176"/>
                        <a:ext cx="323373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80112" y="60932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Upper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gathering</a:t>
            </a:r>
            <a:r>
              <a:rPr lang="nb-NO" dirty="0" smtClean="0"/>
              <a:t> </a:t>
            </a:r>
            <a:r>
              <a:rPr lang="nb-NO" dirty="0" err="1" smtClean="0"/>
              <a:t>scheme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5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08056"/>
            <a:ext cx="6977749" cy="5233312"/>
          </a:xfrm>
        </p:spPr>
      </p:pic>
      <p:sp>
        <p:nvSpPr>
          <p:cNvPr id="5" name="Oval 4"/>
          <p:cNvSpPr/>
          <p:nvPr/>
        </p:nvSpPr>
        <p:spPr>
          <a:xfrm>
            <a:off x="4572000" y="4797152"/>
            <a:ext cx="288032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534" y="326161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Geostatistics</a:t>
            </a:r>
            <a:r>
              <a:rPr lang="nb-NO" dirty="0" smtClean="0"/>
              <a:t> (Kriging)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64288" y="5373216"/>
            <a:ext cx="792088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72200" y="5805264"/>
            <a:ext cx="2592288" cy="72008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520" y="6165304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Is </a:t>
            </a:r>
            <a:r>
              <a:rPr lang="nb-NO" dirty="0" err="1" smtClean="0"/>
              <a:t>mining</a:t>
            </a:r>
            <a:r>
              <a:rPr lang="nb-NO" dirty="0" smtClean="0"/>
              <a:t> profitable?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08056"/>
            <a:ext cx="6977749" cy="5233312"/>
          </a:xfrm>
        </p:spPr>
      </p:pic>
      <p:sp>
        <p:nvSpPr>
          <p:cNvPr id="5" name="Oval 4"/>
          <p:cNvSpPr/>
          <p:nvPr/>
        </p:nvSpPr>
        <p:spPr>
          <a:xfrm>
            <a:off x="4572000" y="4797152"/>
            <a:ext cx="288032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534" y="326161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I </a:t>
            </a:r>
            <a:r>
              <a:rPr lang="nb-NO" dirty="0"/>
              <a:t>love rock and </a:t>
            </a:r>
            <a:r>
              <a:rPr lang="nb-NO" dirty="0" smtClean="0"/>
              <a:t>ore – </a:t>
            </a:r>
            <a:r>
              <a:rPr lang="nb-NO" dirty="0" err="1" smtClean="0"/>
              <a:t>mining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64288" y="5373216"/>
            <a:ext cx="792088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72200" y="5805264"/>
            <a:ext cx="2592288" cy="72008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520" y="6165304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Is </a:t>
            </a:r>
            <a:r>
              <a:rPr lang="nb-NO" dirty="0" err="1" smtClean="0"/>
              <a:t>mining</a:t>
            </a:r>
            <a:r>
              <a:rPr lang="nb-NO" dirty="0" smtClean="0"/>
              <a:t> profitable?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</a:t>
            </a:r>
            <a:r>
              <a:rPr lang="nb-NO" dirty="0" err="1" smtClean="0"/>
              <a:t>workflow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608512" cy="3456384"/>
          </a:xfrm>
        </p:spPr>
      </p:pic>
      <p:sp>
        <p:nvSpPr>
          <p:cNvPr id="15" name="TextBox 14"/>
          <p:cNvSpPr txBox="1"/>
          <p:nvPr/>
        </p:nvSpPr>
        <p:spPr>
          <a:xfrm>
            <a:off x="323528" y="2438886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. De-</a:t>
            </a:r>
            <a:r>
              <a:rPr lang="nb-NO" dirty="0" err="1" smtClean="0"/>
              <a:t>coupled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Gather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by XRF or XMET in </a:t>
            </a:r>
            <a:r>
              <a:rPr lang="nb-NO" dirty="0" err="1" smtClean="0"/>
              <a:t>boreholes</a:t>
            </a:r>
            <a:r>
              <a:rPr lang="nb-NO" dirty="0" smtClean="0"/>
              <a:t>. No </a:t>
            </a:r>
            <a:r>
              <a:rPr lang="nb-NO" dirty="0" err="1" smtClean="0"/>
              <a:t>opportunities</a:t>
            </a:r>
            <a:r>
              <a:rPr lang="nb-NO" dirty="0" smtClean="0"/>
              <a:t> for adaptive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Model is a spatial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analysis</a:t>
            </a:r>
            <a:r>
              <a:rPr lang="nb-NO" dirty="0" smtClean="0"/>
              <a:t> done by </a:t>
            </a:r>
            <a:r>
              <a:rPr lang="nb-NO" dirty="0" err="1" smtClean="0"/>
              <a:t>exact</a:t>
            </a:r>
            <a:r>
              <a:rPr lang="nb-NO" dirty="0" smtClean="0"/>
              <a:t>, </a:t>
            </a:r>
            <a:r>
              <a:rPr lang="nb-NO" dirty="0" err="1" smtClean="0"/>
              <a:t>Gaussian</a:t>
            </a:r>
            <a:r>
              <a:rPr lang="nb-NO" dirty="0" smtClean="0"/>
              <a:t>, </a:t>
            </a:r>
            <a:r>
              <a:rPr lang="nb-NO" dirty="0" err="1" smtClean="0"/>
              <a:t>computations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 and data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 b="18140"/>
          <a:stretch/>
        </p:blipFill>
        <p:spPr>
          <a:xfrm>
            <a:off x="539552" y="1340768"/>
            <a:ext cx="8114711" cy="411326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7236296" y="386104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139952" y="3284984"/>
            <a:ext cx="2376264" cy="2169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96136" y="5454032"/>
            <a:ext cx="28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Mining </a:t>
            </a:r>
            <a:r>
              <a:rPr lang="nb-NO" dirty="0" err="1" smtClean="0"/>
              <a:t>blocks</a:t>
            </a:r>
            <a:r>
              <a:rPr lang="nb-NO" dirty="0" smtClean="0"/>
              <a:t>.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waste</a:t>
            </a:r>
            <a:r>
              <a:rPr lang="nb-NO" dirty="0" smtClean="0"/>
              <a:t> rock.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-grade.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635896" y="3397400"/>
            <a:ext cx="3384376" cy="19758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00264" y="3397400"/>
            <a:ext cx="135632" cy="1696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63688" y="5093568"/>
            <a:ext cx="180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Planned</a:t>
            </a:r>
            <a:r>
              <a:rPr lang="nb-NO" dirty="0" smtClean="0"/>
              <a:t> </a:t>
            </a:r>
            <a:r>
              <a:rPr lang="nb-NO" dirty="0" err="1" smtClean="0"/>
              <a:t>boreholes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Information </a:t>
            </a:r>
            <a:r>
              <a:rPr lang="nb-NO" dirty="0" err="1" smtClean="0"/>
              <a:t>gathering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 b="18140"/>
          <a:stretch/>
        </p:blipFill>
        <p:spPr>
          <a:xfrm>
            <a:off x="539552" y="1340768"/>
            <a:ext cx="8114711" cy="411326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3568080" y="3397400"/>
            <a:ext cx="3452192" cy="1409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5856" y="3397400"/>
            <a:ext cx="360040" cy="1086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1720" y="4483896"/>
            <a:ext cx="180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Planned</a:t>
            </a:r>
            <a:r>
              <a:rPr lang="nb-NO" dirty="0" smtClean="0"/>
              <a:t> </a:t>
            </a:r>
            <a:r>
              <a:rPr lang="nb-NO" dirty="0" err="1" smtClean="0"/>
              <a:t>boreholes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5892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Total test </a:t>
            </a:r>
            <a:r>
              <a:rPr lang="nb-NO" dirty="0" smtClean="0"/>
              <a:t>: 265 </a:t>
            </a:r>
            <a:r>
              <a:rPr lang="nb-NO" dirty="0" err="1" smtClean="0"/>
              <a:t>measurements</a:t>
            </a:r>
            <a:r>
              <a:rPr lang="nb-NO" dirty="0" smtClean="0"/>
              <a:t> in 21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boreholes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Partial</a:t>
            </a:r>
            <a:r>
              <a:rPr lang="nb-NO" b="1" dirty="0" smtClean="0"/>
              <a:t> test</a:t>
            </a:r>
            <a:r>
              <a:rPr lang="nb-NO" dirty="0" smtClean="0"/>
              <a:t>: Drilling and sampling data </a:t>
            </a:r>
            <a:r>
              <a:rPr lang="nb-NO" dirty="0" err="1" smtClean="0"/>
              <a:t>only</a:t>
            </a:r>
            <a:r>
              <a:rPr lang="nb-NO" dirty="0" smtClean="0"/>
              <a:t> in a </a:t>
            </a:r>
            <a:r>
              <a:rPr lang="nb-NO" dirty="0" err="1" smtClean="0"/>
              <a:t>subset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boreholes</a:t>
            </a:r>
            <a:r>
              <a:rPr lang="nb-NO" dirty="0" smtClean="0"/>
              <a:t>.</a:t>
            </a:r>
            <a:r>
              <a:rPr lang="nb-NO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Perfect</a:t>
            </a:r>
            <a:r>
              <a:rPr lang="nb-NO" dirty="0" smtClean="0"/>
              <a:t> testing (XRF: done in lab). </a:t>
            </a:r>
            <a:r>
              <a:rPr lang="nb-NO" b="1" dirty="0" err="1" smtClean="0"/>
              <a:t>Imperfect</a:t>
            </a:r>
            <a:r>
              <a:rPr lang="nb-NO" dirty="0" smtClean="0"/>
              <a:t> testing (XMET: </a:t>
            </a:r>
            <a:r>
              <a:rPr lang="nb-NO" dirty="0" err="1" smtClean="0"/>
              <a:t>handheld</a:t>
            </a:r>
            <a:r>
              <a:rPr lang="nb-NO" dirty="0" smtClean="0"/>
              <a:t> meter).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Prior </a:t>
            </a:r>
            <a:r>
              <a:rPr lang="nb-NO" dirty="0" err="1" smtClean="0"/>
              <a:t>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608512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t="37258" r="-2944" b="32835"/>
          <a:stretch/>
        </p:blipFill>
        <p:spPr>
          <a:xfrm>
            <a:off x="1259632" y="4293096"/>
            <a:ext cx="7272808" cy="23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2460"/>
            <a:ext cx="3723525" cy="2792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73" y="3140968"/>
            <a:ext cx="4776531" cy="35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Prior and </a:t>
            </a:r>
            <a:r>
              <a:rPr lang="nb-NO" dirty="0" err="1" smtClean="0"/>
              <a:t>likelihood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089650"/>
              </p:ext>
            </p:extLst>
          </p:nvPr>
        </p:nvGraphicFramePr>
        <p:xfrm>
          <a:off x="1547664" y="2348880"/>
          <a:ext cx="205263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Equation" r:id="rId3" imgW="1307880" imgH="507960" progId="Equation.DSMT4">
                  <p:embed/>
                </p:oleObj>
              </mc:Choice>
              <mc:Fallback>
                <p:oleObj name="Equation" r:id="rId3" imgW="1307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348880"/>
                        <a:ext cx="205263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2987824" y="306896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5976" y="35637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Defined</a:t>
            </a:r>
            <a:r>
              <a:rPr lang="nb-NO" dirty="0" smtClean="0"/>
              <a:t> by design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boreholes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19872" y="3068960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306896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Defined</a:t>
            </a:r>
            <a:r>
              <a:rPr lang="nb-NO" dirty="0" smtClean="0"/>
              <a:t> by test (XRF, XMET).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43808" y="2060848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23928" y="17728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Set from </a:t>
            </a:r>
            <a:r>
              <a:rPr lang="nb-NO" dirty="0" err="1" smtClean="0"/>
              <a:t>current</a:t>
            </a:r>
            <a:r>
              <a:rPr lang="nb-NO" dirty="0" smtClean="0"/>
              <a:t> data.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988345"/>
              </p:ext>
            </p:extLst>
          </p:nvPr>
        </p:nvGraphicFramePr>
        <p:xfrm>
          <a:off x="1362074" y="4657724"/>
          <a:ext cx="2461861" cy="93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5" name="Equation" r:id="rId5" imgW="1409400" imgH="533160" progId="Equation.DSMT4">
                  <p:embed/>
                </p:oleObj>
              </mc:Choice>
              <mc:Fallback>
                <p:oleObj name="Equation" r:id="rId5" imgW="14094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2074" y="4657724"/>
                        <a:ext cx="2461861" cy="93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44008" y="465313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-XRF data</a:t>
            </a:r>
          </a:p>
          <a:p>
            <a:endParaRPr lang="nb-NO" dirty="0" smtClean="0"/>
          </a:p>
          <a:p>
            <a:r>
              <a:rPr lang="nb-NO" dirty="0" smtClean="0"/>
              <a:t>-XMET data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15616" y="4365104"/>
            <a:ext cx="5328592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Results</a:t>
            </a:r>
            <a:r>
              <a:rPr lang="nb-NO" dirty="0" smtClean="0"/>
              <a:t> for design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2276872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Comparing</a:t>
            </a:r>
            <a:r>
              <a:rPr lang="nb-NO" dirty="0" smtClean="0"/>
              <a:t> designs over different </a:t>
            </a:r>
            <a:r>
              <a:rPr lang="nb-NO" dirty="0" err="1" smtClean="0"/>
              <a:t>criteria</a:t>
            </a:r>
            <a:r>
              <a:rPr lang="nb-NO" dirty="0" smtClean="0"/>
              <a:t>: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All, 5 or 10 </a:t>
            </a:r>
            <a:r>
              <a:rPr lang="nb-NO" dirty="0" err="1" smtClean="0"/>
              <a:t>boreholes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XRF or XMET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Geometric</a:t>
            </a:r>
            <a:r>
              <a:rPr lang="nb-NO" dirty="0" smtClean="0"/>
              <a:t> </a:t>
            </a:r>
            <a:r>
              <a:rPr lang="nb-NO" dirty="0" err="1" smtClean="0"/>
              <a:t>criterion</a:t>
            </a:r>
            <a:r>
              <a:rPr lang="nb-NO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Variance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r>
              <a:rPr lang="nb-NO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Slope</a:t>
            </a:r>
            <a:r>
              <a:rPr lang="nb-NO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Weight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mean</a:t>
            </a:r>
            <a:r>
              <a:rPr lang="nb-NO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Entropy</a:t>
            </a:r>
            <a:r>
              <a:rPr lang="nb-NO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err="1" smtClean="0"/>
              <a:t>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84576"/>
              </p:ext>
            </p:extLst>
          </p:nvPr>
        </p:nvGraphicFramePr>
        <p:xfrm>
          <a:off x="395535" y="1397000"/>
          <a:ext cx="85689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/>
                <a:gridCol w="1224136"/>
                <a:gridCol w="1008112"/>
                <a:gridCol w="1152128"/>
                <a:gridCol w="1008112"/>
                <a:gridCol w="864096"/>
                <a:gridCol w="864095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Relative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criterion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Geometric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Krig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Slope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VOI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5 XRF / All XMET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0.39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5 XRF/ All XRF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0.27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10 XRF / All XMET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1.21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10 XRF</a:t>
                      </a:r>
                      <a:r>
                        <a:rPr lang="nb-NO" baseline="0" dirty="0" smtClean="0"/>
                        <a:t> / All XRF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0.64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All</a:t>
                      </a:r>
                      <a:r>
                        <a:rPr lang="nb-NO" baseline="0" dirty="0" smtClean="0"/>
                        <a:t> XRF / All XMET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1.68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1.45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All XRF / All XRF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5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04692"/>
              </p:ext>
            </p:extLst>
          </p:nvPr>
        </p:nvGraphicFramePr>
        <p:xfrm>
          <a:off x="1903413" y="2041525"/>
          <a:ext cx="3514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8" name="Equation" r:id="rId3" imgW="1866600" imgH="304560" progId="Equation.DSMT4">
                  <p:embed/>
                </p:oleObj>
              </mc:Choice>
              <mc:Fallback>
                <p:oleObj name="Equation" r:id="rId3" imgW="1866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2041525"/>
                        <a:ext cx="3514725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/>
              <a:t>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90287"/>
              </p:ext>
            </p:extLst>
          </p:nvPr>
        </p:nvGraphicFramePr>
        <p:xfrm>
          <a:off x="1115616" y="2996952"/>
          <a:ext cx="62372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9" name="Equation" r:id="rId5" imgW="2933640" imgH="304560" progId="Equation.DSMT4">
                  <p:embed/>
                </p:oleObj>
              </mc:Choice>
              <mc:Fallback>
                <p:oleObj name="Equation" r:id="rId5" imgW="2933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996952"/>
                        <a:ext cx="6237288" cy="649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998714"/>
              </p:ext>
            </p:extLst>
          </p:nvPr>
        </p:nvGraphicFramePr>
        <p:xfrm>
          <a:off x="1323008" y="4077072"/>
          <a:ext cx="3233293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0" name="Equation" r:id="rId7" imgW="1574800" imgH="254000" progId="Equation.DSMT4">
                  <p:embed/>
                </p:oleObj>
              </mc:Choice>
              <mc:Fallback>
                <p:oleObj name="Equation" r:id="rId7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008" y="4077072"/>
                        <a:ext cx="3233293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529191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err="1" smtClean="0"/>
              <a:t>Analytical</a:t>
            </a:r>
            <a:r>
              <a:rPr lang="nb-NO" i="1" dirty="0" smtClean="0"/>
              <a:t> </a:t>
            </a:r>
            <a:r>
              <a:rPr lang="nb-NO" i="1" dirty="0" err="1" smtClean="0"/>
              <a:t>solution</a:t>
            </a:r>
            <a:r>
              <a:rPr lang="nb-NO" i="1" dirty="0" smtClean="0"/>
              <a:t> under </a:t>
            </a:r>
            <a:r>
              <a:rPr lang="nb-NO" i="1" dirty="0" err="1" smtClean="0"/>
              <a:t>the</a:t>
            </a:r>
            <a:r>
              <a:rPr lang="nb-NO" i="1" dirty="0" smtClean="0"/>
              <a:t> </a:t>
            </a:r>
            <a:r>
              <a:rPr lang="nb-NO" i="1" dirty="0" err="1" smtClean="0"/>
              <a:t>Gaussian</a:t>
            </a:r>
            <a:r>
              <a:rPr lang="nb-NO" i="1" dirty="0" smtClean="0"/>
              <a:t> </a:t>
            </a:r>
            <a:r>
              <a:rPr lang="nb-NO" i="1" dirty="0" err="1" smtClean="0"/>
              <a:t>modeling</a:t>
            </a:r>
            <a:r>
              <a:rPr lang="nb-NO" i="1" dirty="0" smtClean="0"/>
              <a:t> </a:t>
            </a:r>
            <a:r>
              <a:rPr lang="nb-NO" i="1" dirty="0" err="1" smtClean="0"/>
              <a:t>assumptions</a:t>
            </a:r>
            <a:r>
              <a:rPr lang="nb-NO" i="1" dirty="0"/>
              <a:t>.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51920" y="1556792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11874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Weights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from </a:t>
            </a:r>
            <a:r>
              <a:rPr lang="nb-NO" dirty="0" err="1" smtClean="0"/>
              <a:t>block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(</a:t>
            </a:r>
            <a:r>
              <a:rPr lang="nb-NO" dirty="0" err="1" smtClean="0"/>
              <a:t>waste</a:t>
            </a:r>
            <a:r>
              <a:rPr lang="nb-NO" dirty="0" smtClean="0"/>
              <a:t> or ore).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Joint </a:t>
            </a:r>
            <a:r>
              <a:rPr lang="nb-NO" dirty="0" err="1" smtClean="0"/>
              <a:t>pdfs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1410" y="2060848"/>
            <a:ext cx="743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/>
              <a:t> </a:t>
            </a:r>
            <a:r>
              <a:rPr lang="nb-NO" dirty="0" smtClean="0"/>
              <a:t>families </a:t>
            </a:r>
            <a:r>
              <a:rPr lang="nb-NO" dirty="0" err="1" smtClean="0"/>
              <a:t>of</a:t>
            </a:r>
            <a:r>
              <a:rPr lang="nb-NO" dirty="0" smtClean="0"/>
              <a:t> joint </a:t>
            </a:r>
            <a:r>
              <a:rPr lang="nb-NO" b="1" dirty="0" err="1" smtClean="0"/>
              <a:t>pdfs</a:t>
            </a:r>
            <a:r>
              <a:rPr lang="nb-NO" dirty="0" smtClean="0"/>
              <a:t>. </a:t>
            </a:r>
            <a:r>
              <a:rPr lang="nb-NO" dirty="0" err="1" smtClean="0"/>
              <a:t>Parametrically</a:t>
            </a:r>
            <a:r>
              <a:rPr lang="nb-NO" dirty="0" smtClean="0"/>
              <a:t>, or non-</a:t>
            </a:r>
            <a:r>
              <a:rPr lang="nb-NO" dirty="0" err="1" smtClean="0"/>
              <a:t>parametrically</a:t>
            </a:r>
            <a:r>
              <a:rPr lang="nb-NO" dirty="0" smtClean="0"/>
              <a:t>. </a:t>
            </a:r>
          </a:p>
          <a:p>
            <a:endParaRPr lang="nb-NO" dirty="0"/>
          </a:p>
          <a:p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 smtClean="0"/>
              <a:t> is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common</a:t>
            </a:r>
            <a:r>
              <a:rPr lang="nb-NO" dirty="0" smtClean="0"/>
              <a:t>: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65583"/>
              </p:ext>
            </p:extLst>
          </p:nvPr>
        </p:nvGraphicFramePr>
        <p:xfrm>
          <a:off x="1545185" y="3501008"/>
          <a:ext cx="4564063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3" imgW="2882880" imgH="939600" progId="Equation.DSMT4">
                  <p:embed/>
                </p:oleObj>
              </mc:Choice>
              <mc:Fallback>
                <p:oleObj name="Equation" r:id="rId3" imgW="28828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185" y="3501008"/>
                        <a:ext cx="4564063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57332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For a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, in a spatial </a:t>
            </a:r>
            <a:r>
              <a:rPr lang="nb-NO" dirty="0" err="1" smtClean="0"/>
              <a:t>application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covariance</a:t>
            </a:r>
            <a:r>
              <a:rPr lang="nb-NO" dirty="0" smtClean="0"/>
              <a:t> </a:t>
            </a:r>
            <a:r>
              <a:rPr lang="nb-NO" dirty="0" err="1" smtClean="0"/>
              <a:t>entries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formed</a:t>
            </a:r>
            <a:r>
              <a:rPr lang="nb-NO" dirty="0" smtClean="0"/>
              <a:t> in a </a:t>
            </a:r>
            <a:r>
              <a:rPr lang="nb-NO" dirty="0" err="1" smtClean="0"/>
              <a:t>particular</a:t>
            </a:r>
            <a:r>
              <a:rPr lang="nb-NO" dirty="0" smtClean="0"/>
              <a:t> </a:t>
            </a:r>
            <a:r>
              <a:rPr lang="nb-NO" dirty="0" err="1" smtClean="0"/>
              <a:t>way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6019056" cy="45142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VOI : </a:t>
            </a:r>
            <a:r>
              <a:rPr lang="nb-NO" dirty="0" err="1" smtClean="0"/>
              <a:t>Decision</a:t>
            </a:r>
            <a:r>
              <a:rPr lang="nb-NO" dirty="0" smtClean="0"/>
              <a:t> regions XRF,XMET.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VOI : </a:t>
            </a:r>
            <a:r>
              <a:rPr lang="nb-NO" dirty="0" err="1" smtClean="0"/>
              <a:t>Decision</a:t>
            </a:r>
            <a:r>
              <a:rPr lang="nb-NO" dirty="0" smtClean="0"/>
              <a:t> regions, </a:t>
            </a:r>
            <a:r>
              <a:rPr lang="nb-NO" dirty="0" err="1" smtClean="0"/>
              <a:t>partial</a:t>
            </a:r>
            <a:r>
              <a:rPr lang="nb-NO" dirty="0" smtClean="0"/>
              <a:t> data.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5868944" cy="44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930" y="260648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home</a:t>
            </a:r>
            <a:r>
              <a:rPr lang="nb-NO" dirty="0" smtClean="0"/>
              <a:t> from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exercise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772816"/>
            <a:ext cx="829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Information </a:t>
            </a:r>
            <a:r>
              <a:rPr lang="nb-NO" dirty="0" err="1" smtClean="0"/>
              <a:t>connected</a:t>
            </a:r>
            <a:r>
              <a:rPr lang="nb-NO" dirty="0" smtClean="0"/>
              <a:t> to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perfect</a:t>
            </a:r>
            <a:r>
              <a:rPr lang="nb-NO" dirty="0" smtClean="0"/>
              <a:t> testing </a:t>
            </a:r>
            <a:r>
              <a:rPr lang="nb-NO" dirty="0" err="1" smtClean="0"/>
              <a:t>can</a:t>
            </a:r>
            <a:r>
              <a:rPr lang="nb-NO" dirty="0" smtClean="0"/>
              <a:t> be less/more </a:t>
            </a:r>
            <a:r>
              <a:rPr lang="nb-NO" dirty="0" err="1" smtClean="0"/>
              <a:t>than</a:t>
            </a:r>
            <a:r>
              <a:rPr lang="nb-NO" dirty="0" smtClean="0"/>
              <a:t> total </a:t>
            </a:r>
            <a:r>
              <a:rPr lang="nb-NO" dirty="0" err="1" smtClean="0"/>
              <a:t>imperfect</a:t>
            </a:r>
            <a:r>
              <a:rPr lang="nb-NO" dirty="0" smtClean="0"/>
              <a:t>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Information </a:t>
            </a:r>
            <a:r>
              <a:rPr lang="nb-NO" dirty="0" err="1" smtClean="0"/>
              <a:t>criteria</a:t>
            </a:r>
            <a:r>
              <a:rPr lang="nb-NO" dirty="0" smtClean="0"/>
              <a:t> </a:t>
            </a:r>
            <a:r>
              <a:rPr lang="nb-NO" dirty="0" err="1" smtClean="0"/>
              <a:t>depend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design and data </a:t>
            </a:r>
            <a:r>
              <a:rPr lang="nb-NO" dirty="0" err="1" smtClean="0"/>
              <a:t>accuracy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Entropy</a:t>
            </a:r>
            <a:r>
              <a:rPr lang="nb-NO" dirty="0" smtClean="0"/>
              <a:t> </a:t>
            </a:r>
            <a:r>
              <a:rPr lang="nb-NO" dirty="0" err="1" smtClean="0"/>
              <a:t>appears</a:t>
            </a:r>
            <a:r>
              <a:rPr lang="nb-NO" dirty="0" smtClean="0"/>
              <a:t> to like </a:t>
            </a:r>
            <a:r>
              <a:rPr lang="nb-NO" dirty="0" err="1" smtClean="0"/>
              <a:t>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connected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 and </a:t>
            </a:r>
            <a:r>
              <a:rPr lang="nb-NO" dirty="0" err="1" smtClean="0"/>
              <a:t>prices</a:t>
            </a:r>
            <a:r>
              <a:rPr lang="nb-NO" dirty="0" smtClean="0"/>
              <a:t> (not so </a:t>
            </a:r>
            <a:r>
              <a:rPr lang="nb-NO" dirty="0" err="1" smtClean="0"/>
              <a:t>easy</a:t>
            </a:r>
            <a:r>
              <a:rPr lang="nb-NO" dirty="0" smtClean="0"/>
              <a:t> for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criteria</a:t>
            </a:r>
            <a:r>
              <a:rPr lang="nb-NO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134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Norwegian </a:t>
            </a:r>
            <a:r>
              <a:rPr lang="nb-NO" dirty="0" err="1" smtClean="0"/>
              <a:t>wood</a:t>
            </a:r>
            <a:r>
              <a:rPr lang="nb-NO" dirty="0" smtClean="0"/>
              <a:t> - </a:t>
            </a:r>
            <a:r>
              <a:rPr lang="nb-NO" dirty="0" err="1" smtClean="0"/>
              <a:t>forestry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2140176"/>
            <a:ext cx="5056175" cy="3792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43808" y="5877272"/>
            <a:ext cx="61206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Where</a:t>
            </a:r>
            <a:r>
              <a:rPr lang="nb-NO" dirty="0" smtClean="0"/>
              <a:t> to </a:t>
            </a:r>
            <a:r>
              <a:rPr lang="nb-NO" dirty="0" err="1" smtClean="0"/>
              <a:t>put</a:t>
            </a:r>
            <a:r>
              <a:rPr lang="nb-NO" dirty="0" smtClean="0"/>
              <a:t> survey lines for </a:t>
            </a:r>
            <a:r>
              <a:rPr lang="nb-NO" dirty="0" err="1" smtClean="0"/>
              <a:t>timber</a:t>
            </a:r>
            <a:r>
              <a:rPr lang="nb-NO" dirty="0" smtClean="0"/>
              <a:t> </a:t>
            </a:r>
            <a:r>
              <a:rPr lang="nb-NO" dirty="0" err="1" smtClean="0"/>
              <a:t>volumes</a:t>
            </a:r>
            <a:r>
              <a:rPr lang="nb-NO" dirty="0" smtClean="0"/>
              <a:t>  </a:t>
            </a:r>
            <a:r>
              <a:rPr lang="nb-NO" dirty="0" err="1" smtClean="0"/>
              <a:t>information</a:t>
            </a:r>
            <a:r>
              <a:rPr lang="nb-NO" dirty="0" smtClean="0"/>
              <a:t>?</a:t>
            </a:r>
          </a:p>
          <a:p>
            <a:pPr algn="ctr"/>
            <a:r>
              <a:rPr lang="nb-NO" dirty="0" err="1" smtClean="0"/>
              <a:t>Typically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, </a:t>
            </a:r>
            <a:r>
              <a:rPr lang="nb-NO" dirty="0" err="1" smtClean="0"/>
              <a:t>imperfect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V="1">
            <a:off x="5904148" y="3933056"/>
            <a:ext cx="108012" cy="19442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140151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Farmer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harvest</a:t>
            </a:r>
            <a:r>
              <a:rPr lang="nb-NO" dirty="0" smtClean="0"/>
              <a:t> </a:t>
            </a:r>
            <a:r>
              <a:rPr lang="nb-NO" dirty="0" err="1" smtClean="0"/>
              <a:t>forest</a:t>
            </a:r>
            <a:r>
              <a:rPr lang="nb-NO" dirty="0" smtClean="0"/>
              <a:t> units, or not. </a:t>
            </a:r>
          </a:p>
          <a:p>
            <a:endParaRPr lang="nb-NO" dirty="0"/>
          </a:p>
          <a:p>
            <a:r>
              <a:rPr lang="nb-NO" dirty="0" err="1" smtClean="0"/>
              <a:t>Another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is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collect</a:t>
            </a:r>
            <a:r>
              <a:rPr lang="nb-NO" dirty="0" smtClean="0"/>
              <a:t> data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. </a:t>
            </a:r>
          </a:p>
          <a:p>
            <a:r>
              <a:rPr lang="nb-NO" dirty="0" smtClean="0"/>
              <a:t>If so, </a:t>
            </a:r>
            <a:r>
              <a:rPr lang="nb-NO" dirty="0" err="1" smtClean="0"/>
              <a:t>how</a:t>
            </a:r>
            <a:r>
              <a:rPr lang="nb-NO" dirty="0" smtClean="0"/>
              <a:t> and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data be </a:t>
            </a:r>
            <a:r>
              <a:rPr lang="nb-NO" dirty="0" err="1" smtClean="0"/>
              <a:t>gathered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Design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2140176"/>
            <a:ext cx="5056175" cy="3792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43808" y="5877272"/>
            <a:ext cx="61206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Where</a:t>
            </a:r>
            <a:r>
              <a:rPr lang="nb-NO" dirty="0" smtClean="0"/>
              <a:t> to </a:t>
            </a:r>
            <a:r>
              <a:rPr lang="nb-NO" dirty="0" err="1" smtClean="0"/>
              <a:t>put</a:t>
            </a:r>
            <a:r>
              <a:rPr lang="nb-NO" dirty="0" smtClean="0"/>
              <a:t> survey lines for </a:t>
            </a:r>
            <a:r>
              <a:rPr lang="nb-NO" dirty="0" err="1" smtClean="0"/>
              <a:t>timber</a:t>
            </a:r>
            <a:r>
              <a:rPr lang="nb-NO" dirty="0" smtClean="0"/>
              <a:t> </a:t>
            </a:r>
            <a:r>
              <a:rPr lang="nb-NO" dirty="0" err="1" smtClean="0"/>
              <a:t>volumes</a:t>
            </a:r>
            <a:r>
              <a:rPr lang="nb-NO" dirty="0" smtClean="0"/>
              <a:t>  </a:t>
            </a:r>
            <a:r>
              <a:rPr lang="nb-NO" dirty="0" err="1" smtClean="0"/>
              <a:t>information</a:t>
            </a:r>
            <a:r>
              <a:rPr lang="nb-NO" dirty="0" smtClean="0"/>
              <a:t>?</a:t>
            </a:r>
          </a:p>
          <a:p>
            <a:pPr algn="ctr"/>
            <a:r>
              <a:rPr lang="nb-NO" dirty="0" err="1" smtClean="0"/>
              <a:t>Typically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, </a:t>
            </a:r>
            <a:r>
              <a:rPr lang="nb-NO" dirty="0" err="1" smtClean="0"/>
              <a:t>imperfect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V="1">
            <a:off x="5904148" y="3933056"/>
            <a:ext cx="108012" cy="19442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140151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Design </a:t>
            </a:r>
            <a:r>
              <a:rPr lang="nb-NO" dirty="0" err="1" smtClean="0"/>
              <a:t>matrix</a:t>
            </a:r>
            <a:r>
              <a:rPr lang="nb-NO" dirty="0" smtClean="0"/>
              <a:t>:</a:t>
            </a:r>
          </a:p>
          <a:p>
            <a:r>
              <a:rPr lang="nb-NO" dirty="0" err="1" smtClean="0"/>
              <a:t>Picks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measurement</a:t>
            </a:r>
            <a:r>
              <a:rPr lang="nb-NO" dirty="0" smtClean="0"/>
              <a:t> locations for a </a:t>
            </a:r>
            <a:r>
              <a:rPr lang="nb-NO" dirty="0" err="1" smtClean="0"/>
              <a:t>partial</a:t>
            </a:r>
            <a:r>
              <a:rPr lang="nb-NO" dirty="0" smtClean="0"/>
              <a:t> test.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853133"/>
              </p:ext>
            </p:extLst>
          </p:nvPr>
        </p:nvGraphicFramePr>
        <p:xfrm>
          <a:off x="457200" y="2459038"/>
          <a:ext cx="11191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Equation" r:id="rId4" imgW="558720" imgH="406080" progId="Equation.DSMT4">
                  <p:embed/>
                </p:oleObj>
              </mc:Choice>
              <mc:Fallback>
                <p:oleObj name="Equation" r:id="rId4" imgW="55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59038"/>
                        <a:ext cx="11191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794159"/>
              </p:ext>
            </p:extLst>
          </p:nvPr>
        </p:nvGraphicFramePr>
        <p:xfrm>
          <a:off x="369888" y="4149080"/>
          <a:ext cx="30781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Equation" r:id="rId6" imgW="1536480" imgH="583920" progId="Equation.DSMT4">
                  <p:embed/>
                </p:oleObj>
              </mc:Choice>
              <mc:Fallback>
                <p:oleObj name="Equation" r:id="rId6" imgW="15364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4149080"/>
                        <a:ext cx="3078162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1475656" y="3212976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33209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Total test.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15616" y="5373216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57332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imperfect</a:t>
            </a:r>
            <a:r>
              <a:rPr lang="nb-NO" dirty="0" smtClean="0"/>
              <a:t>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Three different designs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5641999" cy="42314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1960" y="5877272"/>
            <a:ext cx="4752528" cy="72008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Survey lines for </a:t>
            </a:r>
            <a:r>
              <a:rPr lang="nb-NO" dirty="0" err="1" smtClean="0"/>
              <a:t>timber</a:t>
            </a:r>
            <a:r>
              <a:rPr lang="nb-NO" dirty="0" smtClean="0"/>
              <a:t> </a:t>
            </a:r>
            <a:r>
              <a:rPr lang="nb-NO" dirty="0" err="1" smtClean="0"/>
              <a:t>volumes</a:t>
            </a:r>
            <a:r>
              <a:rPr lang="nb-NO" dirty="0" smtClean="0"/>
              <a:t>  </a:t>
            </a:r>
            <a:r>
              <a:rPr lang="nb-NO" dirty="0" err="1" smtClean="0"/>
              <a:t>information</a:t>
            </a:r>
            <a:r>
              <a:rPr lang="nb-NO" dirty="0" smtClean="0"/>
              <a:t>?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384668" y="4941168"/>
            <a:ext cx="203556" cy="9361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V="1">
            <a:off x="6588224" y="3933056"/>
            <a:ext cx="590682" cy="19442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2276872"/>
            <a:ext cx="2674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Three data designs</a:t>
            </a:r>
            <a:r>
              <a:rPr lang="nb-NO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Total (all </a:t>
            </a:r>
            <a:r>
              <a:rPr lang="nb-NO" dirty="0" err="1" smtClean="0"/>
              <a:t>cells</a:t>
            </a:r>
            <a:r>
              <a:rPr lang="nb-NO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Partial</a:t>
            </a:r>
            <a:r>
              <a:rPr lang="nb-NO" dirty="0" smtClean="0"/>
              <a:t> (all </a:t>
            </a:r>
            <a:r>
              <a:rPr lang="nb-NO" dirty="0" err="1" smtClean="0"/>
              <a:t>cells</a:t>
            </a:r>
            <a:r>
              <a:rPr lang="nb-NO" dirty="0" smtClean="0"/>
              <a:t>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center</a:t>
            </a:r>
            <a:r>
              <a:rPr lang="nb-NO" dirty="0" smtClean="0"/>
              <a:t> 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Aggregate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(sums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center</a:t>
            </a:r>
            <a:r>
              <a:rPr lang="nb-NO" dirty="0" smtClean="0"/>
              <a:t> lines).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14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46" y="332656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for </a:t>
            </a:r>
            <a:r>
              <a:rPr lang="nb-NO" dirty="0" err="1" smtClean="0"/>
              <a:t>value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23836"/>
              </p:ext>
            </p:extLst>
          </p:nvPr>
        </p:nvGraphicFramePr>
        <p:xfrm>
          <a:off x="258763" y="1988840"/>
          <a:ext cx="59864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0" name="Equation" r:id="rId3" imgW="2705040" imgH="342720" progId="Equation.DSMT4">
                  <p:embed/>
                </p:oleObj>
              </mc:Choice>
              <mc:Fallback>
                <p:oleObj name="Equation" r:id="rId3" imgW="27050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763" y="1988840"/>
                        <a:ext cx="5986462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4365104"/>
            <a:ext cx="3144349" cy="2358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13149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Motivation</a:t>
            </a:r>
            <a:r>
              <a:rPr lang="nb-NO" dirty="0" smtClean="0"/>
              <a:t>, </a:t>
            </a:r>
            <a:r>
              <a:rPr lang="nb-NO" dirty="0" err="1" smtClean="0"/>
              <a:t>uncertainties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 grid -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profits</a:t>
            </a:r>
            <a:r>
              <a:rPr lang="nb-NO" dirty="0" smtClean="0"/>
              <a:t> </a:t>
            </a:r>
            <a:r>
              <a:rPr lang="nb-NO" dirty="0" err="1" smtClean="0"/>
              <a:t>directly</a:t>
            </a:r>
            <a:endParaRPr lang="nb-NO" dirty="0" smtClean="0"/>
          </a:p>
          <a:p>
            <a:r>
              <a:rPr lang="nb-NO" dirty="0" smtClean="0"/>
              <a:t>(</a:t>
            </a:r>
            <a:r>
              <a:rPr lang="nb-NO" dirty="0" err="1" smtClean="0"/>
              <a:t>normalized</a:t>
            </a:r>
            <a:r>
              <a:rPr lang="nb-NO" dirty="0" smtClean="0"/>
              <a:t> for area).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963238"/>
              </p:ext>
            </p:extLst>
          </p:nvPr>
        </p:nvGraphicFramePr>
        <p:xfrm>
          <a:off x="508000" y="3068638"/>
          <a:ext cx="48609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1" name="Equation" r:id="rId6" imgW="2197080" imgH="253800" progId="Equation.DSMT4">
                  <p:embed/>
                </p:oleObj>
              </mc:Choice>
              <mc:Fallback>
                <p:oleObj name="Equation" r:id="rId6" imgW="2197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068638"/>
                        <a:ext cx="48609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47864" y="5301208"/>
            <a:ext cx="237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Forest units. </a:t>
            </a:r>
          </a:p>
          <a:p>
            <a:r>
              <a:rPr lang="nb-NO" dirty="0" err="1" smtClean="0"/>
              <a:t>Uncertainty</a:t>
            </a:r>
            <a:r>
              <a:rPr lang="nb-NO" dirty="0" smtClean="0"/>
              <a:t> is </a:t>
            </a:r>
            <a:r>
              <a:rPr lang="nb-NO" dirty="0" err="1" smtClean="0"/>
              <a:t>value</a:t>
            </a:r>
            <a:r>
              <a:rPr lang="nb-NO" dirty="0" smtClean="0"/>
              <a:t> in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cell</a:t>
            </a:r>
            <a:r>
              <a:rPr lang="nb-NO" dirty="0" smtClean="0"/>
              <a:t>. 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>
            <a:off x="6516216" y="23128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04248" y="1988840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Global alternatives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5940152" y="3320988"/>
            <a:ext cx="829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69514" y="2996952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Local</a:t>
            </a:r>
            <a:r>
              <a:rPr lang="nb-NO" dirty="0" smtClean="0"/>
              <a:t> alternatives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20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Prior is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329062"/>
              </p:ext>
            </p:extLst>
          </p:nvPr>
        </p:nvGraphicFramePr>
        <p:xfrm>
          <a:off x="1924050" y="1340867"/>
          <a:ext cx="20415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7" name="Equation" r:id="rId4" imgW="1041120" imgH="1015920" progId="Equation.DSMT4">
                  <p:embed/>
                </p:oleObj>
              </mc:Choice>
              <mc:Fallback>
                <p:oleObj name="Equation" r:id="rId4" imgW="104112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340867"/>
                        <a:ext cx="2041525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>
            <a:off x="3965150" y="3104964"/>
            <a:ext cx="16587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23876" y="2780928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Spatial </a:t>
            </a:r>
            <a:r>
              <a:rPr lang="nb-NO" dirty="0" err="1" smtClean="0"/>
              <a:t>dependence</a:t>
            </a:r>
            <a:r>
              <a:rPr lang="nb-NO" dirty="0" smtClean="0"/>
              <a:t>,</a:t>
            </a:r>
          </a:p>
          <a:p>
            <a:pPr algn="ctr"/>
            <a:r>
              <a:rPr lang="nb-NO" dirty="0" err="1" smtClean="0"/>
              <a:t>Matern</a:t>
            </a:r>
            <a:r>
              <a:rPr lang="nb-NO" dirty="0" smtClean="0"/>
              <a:t> </a:t>
            </a:r>
            <a:r>
              <a:rPr lang="nb-NO" dirty="0" err="1" smtClean="0"/>
              <a:t>covariance</a:t>
            </a:r>
            <a:r>
              <a:rPr lang="nb-NO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57500"/>
            <a:ext cx="4341168" cy="3255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08" y="3501008"/>
            <a:ext cx="4449688" cy="33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8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Formulas</a:t>
            </a:r>
            <a:r>
              <a:rPr lang="nb-NO" dirty="0" smtClean="0"/>
              <a:t> for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794771"/>
              </p:ext>
            </p:extLst>
          </p:nvPr>
        </p:nvGraphicFramePr>
        <p:xfrm>
          <a:off x="1108075" y="3340720"/>
          <a:ext cx="28495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8" name="Equation" r:id="rId3" imgW="1422360" imgH="583920" progId="Equation.DSMT4">
                  <p:embed/>
                </p:oleObj>
              </mc:Choice>
              <mc:Fallback>
                <p:oleObj name="Equation" r:id="rId3" imgW="14223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3340720"/>
                        <a:ext cx="284956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98652"/>
              </p:ext>
            </p:extLst>
          </p:nvPr>
        </p:nvGraphicFramePr>
        <p:xfrm>
          <a:off x="755576" y="2204864"/>
          <a:ext cx="2304256" cy="57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9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204864"/>
                        <a:ext cx="2304256" cy="576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32040" y="22048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Prior for </a:t>
            </a:r>
            <a:r>
              <a:rPr lang="nb-NO" dirty="0" err="1" smtClean="0"/>
              <a:t>values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Uncertainties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timber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r>
              <a:rPr lang="nb-NO" dirty="0" smtClean="0"/>
              <a:t>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365779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Likelihood</a:t>
            </a:r>
            <a:r>
              <a:rPr lang="nb-NO" dirty="0" smtClean="0"/>
              <a:t>, </a:t>
            </a:r>
          </a:p>
          <a:p>
            <a:r>
              <a:rPr lang="nb-NO" dirty="0" smtClean="0"/>
              <a:t>design </a:t>
            </a:r>
            <a:r>
              <a:rPr lang="nb-NO" dirty="0" err="1" smtClean="0"/>
              <a:t>matrix</a:t>
            </a:r>
            <a:r>
              <a:rPr lang="nb-NO" dirty="0" smtClean="0"/>
              <a:t>, </a:t>
            </a:r>
            <a:r>
              <a:rPr lang="nb-NO" dirty="0" err="1" smtClean="0"/>
              <a:t>picks</a:t>
            </a:r>
            <a:r>
              <a:rPr lang="nb-NO" dirty="0" smtClean="0"/>
              <a:t> data locations.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941168"/>
            <a:ext cx="2376264" cy="1782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832267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Motivation</a:t>
            </a:r>
            <a:r>
              <a:rPr lang="nb-NO" dirty="0" smtClean="0"/>
              <a:t>, </a:t>
            </a:r>
            <a:r>
              <a:rPr lang="nb-NO" dirty="0" err="1" smtClean="0"/>
              <a:t>uncertainties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 grid – </a:t>
            </a:r>
            <a:r>
              <a:rPr lang="nb-NO" dirty="0" err="1" smtClean="0"/>
              <a:t>forest</a:t>
            </a:r>
            <a:r>
              <a:rPr lang="nb-NO" dirty="0" smtClean="0"/>
              <a:t> units.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39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Conditioning</a:t>
            </a:r>
            <a:r>
              <a:rPr lang="nb-NO" dirty="0" smtClean="0"/>
              <a:t> –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127984"/>
              </p:ext>
            </p:extLst>
          </p:nvPr>
        </p:nvGraphicFramePr>
        <p:xfrm>
          <a:off x="302294" y="2206343"/>
          <a:ext cx="6357938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name="Equation" r:id="rId3" imgW="3429000" imgH="914400" progId="Equation.DSMT4">
                  <p:embed/>
                </p:oleObj>
              </mc:Choice>
              <mc:Fallback>
                <p:oleObj name="Equation" r:id="rId3" imgW="34290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94" y="2206343"/>
                        <a:ext cx="6357938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60232" y="3933056"/>
            <a:ext cx="23762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Prediction</a:t>
            </a:r>
            <a:r>
              <a:rPr lang="nb-NO" dirty="0" smtClean="0"/>
              <a:t>, Kriging.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Spatial </a:t>
            </a:r>
            <a:r>
              <a:rPr lang="nb-NO" dirty="0" err="1" smtClean="0"/>
              <a:t>covariance</a:t>
            </a:r>
            <a:r>
              <a:rPr lang="nb-NO" dirty="0" smtClean="0"/>
              <a:t> </a:t>
            </a:r>
            <a:r>
              <a:rPr lang="nb-NO" dirty="0" err="1" smtClean="0"/>
              <a:t>functions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810299"/>
              </p:ext>
            </p:extLst>
          </p:nvPr>
        </p:nvGraphicFramePr>
        <p:xfrm>
          <a:off x="520700" y="1484313"/>
          <a:ext cx="4603750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" name="Equation" r:id="rId3" imgW="2908080" imgH="939600" progId="Equation.DSMT4">
                  <p:embed/>
                </p:oleObj>
              </mc:Choice>
              <mc:Fallback>
                <p:oleObj name="Equation" r:id="rId3" imgW="29080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484313"/>
                        <a:ext cx="4603750" cy="171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75316"/>
              </p:ext>
            </p:extLst>
          </p:nvPr>
        </p:nvGraphicFramePr>
        <p:xfrm>
          <a:off x="5004048" y="3356992"/>
          <a:ext cx="4032448" cy="336325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96144"/>
                <a:gridCol w="2736304"/>
              </a:tblGrid>
              <a:tr h="519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Model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Covariance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6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Exponential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6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Matern</a:t>
                      </a:r>
                      <a:r>
                        <a:rPr lang="en-GB" sz="1800" dirty="0">
                          <a:effectLst/>
                        </a:rPr>
                        <a:t> 3/2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0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Cauchy-type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394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Gaussian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026461"/>
              </p:ext>
            </p:extLst>
          </p:nvPr>
        </p:nvGraphicFramePr>
        <p:xfrm>
          <a:off x="6490592" y="4006428"/>
          <a:ext cx="18049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" name="Equation" r:id="rId5" imgW="1384200" imgH="279360" progId="Equation.DSMT4">
                  <p:embed/>
                </p:oleObj>
              </mc:Choice>
              <mc:Fallback>
                <p:oleObj name="Equation" r:id="rId5" imgW="1384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592" y="4006428"/>
                        <a:ext cx="1804988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053286"/>
              </p:ext>
            </p:extLst>
          </p:nvPr>
        </p:nvGraphicFramePr>
        <p:xfrm>
          <a:off x="6541392" y="4509666"/>
          <a:ext cx="23510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" name="Equation" r:id="rId7" imgW="1879560" imgH="279360" progId="Equation.DSMT4">
                  <p:embed/>
                </p:oleObj>
              </mc:Choice>
              <mc:Fallback>
                <p:oleObj name="Equation" r:id="rId7" imgW="1879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392" y="4509666"/>
                        <a:ext cx="2351088" cy="360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6102"/>
              </p:ext>
            </p:extLst>
          </p:nvPr>
        </p:nvGraphicFramePr>
        <p:xfrm>
          <a:off x="6496942" y="5097041"/>
          <a:ext cx="15049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" name="Equation" r:id="rId9" imgW="1295280" imgH="482400" progId="Equation.DSMT4">
                  <p:embed/>
                </p:oleObj>
              </mc:Choice>
              <mc:Fallback>
                <p:oleObj name="Equation" r:id="rId9" imgW="1295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942" y="5097041"/>
                        <a:ext cx="1504950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9746"/>
              </p:ext>
            </p:extLst>
          </p:nvPr>
        </p:nvGraphicFramePr>
        <p:xfrm>
          <a:off x="6450905" y="5878091"/>
          <a:ext cx="2153543" cy="46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" name="Equation" r:id="rId11" imgW="1511280" imgH="330120" progId="Equation.DSMT4">
                  <p:embed/>
                </p:oleObj>
              </mc:Choice>
              <mc:Fallback>
                <p:oleObj name="Equation" r:id="rId11" imgW="1511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905" y="5878091"/>
                        <a:ext cx="2153543" cy="461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713197"/>
              </p:ext>
            </p:extLst>
          </p:nvPr>
        </p:nvGraphicFramePr>
        <p:xfrm>
          <a:off x="5875338" y="2044700"/>
          <a:ext cx="19367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" name="Equation" r:id="rId13" imgW="1485720" imgH="304560" progId="Equation.DSMT4">
                  <p:embed/>
                </p:oleObj>
              </mc:Choice>
              <mc:Fallback>
                <p:oleObj name="Equation" r:id="rId13" imgW="14857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2044700"/>
                        <a:ext cx="19367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006"/>
          <a:stretch/>
        </p:blipFill>
        <p:spPr>
          <a:xfrm>
            <a:off x="467544" y="3284984"/>
            <a:ext cx="2448272" cy="33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–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788170"/>
              </p:ext>
            </p:extLst>
          </p:nvPr>
        </p:nvGraphicFramePr>
        <p:xfrm>
          <a:off x="539750" y="3633788"/>
          <a:ext cx="7993063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3" name="Equation" r:id="rId3" imgW="4317840" imgH="1257120" progId="Equation.DSMT4">
                  <p:embed/>
                </p:oleObj>
              </mc:Choice>
              <mc:Fallback>
                <p:oleObj name="Equation" r:id="rId3" imgW="4317840" imgH="125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33788"/>
                        <a:ext cx="7993063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256451" y="1340768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: </a:t>
            </a:r>
          </a:p>
          <a:p>
            <a:pPr algn="ctr"/>
            <a:r>
              <a:rPr lang="nb-NO" dirty="0" smtClean="0"/>
              <a:t>Must </a:t>
            </a:r>
            <a:r>
              <a:rPr lang="nb-NO" dirty="0" err="1" smtClean="0"/>
              <a:t>select</a:t>
            </a:r>
            <a:r>
              <a:rPr lang="nb-NO" dirty="0" smtClean="0"/>
              <a:t> all units, or none.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45076"/>
              </p:ext>
            </p:extLst>
          </p:nvPr>
        </p:nvGraphicFramePr>
        <p:xfrm>
          <a:off x="1482725" y="6242050"/>
          <a:ext cx="1438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4" name="Equation" r:id="rId5" imgW="723600" imgH="253800" progId="Equation.DSMT4">
                  <p:embed/>
                </p:oleObj>
              </mc:Choice>
              <mc:Fallback>
                <p:oleObj name="Equation" r:id="rId5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6242050"/>
                        <a:ext cx="14382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15816" y="6309320"/>
            <a:ext cx="527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</a:t>
            </a:r>
            <a:r>
              <a:rPr lang="nb-NO" dirty="0" smtClean="0"/>
              <a:t>tandard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density</a:t>
            </a:r>
            <a:r>
              <a:rPr lang="nb-NO" dirty="0" smtClean="0"/>
              <a:t> and </a:t>
            </a:r>
            <a:r>
              <a:rPr lang="nb-NO" dirty="0" err="1" smtClean="0"/>
              <a:t>cumulative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685141"/>
              </p:ext>
            </p:extLst>
          </p:nvPr>
        </p:nvGraphicFramePr>
        <p:xfrm>
          <a:off x="249068" y="2204865"/>
          <a:ext cx="461096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5" name="Equation" r:id="rId7" imgW="2577960" imgH="482400" progId="Equation.DSMT4">
                  <p:embed/>
                </p:oleObj>
              </mc:Choice>
              <mc:Fallback>
                <p:oleObj name="Equation" r:id="rId7" imgW="2577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068" y="2204865"/>
                        <a:ext cx="4610964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265025" y="2924944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Value </a:t>
            </a:r>
            <a:r>
              <a:rPr lang="nb-NO" dirty="0" err="1" smtClean="0"/>
              <a:t>decouples</a:t>
            </a:r>
            <a:r>
              <a:rPr lang="nb-NO" dirty="0" smtClean="0"/>
              <a:t> to sum.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7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r>
              <a:rPr lang="nb-NO" dirty="0" smtClean="0"/>
              <a:t> - </a:t>
            </a:r>
            <a:r>
              <a:rPr lang="nb-NO" dirty="0" err="1" smtClean="0"/>
              <a:t>Forestry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23" y="1844824"/>
            <a:ext cx="5794773" cy="45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616530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Total: all </a:t>
            </a:r>
            <a:r>
              <a:rPr lang="nb-NO" dirty="0" err="1" smtClean="0"/>
              <a:t>cells</a:t>
            </a:r>
            <a:r>
              <a:rPr lang="nb-NO" dirty="0" smtClean="0"/>
              <a:t>. </a:t>
            </a:r>
            <a:r>
              <a:rPr lang="nb-NO" dirty="0" err="1" smtClean="0"/>
              <a:t>Partial</a:t>
            </a:r>
            <a:r>
              <a:rPr lang="nb-NO" dirty="0" smtClean="0"/>
              <a:t>: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cell</a:t>
            </a:r>
            <a:r>
              <a:rPr lang="nb-NO" dirty="0" smtClean="0"/>
              <a:t>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center</a:t>
            </a:r>
            <a:r>
              <a:rPr lang="nb-NO" dirty="0" smtClean="0"/>
              <a:t> lines. </a:t>
            </a:r>
            <a:r>
              <a:rPr lang="nb-NO" dirty="0" err="1" smtClean="0"/>
              <a:t>Aggregated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: sums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center</a:t>
            </a:r>
            <a:r>
              <a:rPr lang="nb-NO" dirty="0" smtClean="0"/>
              <a:t> lines.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9395" y="1268760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: </a:t>
            </a:r>
          </a:p>
          <a:p>
            <a:pPr algn="ctr"/>
            <a:r>
              <a:rPr lang="nb-NO" dirty="0" smtClean="0"/>
              <a:t>Must </a:t>
            </a:r>
            <a:r>
              <a:rPr lang="nb-NO" dirty="0" err="1" smtClean="0"/>
              <a:t>select</a:t>
            </a:r>
            <a:r>
              <a:rPr lang="nb-NO" dirty="0" smtClean="0"/>
              <a:t> all units, or none.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6248" y="6488668"/>
            <a:ext cx="329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(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normalized</a:t>
            </a:r>
            <a:r>
              <a:rPr lang="nb-NO" dirty="0" smtClean="0"/>
              <a:t> </a:t>
            </a:r>
            <a:r>
              <a:rPr lang="nb-NO" dirty="0"/>
              <a:t>for area).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46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Insight in VOI from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Total test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necessarily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much</a:t>
            </a:r>
            <a:r>
              <a:rPr lang="nb-NO" dirty="0" smtClean="0"/>
              <a:t> </a:t>
            </a:r>
            <a:r>
              <a:rPr lang="nb-NO" dirty="0" err="1" smtClean="0"/>
              <a:t>higher</a:t>
            </a:r>
            <a:r>
              <a:rPr lang="nb-NO" dirty="0" smtClean="0"/>
              <a:t> VOI </a:t>
            </a:r>
            <a:r>
              <a:rPr lang="nb-NO" dirty="0" err="1" smtClean="0"/>
              <a:t>than</a:t>
            </a:r>
            <a:r>
              <a:rPr lang="nb-NO" dirty="0" smtClean="0"/>
              <a:t> a </a:t>
            </a:r>
            <a:r>
              <a:rPr lang="nb-NO" dirty="0" err="1" smtClean="0"/>
              <a:t>partial</a:t>
            </a:r>
            <a:r>
              <a:rPr lang="nb-NO" dirty="0" smtClean="0"/>
              <a:t> test. It </a:t>
            </a:r>
            <a:r>
              <a:rPr lang="nb-NO" dirty="0" err="1" smtClean="0"/>
              <a:t>depends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spatial design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experiment</a:t>
            </a:r>
            <a:r>
              <a:rPr lang="nb-NO" dirty="0" smtClean="0"/>
              <a:t> as </a:t>
            </a:r>
            <a:r>
              <a:rPr lang="nb-NO" dirty="0" err="1" smtClean="0"/>
              <a:t>well</a:t>
            </a:r>
            <a:r>
              <a:rPr lang="nb-NO" dirty="0" smtClean="0"/>
              <a:t> as </a:t>
            </a:r>
            <a:r>
              <a:rPr lang="nb-NO" dirty="0" err="1" smtClean="0"/>
              <a:t>the</a:t>
            </a:r>
            <a:r>
              <a:rPr lang="nb-NO" dirty="0" smtClean="0"/>
              <a:t> prior </a:t>
            </a:r>
            <a:r>
              <a:rPr lang="nb-NO" dirty="0" err="1" smtClean="0"/>
              <a:t>model</a:t>
            </a:r>
            <a:r>
              <a:rPr lang="nb-NO" dirty="0" smtClean="0"/>
              <a:t> (</a:t>
            </a:r>
            <a:r>
              <a:rPr lang="nb-NO" dirty="0" err="1" smtClean="0"/>
              <a:t>mean</a:t>
            </a:r>
            <a:r>
              <a:rPr lang="nb-NO" dirty="0" smtClean="0"/>
              <a:t> and </a:t>
            </a:r>
            <a:r>
              <a:rPr lang="nb-NO" dirty="0" err="1" smtClean="0"/>
              <a:t>dependence</a:t>
            </a:r>
            <a:r>
              <a:rPr lang="nb-NO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increases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larger</a:t>
            </a:r>
            <a:r>
              <a:rPr lang="nb-NO" dirty="0" smtClean="0"/>
              <a:t> </a:t>
            </a:r>
            <a:r>
              <a:rPr lang="nb-NO" dirty="0" err="1" smtClean="0"/>
              <a:t>dependence</a:t>
            </a:r>
            <a:r>
              <a:rPr lang="nb-NO" dirty="0" smtClean="0"/>
              <a:t> in spatial </a:t>
            </a:r>
            <a:r>
              <a:rPr lang="nb-NO" dirty="0" err="1" smtClean="0"/>
              <a:t>uncertainties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is </a:t>
            </a:r>
            <a:r>
              <a:rPr lang="nb-NO" dirty="0" err="1" smtClean="0"/>
              <a:t>largest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most indifferent in prior (</a:t>
            </a:r>
            <a:r>
              <a:rPr lang="nb-NO" dirty="0" err="1" smtClean="0"/>
              <a:t>mean</a:t>
            </a:r>
            <a:r>
              <a:rPr lang="nb-NO" dirty="0" smtClean="0"/>
              <a:t> </a:t>
            </a:r>
            <a:r>
              <a:rPr lang="nb-NO" dirty="0" err="1" smtClean="0"/>
              <a:t>near</a:t>
            </a:r>
            <a:r>
              <a:rPr lang="nb-NO" dirty="0" smtClean="0"/>
              <a:t> 0 and </a:t>
            </a:r>
            <a:r>
              <a:rPr lang="nb-NO" dirty="0" err="1" smtClean="0"/>
              <a:t>large</a:t>
            </a:r>
            <a:r>
              <a:rPr lang="nb-NO" dirty="0" smtClean="0"/>
              <a:t> prior </a:t>
            </a:r>
            <a:r>
              <a:rPr lang="nb-NO" dirty="0" err="1" smtClean="0"/>
              <a:t>uncertainty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increases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accuracy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measurements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05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600" dirty="0" smtClean="0"/>
              <a:t>Project : Norwegian </a:t>
            </a:r>
            <a:r>
              <a:rPr lang="nb-NO" sz="3600" dirty="0" err="1" smtClean="0"/>
              <a:t>wood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51876" y="1340768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Consider profits from timber in a forest split in many units. Profits are </a:t>
            </a:r>
            <a:r>
              <a:rPr lang="en-GB" dirty="0" err="1" smtClean="0"/>
              <a:t>modeled</a:t>
            </a:r>
            <a:r>
              <a:rPr lang="en-GB" dirty="0" smtClean="0"/>
              <a:t> as a Gaussian random field represented on a 25 x 25 grid for the 625 units. The mean is m=0 at all cells, the covariance is exponential with </a:t>
            </a:r>
            <a:r>
              <a:rPr lang="en-GB" dirty="0" err="1" smtClean="0"/>
              <a:t>st</a:t>
            </a:r>
            <a:r>
              <a:rPr lang="en-GB" dirty="0" smtClean="0"/>
              <a:t> dev r=1 and correlation range r=40. Use the code to draw a random realization of this Gaussian process.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One can gather imperfect data at 100 random design locations, giving unbiased profit measurements, and independent error with</a:t>
            </a:r>
            <a:r>
              <a:rPr lang="en-GB" dirty="0"/>
              <a:t> </a:t>
            </a:r>
            <a:r>
              <a:rPr lang="en-GB" dirty="0" err="1" smtClean="0"/>
              <a:t>st</a:t>
            </a:r>
            <a:r>
              <a:rPr lang="en-GB" dirty="0" smtClean="0"/>
              <a:t> dev 0.5. Use the code to draw a random dataset.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Compute the Kriging prediction and the associated variances.  See code.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Compute the </a:t>
            </a:r>
            <a:r>
              <a:rPr lang="en-GB" dirty="0"/>
              <a:t>VOI (using the same data design) of </a:t>
            </a:r>
            <a:r>
              <a:rPr lang="en-GB" dirty="0" smtClean="0"/>
              <a:t>the decision situation where the farmer harvest all units or none. 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Compare the VOI results (using the same data design) for different prior mean, variances, correlation ranges and measurement noise terms.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9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Example</a:t>
            </a:r>
            <a:r>
              <a:rPr lang="nb-NO" dirty="0" smtClean="0"/>
              <a:t> -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6356"/>
              </p:ext>
            </p:extLst>
          </p:nvPr>
        </p:nvGraphicFramePr>
        <p:xfrm>
          <a:off x="3589423" y="2996952"/>
          <a:ext cx="5421537" cy="336325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19995"/>
                <a:gridCol w="4501542"/>
              </a:tblGrid>
              <a:tr h="519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Model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Covariance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6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Exponential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6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Matern 3/2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0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Cauchy-type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394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Gaussian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107668"/>
              </p:ext>
            </p:extLst>
          </p:nvPr>
        </p:nvGraphicFramePr>
        <p:xfrm>
          <a:off x="4860032" y="3933056"/>
          <a:ext cx="288032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" name="Equation" r:id="rId3" imgW="2209680" imgH="279360" progId="Equation.DSMT4">
                  <p:embed/>
                </p:oleObj>
              </mc:Choice>
              <mc:Fallback>
                <p:oleObj name="Equation" r:id="rId3" imgW="2209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933056"/>
                        <a:ext cx="2880320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02294"/>
              </p:ext>
            </p:extLst>
          </p:nvPr>
        </p:nvGraphicFramePr>
        <p:xfrm>
          <a:off x="4932040" y="4437112"/>
          <a:ext cx="338437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" name="Equation" r:id="rId5" imgW="2705100" imgH="279400" progId="Equation.DSMT4">
                  <p:embed/>
                </p:oleObj>
              </mc:Choice>
              <mc:Fallback>
                <p:oleObj name="Equation" r:id="rId5" imgW="2705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437112"/>
                        <a:ext cx="338437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58552"/>
              </p:ext>
            </p:extLst>
          </p:nvPr>
        </p:nvGraphicFramePr>
        <p:xfrm>
          <a:off x="4932040" y="5024254"/>
          <a:ext cx="2448272" cy="56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" name="Equation" r:id="rId7" imgW="2108200" imgH="482600" progId="Equation.DSMT4">
                  <p:embed/>
                </p:oleObj>
              </mc:Choice>
              <mc:Fallback>
                <p:oleObj name="Equation" r:id="rId7" imgW="2108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024254"/>
                        <a:ext cx="2448272" cy="564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894997"/>
              </p:ext>
            </p:extLst>
          </p:nvPr>
        </p:nvGraphicFramePr>
        <p:xfrm>
          <a:off x="4716016" y="5805264"/>
          <a:ext cx="363216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6" name="Equation" r:id="rId9" imgW="2336800" imgH="330200" progId="Equation.DSMT4">
                  <p:embed/>
                </p:oleObj>
              </mc:Choice>
              <mc:Fallback>
                <p:oleObj name="Equation" r:id="rId9" imgW="23368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805264"/>
                        <a:ext cx="3632168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47611"/>
              </p:ext>
            </p:extLst>
          </p:nvPr>
        </p:nvGraphicFramePr>
        <p:xfrm>
          <a:off x="7668344" y="2062589"/>
          <a:ext cx="36004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7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68344" y="2062589"/>
                        <a:ext cx="360040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16216" y="184656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Design </a:t>
            </a:r>
            <a:r>
              <a:rPr lang="nb-NO" dirty="0" err="1" smtClean="0"/>
              <a:t>matrix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00192" y="1628800"/>
            <a:ext cx="1944216" cy="1080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57944"/>
              </p:ext>
            </p:extLst>
          </p:nvPr>
        </p:nvGraphicFramePr>
        <p:xfrm>
          <a:off x="862013" y="1855788"/>
          <a:ext cx="39195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8" name="Equation" r:id="rId13" imgW="2476440" imgH="533160" progId="Equation.DSMT4">
                  <p:embed/>
                </p:oleObj>
              </mc:Choice>
              <mc:Fallback>
                <p:oleObj name="Equation" r:id="rId13" imgW="247644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55788"/>
                        <a:ext cx="39195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45024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- </a:t>
            </a:r>
            <a:r>
              <a:rPr lang="nb-NO" dirty="0" err="1" smtClean="0"/>
              <a:t>model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57944"/>
              </p:ext>
            </p:extLst>
          </p:nvPr>
        </p:nvGraphicFramePr>
        <p:xfrm>
          <a:off x="862013" y="1855788"/>
          <a:ext cx="39195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8" name="Equation" r:id="rId3" imgW="2476440" imgH="533160" progId="Equation.DSMT4">
                  <p:embed/>
                </p:oleObj>
              </mc:Choice>
              <mc:Fallback>
                <p:oleObj name="Equation" r:id="rId3" imgW="24764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55788"/>
                        <a:ext cx="39195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29673"/>
              </p:ext>
            </p:extLst>
          </p:nvPr>
        </p:nvGraphicFramePr>
        <p:xfrm>
          <a:off x="395536" y="3752744"/>
          <a:ext cx="33035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9" name="Equation" r:id="rId5" imgW="1574640" imgH="469800" progId="Equation.DSMT4">
                  <p:embed/>
                </p:oleObj>
              </mc:Choice>
              <mc:Fallback>
                <p:oleObj name="Equation" r:id="rId5" imgW="1574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752744"/>
                        <a:ext cx="33035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5536" y="33569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Goal is: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5536" y="3356992"/>
            <a:ext cx="3384376" cy="158417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99876"/>
              </p:ext>
            </p:extLst>
          </p:nvPr>
        </p:nvGraphicFramePr>
        <p:xfrm>
          <a:off x="1011238" y="5535613"/>
          <a:ext cx="7499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0" name="Equation" r:id="rId7" imgW="4736880" imgH="355320" progId="Equation.DSMT4">
                  <p:embed/>
                </p:oleObj>
              </mc:Choice>
              <mc:Fallback>
                <p:oleObj name="Equation" r:id="rId7" imgW="4736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5535613"/>
                        <a:ext cx="74993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1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Norwegian </a:t>
            </a:r>
            <a:r>
              <a:rPr lang="nb-NO" dirty="0" err="1" smtClean="0"/>
              <a:t>wood</a:t>
            </a:r>
            <a:r>
              <a:rPr lang="nb-NO" dirty="0" smtClean="0"/>
              <a:t> </a:t>
            </a:r>
            <a:r>
              <a:rPr lang="nb-NO" dirty="0"/>
              <a:t>-</a:t>
            </a:r>
            <a:r>
              <a:rPr lang="nb-NO" dirty="0" smtClean="0"/>
              <a:t> </a:t>
            </a:r>
            <a:r>
              <a:rPr lang="nb-NO" dirty="0" err="1" smtClean="0"/>
              <a:t>forestry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3" y="2140176"/>
            <a:ext cx="5056175" cy="3792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43808" y="5877272"/>
            <a:ext cx="61206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Where</a:t>
            </a:r>
            <a:r>
              <a:rPr lang="nb-NO" dirty="0" smtClean="0"/>
              <a:t> to </a:t>
            </a:r>
            <a:r>
              <a:rPr lang="nb-NO" dirty="0" err="1" smtClean="0"/>
              <a:t>put</a:t>
            </a:r>
            <a:r>
              <a:rPr lang="nb-NO" dirty="0" smtClean="0"/>
              <a:t> survey lines for </a:t>
            </a:r>
            <a:r>
              <a:rPr lang="nb-NO" dirty="0" err="1" smtClean="0"/>
              <a:t>timber</a:t>
            </a:r>
            <a:r>
              <a:rPr lang="nb-NO" dirty="0" smtClean="0"/>
              <a:t> </a:t>
            </a:r>
            <a:r>
              <a:rPr lang="nb-NO" dirty="0" err="1" smtClean="0"/>
              <a:t>volumes</a:t>
            </a:r>
            <a:r>
              <a:rPr lang="nb-NO" dirty="0" smtClean="0"/>
              <a:t>  </a:t>
            </a:r>
            <a:r>
              <a:rPr lang="nb-NO" dirty="0" err="1" smtClean="0"/>
              <a:t>information</a:t>
            </a:r>
            <a:r>
              <a:rPr lang="nb-NO" dirty="0" smtClean="0"/>
              <a:t>?</a:t>
            </a:r>
          </a:p>
          <a:p>
            <a:pPr algn="ctr"/>
            <a:r>
              <a:rPr lang="nb-NO" dirty="0" err="1" smtClean="0"/>
              <a:t>Typically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, </a:t>
            </a:r>
            <a:r>
              <a:rPr lang="nb-NO" dirty="0" err="1" smtClean="0"/>
              <a:t>imperfect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V="1">
            <a:off x="5904148" y="3933056"/>
            <a:ext cx="108012" cy="19442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1401512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Farmer must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harvest</a:t>
            </a:r>
            <a:r>
              <a:rPr lang="nb-NO" dirty="0" smtClean="0"/>
              <a:t> </a:t>
            </a:r>
            <a:r>
              <a:rPr lang="nb-NO" dirty="0" err="1" smtClean="0"/>
              <a:t>forest</a:t>
            </a:r>
            <a:r>
              <a:rPr lang="nb-NO" dirty="0" smtClean="0"/>
              <a:t>, or not. </a:t>
            </a:r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uncertainty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timber</a:t>
            </a:r>
            <a:r>
              <a:rPr lang="nb-NO" dirty="0" smtClean="0"/>
              <a:t> </a:t>
            </a:r>
            <a:r>
              <a:rPr lang="nb-NO" dirty="0" err="1" smtClean="0"/>
              <a:t>volumes</a:t>
            </a:r>
            <a:r>
              <a:rPr lang="nb-NO" dirty="0" smtClean="0"/>
              <a:t> and </a:t>
            </a:r>
            <a:r>
              <a:rPr lang="nb-NO" dirty="0" err="1" smtClean="0"/>
              <a:t>profits</a:t>
            </a:r>
            <a:r>
              <a:rPr lang="nb-NO" dirty="0" smtClean="0"/>
              <a:t> over </a:t>
            </a:r>
            <a:r>
              <a:rPr lang="nb-NO" dirty="0" err="1" smtClean="0"/>
              <a:t>the</a:t>
            </a:r>
            <a:r>
              <a:rPr lang="nb-NO" dirty="0" smtClean="0"/>
              <a:t> spatial </a:t>
            </a:r>
            <a:r>
              <a:rPr lang="nb-NO" dirty="0" err="1" smtClean="0"/>
              <a:t>domain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err="1" smtClean="0"/>
              <a:t>Another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is </a:t>
            </a:r>
            <a:r>
              <a:rPr lang="nb-NO" dirty="0" err="1" smtClean="0"/>
              <a:t>whether</a:t>
            </a:r>
            <a:r>
              <a:rPr lang="nb-NO" dirty="0" smtClean="0"/>
              <a:t> to </a:t>
            </a:r>
            <a:r>
              <a:rPr lang="nb-NO" dirty="0" err="1" smtClean="0"/>
              <a:t>collect</a:t>
            </a:r>
            <a:r>
              <a:rPr lang="nb-NO" dirty="0" smtClean="0"/>
              <a:t> data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. </a:t>
            </a:r>
          </a:p>
          <a:p>
            <a:r>
              <a:rPr lang="nb-NO" dirty="0" smtClean="0"/>
              <a:t>If so, </a:t>
            </a:r>
            <a:r>
              <a:rPr lang="nb-NO" dirty="0" err="1" smtClean="0"/>
              <a:t>how</a:t>
            </a:r>
            <a:r>
              <a:rPr lang="nb-NO" dirty="0" smtClean="0"/>
              <a:t> and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data be </a:t>
            </a:r>
            <a:r>
              <a:rPr lang="nb-NO" dirty="0" err="1" smtClean="0"/>
              <a:t>gathered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Norwegian </a:t>
            </a:r>
            <a:r>
              <a:rPr lang="nb-NO" dirty="0" err="1" smtClean="0"/>
              <a:t>wood</a:t>
            </a:r>
            <a:r>
              <a:rPr lang="nb-NO" dirty="0" smtClean="0"/>
              <a:t> - </a:t>
            </a:r>
            <a:r>
              <a:rPr lang="nb-NO" dirty="0" err="1" smtClean="0"/>
              <a:t>posterior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921661"/>
              </p:ext>
            </p:extLst>
          </p:nvPr>
        </p:nvGraphicFramePr>
        <p:xfrm>
          <a:off x="107504" y="3824752"/>
          <a:ext cx="33035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0" name="Equation" r:id="rId3" imgW="1574640" imgH="469800" progId="Equation.DSMT4">
                  <p:embed/>
                </p:oleObj>
              </mc:Choice>
              <mc:Fallback>
                <p:oleObj name="Equation" r:id="rId3" imgW="1574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824752"/>
                        <a:ext cx="33035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Goal is: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7504" y="3429000"/>
            <a:ext cx="3384376" cy="158417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45277"/>
              </p:ext>
            </p:extLst>
          </p:nvPr>
        </p:nvGraphicFramePr>
        <p:xfrm>
          <a:off x="1011238" y="5535613"/>
          <a:ext cx="7499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1" name="Equation" r:id="rId5" imgW="4736880" imgH="355320" progId="Equation.DSMT4">
                  <p:embed/>
                </p:oleObj>
              </mc:Choice>
              <mc:Fallback>
                <p:oleObj name="Equation" r:id="rId5" imgW="4736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5535613"/>
                        <a:ext cx="74993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93" y="1117848"/>
            <a:ext cx="5481803" cy="4111352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90852"/>
              </p:ext>
            </p:extLst>
          </p:nvPr>
        </p:nvGraphicFramePr>
        <p:xfrm>
          <a:off x="1403648" y="1916832"/>
          <a:ext cx="36004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2" name="Equation" r:id="rId8" imgW="164880" imgH="164880" progId="Equation.DSMT4">
                  <p:embed/>
                </p:oleObj>
              </mc:Choice>
              <mc:Fallback>
                <p:oleObj name="Equation" r:id="rId8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1916832"/>
                        <a:ext cx="360040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17008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Design </a:t>
            </a:r>
            <a:r>
              <a:rPr lang="nb-NO" dirty="0" err="1" smtClean="0"/>
              <a:t>matrix</a:t>
            </a:r>
            <a:r>
              <a:rPr lang="nb-NO" dirty="0" smtClean="0"/>
              <a:t>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7504" y="1556792"/>
            <a:ext cx="1944216" cy="1080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9" idx="3"/>
          </p:cNvCxnSpPr>
          <p:nvPr/>
        </p:nvCxnSpPr>
        <p:spPr>
          <a:xfrm flipV="1">
            <a:off x="2051720" y="1700808"/>
            <a:ext cx="5040560" cy="39604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9552" y="63813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This is Kriging </a:t>
            </a:r>
            <a:r>
              <a:rPr lang="nb-NO" dirty="0" err="1" smtClean="0"/>
              <a:t>prediction</a:t>
            </a:r>
            <a:r>
              <a:rPr lang="nb-NO" dirty="0" smtClean="0"/>
              <a:t> and </a:t>
            </a:r>
            <a:r>
              <a:rPr lang="nb-NO" dirty="0" err="1" smtClean="0"/>
              <a:t>associated</a:t>
            </a:r>
            <a:r>
              <a:rPr lang="nb-NO" dirty="0" smtClean="0"/>
              <a:t> </a:t>
            </a:r>
            <a:r>
              <a:rPr lang="nb-NO" dirty="0" err="1" smtClean="0"/>
              <a:t>variance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20933</TotalTime>
  <Words>1897</Words>
  <Application>Microsoft Office PowerPoint</Application>
  <PresentationFormat>On-screen Show (4:3)</PresentationFormat>
  <Paragraphs>357</Paragraphs>
  <Slides>53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Equation</vt:lpstr>
      <vt:lpstr>MathType 6.0 Equation</vt:lpstr>
      <vt:lpstr>Value of Information Analysis in Spatial Models</vt:lpstr>
      <vt:lpstr>Plan for course</vt:lpstr>
      <vt:lpstr>PowerPoint Presentation</vt:lpstr>
      <vt:lpstr>Joint pdfs</vt:lpstr>
      <vt:lpstr>Spatial covariance functions</vt:lpstr>
      <vt:lpstr>Example - Gaussian process</vt:lpstr>
      <vt:lpstr>Gaussian process - model</vt:lpstr>
      <vt:lpstr>Norwegian wood - forestry example</vt:lpstr>
      <vt:lpstr>Norwegian wood - posterior</vt:lpstr>
      <vt:lpstr>Norwegian wood – posterior results</vt:lpstr>
      <vt:lpstr>Norwegian wood –  information</vt:lpstr>
      <vt:lpstr>Spatial design</vt:lpstr>
      <vt:lpstr>Variance reduction</vt:lpstr>
      <vt:lpstr>Variance reduction (Kriging)</vt:lpstr>
      <vt:lpstr>Other criteria tied to Kriging</vt:lpstr>
      <vt:lpstr>Entropy (Shannon)</vt:lpstr>
      <vt:lpstr>Entropy of a Gaussian</vt:lpstr>
      <vt:lpstr>Entropy of a Gaussian</vt:lpstr>
      <vt:lpstr>Entropy blind-spot</vt:lpstr>
      <vt:lpstr>VOI - Pyramid of conditions</vt:lpstr>
      <vt:lpstr>PowerPoint Presentation</vt:lpstr>
      <vt:lpstr>PowerPoint Presentation</vt:lpstr>
      <vt:lpstr>Information gathering</vt:lpstr>
      <vt:lpstr>Decision situations and values</vt:lpstr>
      <vt:lpstr>Decoupling – values are sums</vt:lpstr>
      <vt:lpstr>Low versus high decision flexibility</vt:lpstr>
      <vt:lpstr>Decoupled versus coupled value</vt:lpstr>
      <vt:lpstr>PowerPoint Presentation</vt:lpstr>
      <vt:lpstr>PowerPoint Presentation</vt:lpstr>
      <vt:lpstr>PowerPoint Presentation</vt:lpstr>
      <vt:lpstr>VOI workflow</vt:lpstr>
      <vt:lpstr>Decision situation and data</vt:lpstr>
      <vt:lpstr>Information gathering</vt:lpstr>
      <vt:lpstr>Prior model</vt:lpstr>
      <vt:lpstr>Model</vt:lpstr>
      <vt:lpstr>Prior and likelihood model</vt:lpstr>
      <vt:lpstr>Results for design</vt:lpstr>
      <vt:lpstr>Results</vt:lpstr>
      <vt:lpstr>PowerPoint Presentation</vt:lpstr>
      <vt:lpstr>VOI : Decision regions XRF,XMET.</vt:lpstr>
      <vt:lpstr>VOI : Decision regions, partial data.</vt:lpstr>
      <vt:lpstr>Take home from this exercise:</vt:lpstr>
      <vt:lpstr>Norwegian wood - forestry example</vt:lpstr>
      <vt:lpstr>Design</vt:lpstr>
      <vt:lpstr>Three different designs</vt:lpstr>
      <vt:lpstr>Gaussian process for value</vt:lpstr>
      <vt:lpstr>Prior is Gaussian process</vt:lpstr>
      <vt:lpstr>Formulas for Gaussian models</vt:lpstr>
      <vt:lpstr>Conditioning – Gaussian models</vt:lpstr>
      <vt:lpstr>VOI – Gaussian models</vt:lpstr>
      <vt:lpstr>Results - Forestry example</vt:lpstr>
      <vt:lpstr>Insight in VOI from this example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course</dc:title>
  <dc:creator>Windows User</dc:creator>
  <cp:lastModifiedBy>Windows User</cp:lastModifiedBy>
  <cp:revision>108</cp:revision>
  <dcterms:created xsi:type="dcterms:W3CDTF">2016-10-16T21:48:42Z</dcterms:created>
  <dcterms:modified xsi:type="dcterms:W3CDTF">2017-08-20T10:43:07Z</dcterms:modified>
</cp:coreProperties>
</file>